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147471381" r:id="rId2"/>
    <p:sldId id="2147471358" r:id="rId3"/>
    <p:sldId id="2147471349" r:id="rId4"/>
    <p:sldId id="261" r:id="rId5"/>
    <p:sldId id="278" r:id="rId6"/>
    <p:sldId id="2147471385" r:id="rId7"/>
    <p:sldId id="2147471368" r:id="rId8"/>
    <p:sldId id="2147471372" r:id="rId9"/>
    <p:sldId id="2147471375" r:id="rId10"/>
    <p:sldId id="2147471373" r:id="rId11"/>
    <p:sldId id="4517" r:id="rId12"/>
    <p:sldId id="2147471376" r:id="rId13"/>
    <p:sldId id="2147471306" r:id="rId14"/>
    <p:sldId id="2147375391" r:id="rId15"/>
    <p:sldId id="2147471321" r:id="rId16"/>
    <p:sldId id="2147471380" r:id="rId17"/>
    <p:sldId id="257" r:id="rId18"/>
    <p:sldId id="258" r:id="rId19"/>
    <p:sldId id="2147474692" r:id="rId20"/>
    <p:sldId id="2147474693" r:id="rId21"/>
    <p:sldId id="2147474694" r:id="rId22"/>
    <p:sldId id="2147474695" r:id="rId23"/>
    <p:sldId id="2147474689" r:id="rId24"/>
    <p:sldId id="2147474690" r:id="rId25"/>
    <p:sldId id="2147471355" r:id="rId26"/>
    <p:sldId id="2147471378" r:id="rId27"/>
    <p:sldId id="2147471382" r:id="rId28"/>
    <p:sldId id="2147471383" r:id="rId29"/>
    <p:sldId id="2147474688" r:id="rId30"/>
    <p:sldId id="2147474673" r:id="rId31"/>
    <p:sldId id="2147474696" r:id="rId32"/>
    <p:sldId id="2147471249" r:id="rId33"/>
    <p:sldId id="21474746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44553-9FB4-4CB9-AD4D-936186C5C079}" v="36" dt="2025-05-22T10:52:24.8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07" autoAdjust="0"/>
    <p:restoredTop sz="94353" autoAdjust="0"/>
  </p:normalViewPr>
  <p:slideViewPr>
    <p:cSldViewPr snapToGrid="0">
      <p:cViewPr varScale="1">
        <p:scale>
          <a:sx n="59" d="100"/>
          <a:sy n="59" d="100"/>
        </p:scale>
        <p:origin x="759" y="26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Treatment RMIs: 2 and 4</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Graphs!$A$7</c:f>
              <c:strCache>
                <c:ptCount val="1"/>
                <c:pt idx="0">
                  <c:v>RMI_2</c:v>
                </c:pt>
              </c:strCache>
            </c:strRef>
          </c:tx>
          <c:spPr>
            <a:ln w="28575" cap="rnd">
              <a:solidFill>
                <a:srgbClr val="FF0000"/>
              </a:solidFill>
              <a:round/>
            </a:ln>
            <a:effectLst>
              <a:outerShdw blurRad="50800" dist="38100" dir="2700000" algn="tl" rotWithShape="0">
                <a:prstClr val="black">
                  <a:alpha val="40000"/>
                </a:prstClr>
              </a:outerShdw>
            </a:effectLst>
          </c:spPr>
          <c:marker>
            <c:symbol val="circle"/>
            <c:size val="5"/>
            <c:spPr>
              <a:solidFill>
                <a:srgbClr val="FF0000"/>
              </a:solidFill>
              <a:ln w="9525">
                <a:solidFill>
                  <a:srgbClr val="FF0000"/>
                </a:solidFill>
              </a:ln>
              <a:effectLst>
                <a:outerShdw blurRad="50800" dist="38100" dir="2700000" algn="tl" rotWithShape="0">
                  <a:prstClr val="black">
                    <a:alpha val="40000"/>
                  </a:prstClr>
                </a:outerShdw>
              </a:effectLst>
            </c:spPr>
          </c:marker>
          <c:cat>
            <c:strRef>
              <c:f>Graphs!$B$6:$I$6</c:f>
              <c:strCache>
                <c:ptCount val="8"/>
                <c:pt idx="0">
                  <c:v>Q0</c:v>
                </c:pt>
                <c:pt idx="1">
                  <c:v>Q1</c:v>
                </c:pt>
                <c:pt idx="2">
                  <c:v>Q2</c:v>
                </c:pt>
                <c:pt idx="3">
                  <c:v>Q3</c:v>
                </c:pt>
                <c:pt idx="4">
                  <c:v>Q4</c:v>
                </c:pt>
                <c:pt idx="5">
                  <c:v>Q5</c:v>
                </c:pt>
                <c:pt idx="6">
                  <c:v>Q6</c:v>
                </c:pt>
                <c:pt idx="7">
                  <c:v>Q7</c:v>
                </c:pt>
              </c:strCache>
            </c:strRef>
          </c:cat>
          <c:val>
            <c:numRef>
              <c:f>Graphs!$B$7:$I$7</c:f>
              <c:numCache>
                <c:formatCode>General</c:formatCode>
                <c:ptCount val="8"/>
                <c:pt idx="0">
                  <c:v>756</c:v>
                </c:pt>
                <c:pt idx="1">
                  <c:v>1000</c:v>
                </c:pt>
                <c:pt idx="2">
                  <c:v>1250</c:v>
                </c:pt>
                <c:pt idx="3">
                  <c:v>1532</c:v>
                </c:pt>
                <c:pt idx="4">
                  <c:v>1626</c:v>
                </c:pt>
                <c:pt idx="5">
                  <c:v>1708</c:v>
                </c:pt>
                <c:pt idx="6">
                  <c:v>1876</c:v>
                </c:pt>
                <c:pt idx="7">
                  <c:v>2314</c:v>
                </c:pt>
              </c:numCache>
            </c:numRef>
          </c:val>
          <c:smooth val="0"/>
          <c:extLst>
            <c:ext xmlns:c16="http://schemas.microsoft.com/office/drawing/2014/chart" uri="{C3380CC4-5D6E-409C-BE32-E72D297353CC}">
              <c16:uniqueId val="{00000000-3919-4FF7-A4EF-239A9BB8BB95}"/>
            </c:ext>
          </c:extLst>
        </c:ser>
        <c:ser>
          <c:idx val="1"/>
          <c:order val="1"/>
          <c:tx>
            <c:strRef>
              <c:f>Graphs!$A$8</c:f>
              <c:strCache>
                <c:ptCount val="1"/>
                <c:pt idx="0">
                  <c:v>RMI_4</c:v>
                </c:pt>
              </c:strCache>
            </c:strRef>
          </c:tx>
          <c:spPr>
            <a:ln w="28575" cap="rnd">
              <a:solidFill>
                <a:srgbClr val="0070C0"/>
              </a:solidFill>
              <a:round/>
            </a:ln>
            <a:effectLst>
              <a:outerShdw blurRad="50800" dist="38100" dir="2700000" algn="tl" rotWithShape="0">
                <a:prstClr val="black">
                  <a:alpha val="40000"/>
                </a:prstClr>
              </a:outerShdw>
            </a:effectLst>
          </c:spPr>
          <c:marker>
            <c:symbol val="circle"/>
            <c:size val="5"/>
            <c:spPr>
              <a:solidFill>
                <a:srgbClr val="0070C0"/>
              </a:solidFill>
              <a:ln w="9525">
                <a:solidFill>
                  <a:srgbClr val="0070C0"/>
                </a:solidFill>
              </a:ln>
              <a:effectLst>
                <a:outerShdw blurRad="50800" dist="38100" dir="2700000" algn="tl" rotWithShape="0">
                  <a:prstClr val="black">
                    <a:alpha val="40000"/>
                  </a:prstClr>
                </a:outerShdw>
              </a:effectLst>
            </c:spPr>
          </c:marker>
          <c:cat>
            <c:strRef>
              <c:f>Graphs!$B$6:$I$6</c:f>
              <c:strCache>
                <c:ptCount val="8"/>
                <c:pt idx="0">
                  <c:v>Q0</c:v>
                </c:pt>
                <c:pt idx="1">
                  <c:v>Q1</c:v>
                </c:pt>
                <c:pt idx="2">
                  <c:v>Q2</c:v>
                </c:pt>
                <c:pt idx="3">
                  <c:v>Q3</c:v>
                </c:pt>
                <c:pt idx="4">
                  <c:v>Q4</c:v>
                </c:pt>
                <c:pt idx="5">
                  <c:v>Q5</c:v>
                </c:pt>
                <c:pt idx="6">
                  <c:v>Q6</c:v>
                </c:pt>
                <c:pt idx="7">
                  <c:v>Q7</c:v>
                </c:pt>
              </c:strCache>
            </c:strRef>
          </c:cat>
          <c:val>
            <c:numRef>
              <c:f>Graphs!$B$8:$I$8</c:f>
              <c:numCache>
                <c:formatCode>General</c:formatCode>
                <c:ptCount val="8"/>
                <c:pt idx="0">
                  <c:v>4</c:v>
                </c:pt>
                <c:pt idx="1">
                  <c:v>10</c:v>
                </c:pt>
                <c:pt idx="2">
                  <c:v>30</c:v>
                </c:pt>
                <c:pt idx="3">
                  <c:v>82</c:v>
                </c:pt>
                <c:pt idx="4">
                  <c:v>186</c:v>
                </c:pt>
                <c:pt idx="5">
                  <c:v>290</c:v>
                </c:pt>
                <c:pt idx="6">
                  <c:v>252</c:v>
                </c:pt>
                <c:pt idx="7">
                  <c:v>220</c:v>
                </c:pt>
              </c:numCache>
            </c:numRef>
          </c:val>
          <c:smooth val="0"/>
          <c:extLst>
            <c:ext xmlns:c16="http://schemas.microsoft.com/office/drawing/2014/chart" uri="{C3380CC4-5D6E-409C-BE32-E72D297353CC}">
              <c16:uniqueId val="{00000001-3919-4FF7-A4EF-239A9BB8BB95}"/>
            </c:ext>
          </c:extLst>
        </c:ser>
        <c:dLbls>
          <c:showLegendKey val="0"/>
          <c:showVal val="0"/>
          <c:showCatName val="0"/>
          <c:showSerName val="0"/>
          <c:showPercent val="0"/>
          <c:showBubbleSize val="0"/>
        </c:dLbls>
        <c:marker val="1"/>
        <c:smooth val="0"/>
        <c:axId val="452794920"/>
        <c:axId val="72838536"/>
      </c:lineChart>
      <c:catAx>
        <c:axId val="452794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2838536"/>
        <c:crosses val="autoZero"/>
        <c:auto val="1"/>
        <c:lblAlgn val="ctr"/>
        <c:lblOffset val="100"/>
        <c:noMultiLvlLbl val="0"/>
      </c:catAx>
      <c:valAx>
        <c:axId val="72838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52794920"/>
        <c:crosses val="autoZero"/>
        <c:crossBetween val="between"/>
      </c:valAx>
      <c:spPr>
        <a:noFill/>
        <a:ln>
          <a:noFill/>
        </a:ln>
        <a:effectLst/>
      </c:spPr>
    </c:plotArea>
    <c:legend>
      <c:legendPos val="b"/>
      <c:layout>
        <c:manualLayout>
          <c:xMode val="edge"/>
          <c:yMode val="edge"/>
          <c:x val="6.5366360454943151E-2"/>
          <c:y val="0.89402308033247058"/>
          <c:w val="0.87482261592300958"/>
          <c:h val="7.817983836106658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rgbClr val="0070C0"/>
      </a:solidFill>
      <a:round/>
    </a:ln>
    <a:effectLst/>
  </c:spPr>
  <c:txPr>
    <a:bodyPr/>
    <a:lstStyle/>
    <a:p>
      <a:pPr>
        <a:defRPr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a:t>Screening RMIs: 1 and 3</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Graphs!$A$2</c:f>
              <c:strCache>
                <c:ptCount val="1"/>
                <c:pt idx="0">
                  <c:v>RMI_1</c:v>
                </c:pt>
              </c:strCache>
            </c:strRef>
          </c:tx>
          <c:spPr>
            <a:ln w="28575" cap="rnd">
              <a:solidFill>
                <a:srgbClr val="FF0000"/>
              </a:solidFill>
              <a:round/>
            </a:ln>
            <a:effectLst>
              <a:outerShdw blurRad="50800" dist="38100" dir="2700000" algn="tl" rotWithShape="0">
                <a:prstClr val="black">
                  <a:alpha val="40000"/>
                </a:prstClr>
              </a:outerShdw>
            </a:effectLst>
          </c:spPr>
          <c:marker>
            <c:symbol val="circle"/>
            <c:size val="5"/>
            <c:spPr>
              <a:solidFill>
                <a:srgbClr val="FF0000"/>
              </a:solidFill>
              <a:ln w="9525">
                <a:solidFill>
                  <a:srgbClr val="FF0000"/>
                </a:solidFill>
              </a:ln>
              <a:effectLst>
                <a:outerShdw blurRad="50800" dist="38100" dir="2700000" algn="tl" rotWithShape="0">
                  <a:prstClr val="black">
                    <a:alpha val="40000"/>
                  </a:prstClr>
                </a:outerShdw>
              </a:effectLst>
            </c:spPr>
          </c:marker>
          <c:cat>
            <c:strRef>
              <c:f>Graphs!$B$1:$I$1</c:f>
              <c:strCache>
                <c:ptCount val="8"/>
                <c:pt idx="0">
                  <c:v>Q0</c:v>
                </c:pt>
                <c:pt idx="1">
                  <c:v>Q1</c:v>
                </c:pt>
                <c:pt idx="2">
                  <c:v>Q2</c:v>
                </c:pt>
                <c:pt idx="3">
                  <c:v>Q3</c:v>
                </c:pt>
                <c:pt idx="4">
                  <c:v>Q4</c:v>
                </c:pt>
                <c:pt idx="5">
                  <c:v>Q5</c:v>
                </c:pt>
                <c:pt idx="6">
                  <c:v>Q6</c:v>
                </c:pt>
                <c:pt idx="7">
                  <c:v>Q7</c:v>
                </c:pt>
              </c:strCache>
            </c:strRef>
          </c:cat>
          <c:val>
            <c:numRef>
              <c:f>Graphs!$B$2:$I$2</c:f>
              <c:numCache>
                <c:formatCode>General</c:formatCode>
                <c:ptCount val="8"/>
                <c:pt idx="0">
                  <c:v>8160</c:v>
                </c:pt>
                <c:pt idx="1">
                  <c:v>10398</c:v>
                </c:pt>
                <c:pt idx="2">
                  <c:v>10962</c:v>
                </c:pt>
                <c:pt idx="3">
                  <c:v>11468</c:v>
                </c:pt>
                <c:pt idx="4">
                  <c:v>14942</c:v>
                </c:pt>
                <c:pt idx="5">
                  <c:v>16774</c:v>
                </c:pt>
                <c:pt idx="6">
                  <c:v>17368</c:v>
                </c:pt>
                <c:pt idx="7">
                  <c:v>17636</c:v>
                </c:pt>
              </c:numCache>
            </c:numRef>
          </c:val>
          <c:smooth val="0"/>
          <c:extLst>
            <c:ext xmlns:c16="http://schemas.microsoft.com/office/drawing/2014/chart" uri="{C3380CC4-5D6E-409C-BE32-E72D297353CC}">
              <c16:uniqueId val="{00000000-7C95-4590-9997-51504012FEF3}"/>
            </c:ext>
          </c:extLst>
        </c:ser>
        <c:ser>
          <c:idx val="1"/>
          <c:order val="1"/>
          <c:tx>
            <c:strRef>
              <c:f>Graphs!$A$3</c:f>
              <c:strCache>
                <c:ptCount val="1"/>
                <c:pt idx="0">
                  <c:v>RMI_3</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strRef>
              <c:f>Graphs!$B$1:$I$1</c:f>
              <c:strCache>
                <c:ptCount val="8"/>
                <c:pt idx="0">
                  <c:v>Q0</c:v>
                </c:pt>
                <c:pt idx="1">
                  <c:v>Q1</c:v>
                </c:pt>
                <c:pt idx="2">
                  <c:v>Q2</c:v>
                </c:pt>
                <c:pt idx="3">
                  <c:v>Q3</c:v>
                </c:pt>
                <c:pt idx="4">
                  <c:v>Q4</c:v>
                </c:pt>
                <c:pt idx="5">
                  <c:v>Q5</c:v>
                </c:pt>
                <c:pt idx="6">
                  <c:v>Q6</c:v>
                </c:pt>
                <c:pt idx="7">
                  <c:v>Q7</c:v>
                </c:pt>
              </c:strCache>
            </c:strRef>
          </c:cat>
          <c:val>
            <c:numRef>
              <c:f>Graphs!$B$3:$I$3</c:f>
              <c:numCache>
                <c:formatCode>General</c:formatCode>
                <c:ptCount val="8"/>
                <c:pt idx="0">
                  <c:v>192</c:v>
                </c:pt>
                <c:pt idx="1">
                  <c:v>1466</c:v>
                </c:pt>
                <c:pt idx="2">
                  <c:v>3250</c:v>
                </c:pt>
                <c:pt idx="3">
                  <c:v>4954</c:v>
                </c:pt>
                <c:pt idx="4">
                  <c:v>6928</c:v>
                </c:pt>
                <c:pt idx="5">
                  <c:v>10436</c:v>
                </c:pt>
                <c:pt idx="6">
                  <c:v>11702</c:v>
                </c:pt>
                <c:pt idx="7">
                  <c:v>13448</c:v>
                </c:pt>
              </c:numCache>
            </c:numRef>
          </c:val>
          <c:smooth val="0"/>
          <c:extLst>
            <c:ext xmlns:c16="http://schemas.microsoft.com/office/drawing/2014/chart" uri="{C3380CC4-5D6E-409C-BE32-E72D297353CC}">
              <c16:uniqueId val="{00000001-7C95-4590-9997-51504012FEF3}"/>
            </c:ext>
          </c:extLst>
        </c:ser>
        <c:dLbls>
          <c:showLegendKey val="0"/>
          <c:showVal val="0"/>
          <c:showCatName val="0"/>
          <c:showSerName val="0"/>
          <c:showPercent val="0"/>
          <c:showBubbleSize val="0"/>
        </c:dLbls>
        <c:marker val="1"/>
        <c:smooth val="0"/>
        <c:axId val="653768520"/>
        <c:axId val="653770320"/>
      </c:lineChart>
      <c:catAx>
        <c:axId val="653768520"/>
        <c:scaling>
          <c:orientation val="minMax"/>
        </c:scaling>
        <c:delete val="0"/>
        <c:axPos val="b"/>
        <c:numFmt formatCode="General" sourceLinked="1"/>
        <c:majorTickMark val="none"/>
        <c:minorTickMark val="none"/>
        <c:tickLblPos val="nextTo"/>
        <c:spPr>
          <a:noFill/>
          <a:ln w="9525" cap="flat" cmpd="sng" algn="ctr">
            <a:solidFill>
              <a:srgbClr val="5B9BD5"/>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53770320"/>
        <c:crosses val="autoZero"/>
        <c:auto val="1"/>
        <c:lblAlgn val="ctr"/>
        <c:lblOffset val="100"/>
        <c:noMultiLvlLbl val="0"/>
      </c:catAx>
      <c:valAx>
        <c:axId val="653770320"/>
        <c:scaling>
          <c:orientation val="minMax"/>
          <c:max val="1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53768520"/>
        <c:crosses val="autoZero"/>
        <c:crossBetween val="between"/>
      </c:valAx>
      <c:spPr>
        <a:noFill/>
        <a:ln>
          <a:noFill/>
        </a:ln>
        <a:effectLst/>
      </c:spPr>
    </c:plotArea>
    <c:legend>
      <c:legendPos val="b"/>
      <c:layout>
        <c:manualLayout>
          <c:xMode val="edge"/>
          <c:yMode val="edge"/>
          <c:x val="0.19869969378827645"/>
          <c:y val="0.89402308033247058"/>
          <c:w val="0.63871150481189853"/>
          <c:h val="7.8179838361066581E-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5B9BD5"/>
      </a:solidFill>
    </a:ln>
    <a:effectLst/>
  </c:spPr>
  <c:txPr>
    <a:bodyPr/>
    <a:lstStyle/>
    <a:p>
      <a:pPr>
        <a:defRPr b="1"/>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7.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ata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7.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svg"/><Relationship Id="rId1" Type="http://schemas.openxmlformats.org/officeDocument/2006/relationships/image" Target="../media/image122.png"/><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svg"/><Relationship Id="rId1" Type="http://schemas.openxmlformats.org/officeDocument/2006/relationships/image" Target="../media/image132.png"/><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C4E31-78F3-4FE0-8869-1C02CFDE862A}"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E2CB7974-F612-49D9-A292-7A4861ABC14F}">
      <dgm:prSet custT="1"/>
      <dgm:spPr/>
      <dgm:t>
        <a:bodyPr/>
        <a:lstStyle/>
        <a:p>
          <a:r>
            <a:rPr lang="en-US" sz="2400" dirty="0"/>
            <a:t>WHO 2022 NCDs Progress Monitor:</a:t>
          </a:r>
        </a:p>
      </dgm:t>
    </dgm:pt>
    <dgm:pt modelId="{967F7C01-11E4-48EE-9D8C-03F0133C585F}" type="parTrans" cxnId="{CAF0C236-EA26-4B95-B1F7-E36D0E9BACA5}">
      <dgm:prSet/>
      <dgm:spPr/>
      <dgm:t>
        <a:bodyPr/>
        <a:lstStyle/>
        <a:p>
          <a:endParaRPr lang="en-US" sz="1400"/>
        </a:p>
      </dgm:t>
    </dgm:pt>
    <dgm:pt modelId="{212C19DC-C103-428F-8D4D-941A71391C5C}" type="sibTrans" cxnId="{CAF0C236-EA26-4B95-B1F7-E36D0E9BACA5}">
      <dgm:prSet/>
      <dgm:spPr/>
      <dgm:t>
        <a:bodyPr/>
        <a:lstStyle/>
        <a:p>
          <a:endParaRPr lang="en-US" sz="1400"/>
        </a:p>
      </dgm:t>
    </dgm:pt>
    <dgm:pt modelId="{B295947E-7F86-483C-812E-FA172DF0AB05}">
      <dgm:prSet custT="1"/>
      <dgm:spPr/>
      <dgm:t>
        <a:bodyPr/>
        <a:lstStyle/>
        <a:p>
          <a:r>
            <a:rPr lang="en-US" sz="2400"/>
            <a:t>NCDs account for 82% of deaths</a:t>
          </a:r>
        </a:p>
      </dgm:t>
    </dgm:pt>
    <dgm:pt modelId="{08EA2D1B-08EF-4EF3-8783-E6A2664018C2}" type="parTrans" cxnId="{97E73426-EDDB-406F-B662-DB1DA7ACBCE7}">
      <dgm:prSet/>
      <dgm:spPr/>
      <dgm:t>
        <a:bodyPr/>
        <a:lstStyle/>
        <a:p>
          <a:endParaRPr lang="en-US" sz="1400"/>
        </a:p>
      </dgm:t>
    </dgm:pt>
    <dgm:pt modelId="{2CA6EEF8-65FE-4CCB-8D6A-EC098FCB2F9C}" type="sibTrans" cxnId="{97E73426-EDDB-406F-B662-DB1DA7ACBCE7}">
      <dgm:prSet/>
      <dgm:spPr/>
      <dgm:t>
        <a:bodyPr/>
        <a:lstStyle/>
        <a:p>
          <a:endParaRPr lang="en-US" sz="1400"/>
        </a:p>
      </dgm:t>
    </dgm:pt>
    <dgm:pt modelId="{C21B2CB7-4F8C-4E0E-9E63-85F4342E4B8E}">
      <dgm:prSet custT="1"/>
      <dgm:spPr/>
      <dgm:t>
        <a:bodyPr/>
        <a:lstStyle/>
        <a:p>
          <a:r>
            <a:rPr lang="en-US" sz="2400"/>
            <a:t>There is an 18% probability of premature mortality from NCDs. </a:t>
          </a:r>
        </a:p>
      </dgm:t>
    </dgm:pt>
    <dgm:pt modelId="{0C116814-E7B3-4B57-9250-9620D26AE33D}" type="parTrans" cxnId="{E096BB38-4EE6-4102-A4D4-1F269EA19076}">
      <dgm:prSet/>
      <dgm:spPr/>
      <dgm:t>
        <a:bodyPr/>
        <a:lstStyle/>
        <a:p>
          <a:endParaRPr lang="en-US" sz="1400"/>
        </a:p>
      </dgm:t>
    </dgm:pt>
    <dgm:pt modelId="{59B40380-94B6-4BDC-93BA-05A3380BBCD7}" type="sibTrans" cxnId="{E096BB38-4EE6-4102-A4D4-1F269EA19076}">
      <dgm:prSet/>
      <dgm:spPr/>
      <dgm:t>
        <a:bodyPr/>
        <a:lstStyle/>
        <a:p>
          <a:endParaRPr lang="en-US" sz="1400"/>
        </a:p>
      </dgm:t>
    </dgm:pt>
    <dgm:pt modelId="{99CCE723-013A-4EC8-862B-28CAD160C9EE}">
      <dgm:prSet custT="1"/>
      <dgm:spPr/>
      <dgm:t>
        <a:bodyPr/>
        <a:lstStyle/>
        <a:p>
          <a:r>
            <a:rPr lang="en-US" sz="2400"/>
            <a:t>STEPS 2019-20, in St. Lucia’s adult population aged 18-69 years: </a:t>
          </a:r>
        </a:p>
      </dgm:t>
    </dgm:pt>
    <dgm:pt modelId="{1FF85A97-08F5-43B8-B90E-7405FDE8DBE1}" type="parTrans" cxnId="{FC4C1A50-8015-4C51-AAF1-2332FB5D9807}">
      <dgm:prSet/>
      <dgm:spPr/>
      <dgm:t>
        <a:bodyPr/>
        <a:lstStyle/>
        <a:p>
          <a:endParaRPr lang="en-US" sz="1400"/>
        </a:p>
      </dgm:t>
    </dgm:pt>
    <dgm:pt modelId="{FB7FF1FE-2CA9-4B6D-93B9-E284DABA2152}" type="sibTrans" cxnId="{FC4C1A50-8015-4C51-AAF1-2332FB5D9807}">
      <dgm:prSet/>
      <dgm:spPr/>
      <dgm:t>
        <a:bodyPr/>
        <a:lstStyle/>
        <a:p>
          <a:endParaRPr lang="en-US" sz="1400"/>
        </a:p>
      </dgm:t>
    </dgm:pt>
    <dgm:pt modelId="{F16949E0-AC4E-4917-9CA4-6020F43A48F5}">
      <dgm:prSet custT="1"/>
      <dgm:spPr/>
      <dgm:t>
        <a:bodyPr/>
        <a:lstStyle/>
        <a:p>
          <a:r>
            <a:rPr lang="en-US" sz="2400"/>
            <a:t>41% of females and 39% of males were classified as hypertensive, </a:t>
          </a:r>
        </a:p>
      </dgm:t>
    </dgm:pt>
    <dgm:pt modelId="{AF0E6151-31DB-4A48-A731-F5BAFD4A187B}" type="parTrans" cxnId="{44C5BC2D-0096-41B6-BA39-7E5D430B4B28}">
      <dgm:prSet/>
      <dgm:spPr/>
      <dgm:t>
        <a:bodyPr/>
        <a:lstStyle/>
        <a:p>
          <a:endParaRPr lang="en-US" sz="1400"/>
        </a:p>
      </dgm:t>
    </dgm:pt>
    <dgm:pt modelId="{D866A4E0-C7FE-4734-B7D5-F09375129171}" type="sibTrans" cxnId="{44C5BC2D-0096-41B6-BA39-7E5D430B4B28}">
      <dgm:prSet/>
      <dgm:spPr/>
      <dgm:t>
        <a:bodyPr/>
        <a:lstStyle/>
        <a:p>
          <a:endParaRPr lang="en-US" sz="1400"/>
        </a:p>
      </dgm:t>
    </dgm:pt>
    <dgm:pt modelId="{5C173523-6B1A-4561-9329-AA2526B0C281}">
      <dgm:prSet custT="1"/>
      <dgm:spPr/>
      <dgm:t>
        <a:bodyPr/>
        <a:lstStyle/>
        <a:p>
          <a:r>
            <a:rPr lang="en-US" sz="2400"/>
            <a:t>18% of females and 14% of males were diabetic. </a:t>
          </a:r>
        </a:p>
      </dgm:t>
    </dgm:pt>
    <dgm:pt modelId="{9F572BE8-B676-41B0-9C2F-A46BE49D15C8}" type="parTrans" cxnId="{0EC8C026-25A1-40EB-AFD4-C9A011595F4E}">
      <dgm:prSet/>
      <dgm:spPr/>
      <dgm:t>
        <a:bodyPr/>
        <a:lstStyle/>
        <a:p>
          <a:endParaRPr lang="en-US" sz="1400"/>
        </a:p>
      </dgm:t>
    </dgm:pt>
    <dgm:pt modelId="{3E4F8FAD-3612-47A7-82F4-59D841DDD14A}" type="sibTrans" cxnId="{0EC8C026-25A1-40EB-AFD4-C9A011595F4E}">
      <dgm:prSet/>
      <dgm:spPr/>
      <dgm:t>
        <a:bodyPr/>
        <a:lstStyle/>
        <a:p>
          <a:endParaRPr lang="en-US" sz="1400"/>
        </a:p>
      </dgm:t>
    </dgm:pt>
    <dgm:pt modelId="{E4FE9764-2BFC-436B-873C-4FF4A02033E7}" type="pres">
      <dgm:prSet presAssocID="{F6FC4E31-78F3-4FE0-8869-1C02CFDE862A}" presName="Name0" presStyleCnt="0">
        <dgm:presLayoutVars>
          <dgm:dir/>
          <dgm:animLvl val="lvl"/>
          <dgm:resizeHandles val="exact"/>
        </dgm:presLayoutVars>
      </dgm:prSet>
      <dgm:spPr/>
    </dgm:pt>
    <dgm:pt modelId="{EF17976B-E02A-4B33-A1D2-E08DD491360F}" type="pres">
      <dgm:prSet presAssocID="{E2CB7974-F612-49D9-A292-7A4861ABC14F}" presName="composite" presStyleCnt="0"/>
      <dgm:spPr/>
    </dgm:pt>
    <dgm:pt modelId="{EE0FD022-AF06-467A-944C-57EEBA84AB61}" type="pres">
      <dgm:prSet presAssocID="{E2CB7974-F612-49D9-A292-7A4861ABC14F}" presName="parTx" presStyleLbl="alignNode1" presStyleIdx="0" presStyleCnt="2">
        <dgm:presLayoutVars>
          <dgm:chMax val="0"/>
          <dgm:chPref val="0"/>
          <dgm:bulletEnabled val="1"/>
        </dgm:presLayoutVars>
      </dgm:prSet>
      <dgm:spPr/>
    </dgm:pt>
    <dgm:pt modelId="{EC4D8D20-28B8-46F9-8E39-574851F37B87}" type="pres">
      <dgm:prSet presAssocID="{E2CB7974-F612-49D9-A292-7A4861ABC14F}" presName="desTx" presStyleLbl="alignAccFollowNode1" presStyleIdx="0" presStyleCnt="2">
        <dgm:presLayoutVars>
          <dgm:bulletEnabled val="1"/>
        </dgm:presLayoutVars>
      </dgm:prSet>
      <dgm:spPr/>
    </dgm:pt>
    <dgm:pt modelId="{E8673653-C15C-467B-A5E0-5E2769903AF5}" type="pres">
      <dgm:prSet presAssocID="{212C19DC-C103-428F-8D4D-941A71391C5C}" presName="space" presStyleCnt="0"/>
      <dgm:spPr/>
    </dgm:pt>
    <dgm:pt modelId="{DF72A7EE-A207-49D8-851E-B7866AA52B73}" type="pres">
      <dgm:prSet presAssocID="{99CCE723-013A-4EC8-862B-28CAD160C9EE}" presName="composite" presStyleCnt="0"/>
      <dgm:spPr/>
    </dgm:pt>
    <dgm:pt modelId="{73965FDE-2BB6-402C-8A55-892912E65785}" type="pres">
      <dgm:prSet presAssocID="{99CCE723-013A-4EC8-862B-28CAD160C9EE}" presName="parTx" presStyleLbl="alignNode1" presStyleIdx="1" presStyleCnt="2">
        <dgm:presLayoutVars>
          <dgm:chMax val="0"/>
          <dgm:chPref val="0"/>
          <dgm:bulletEnabled val="1"/>
        </dgm:presLayoutVars>
      </dgm:prSet>
      <dgm:spPr/>
    </dgm:pt>
    <dgm:pt modelId="{D6ABDC24-4592-45D0-90C4-381A3BE5C056}" type="pres">
      <dgm:prSet presAssocID="{99CCE723-013A-4EC8-862B-28CAD160C9EE}" presName="desTx" presStyleLbl="alignAccFollowNode1" presStyleIdx="1" presStyleCnt="2">
        <dgm:presLayoutVars>
          <dgm:bulletEnabled val="1"/>
        </dgm:presLayoutVars>
      </dgm:prSet>
      <dgm:spPr/>
    </dgm:pt>
  </dgm:ptLst>
  <dgm:cxnLst>
    <dgm:cxn modelId="{97E73426-EDDB-406F-B662-DB1DA7ACBCE7}" srcId="{E2CB7974-F612-49D9-A292-7A4861ABC14F}" destId="{B295947E-7F86-483C-812E-FA172DF0AB05}" srcOrd="0" destOrd="0" parTransId="{08EA2D1B-08EF-4EF3-8783-E6A2664018C2}" sibTransId="{2CA6EEF8-65FE-4CCB-8D6A-EC098FCB2F9C}"/>
    <dgm:cxn modelId="{0EC8C026-25A1-40EB-AFD4-C9A011595F4E}" srcId="{99CCE723-013A-4EC8-862B-28CAD160C9EE}" destId="{5C173523-6B1A-4561-9329-AA2526B0C281}" srcOrd="1" destOrd="0" parTransId="{9F572BE8-B676-41B0-9C2F-A46BE49D15C8}" sibTransId="{3E4F8FAD-3612-47A7-82F4-59D841DDD14A}"/>
    <dgm:cxn modelId="{44C5BC2D-0096-41B6-BA39-7E5D430B4B28}" srcId="{99CCE723-013A-4EC8-862B-28CAD160C9EE}" destId="{F16949E0-AC4E-4917-9CA4-6020F43A48F5}" srcOrd="0" destOrd="0" parTransId="{AF0E6151-31DB-4A48-A731-F5BAFD4A187B}" sibTransId="{D866A4E0-C7FE-4734-B7D5-F09375129171}"/>
    <dgm:cxn modelId="{CAF0C236-EA26-4B95-B1F7-E36D0E9BACA5}" srcId="{F6FC4E31-78F3-4FE0-8869-1C02CFDE862A}" destId="{E2CB7974-F612-49D9-A292-7A4861ABC14F}" srcOrd="0" destOrd="0" parTransId="{967F7C01-11E4-48EE-9D8C-03F0133C585F}" sibTransId="{212C19DC-C103-428F-8D4D-941A71391C5C}"/>
    <dgm:cxn modelId="{E096BB38-4EE6-4102-A4D4-1F269EA19076}" srcId="{E2CB7974-F612-49D9-A292-7A4861ABC14F}" destId="{C21B2CB7-4F8C-4E0E-9E63-85F4342E4B8E}" srcOrd="1" destOrd="0" parTransId="{0C116814-E7B3-4B57-9250-9620D26AE33D}" sibTransId="{59B40380-94B6-4BDC-93BA-05A3380BBCD7}"/>
    <dgm:cxn modelId="{206A6C3E-7B68-4650-85EF-1BD0BABC257F}" type="presOf" srcId="{B295947E-7F86-483C-812E-FA172DF0AB05}" destId="{EC4D8D20-28B8-46F9-8E39-574851F37B87}" srcOrd="0" destOrd="0" presId="urn:microsoft.com/office/officeart/2005/8/layout/hList1"/>
    <dgm:cxn modelId="{5C1AB663-B775-47D4-A11E-B995B10059EC}" type="presOf" srcId="{5C173523-6B1A-4561-9329-AA2526B0C281}" destId="{D6ABDC24-4592-45D0-90C4-381A3BE5C056}" srcOrd="0" destOrd="1" presId="urn:microsoft.com/office/officeart/2005/8/layout/hList1"/>
    <dgm:cxn modelId="{FC4C1A50-8015-4C51-AAF1-2332FB5D9807}" srcId="{F6FC4E31-78F3-4FE0-8869-1C02CFDE862A}" destId="{99CCE723-013A-4EC8-862B-28CAD160C9EE}" srcOrd="1" destOrd="0" parTransId="{1FF85A97-08F5-43B8-B90E-7405FDE8DBE1}" sibTransId="{FB7FF1FE-2CA9-4B6D-93B9-E284DABA2152}"/>
    <dgm:cxn modelId="{E10C1378-DBB3-4BBC-BD68-CBC7E9CF9648}" type="presOf" srcId="{E2CB7974-F612-49D9-A292-7A4861ABC14F}" destId="{EE0FD022-AF06-467A-944C-57EEBA84AB61}" srcOrd="0" destOrd="0" presId="urn:microsoft.com/office/officeart/2005/8/layout/hList1"/>
    <dgm:cxn modelId="{8A0CB1B9-9ACF-4424-8A86-3CC3A9F304E7}" type="presOf" srcId="{F6FC4E31-78F3-4FE0-8869-1C02CFDE862A}" destId="{E4FE9764-2BFC-436B-873C-4FF4A02033E7}" srcOrd="0" destOrd="0" presId="urn:microsoft.com/office/officeart/2005/8/layout/hList1"/>
    <dgm:cxn modelId="{33BFC5E2-2223-4552-B6A8-423D4A2D23C4}" type="presOf" srcId="{99CCE723-013A-4EC8-862B-28CAD160C9EE}" destId="{73965FDE-2BB6-402C-8A55-892912E65785}" srcOrd="0" destOrd="0" presId="urn:microsoft.com/office/officeart/2005/8/layout/hList1"/>
    <dgm:cxn modelId="{041D21F1-ACC0-4625-AFC0-9E5460C8AC2A}" type="presOf" srcId="{F16949E0-AC4E-4917-9CA4-6020F43A48F5}" destId="{D6ABDC24-4592-45D0-90C4-381A3BE5C056}" srcOrd="0" destOrd="0" presId="urn:microsoft.com/office/officeart/2005/8/layout/hList1"/>
    <dgm:cxn modelId="{F41649FE-F3D1-48F4-BE14-AF59D77571DB}" type="presOf" srcId="{C21B2CB7-4F8C-4E0E-9E63-85F4342E4B8E}" destId="{EC4D8D20-28B8-46F9-8E39-574851F37B87}" srcOrd="0" destOrd="1" presId="urn:microsoft.com/office/officeart/2005/8/layout/hList1"/>
    <dgm:cxn modelId="{80E80A0D-E536-4326-A864-D39CCBB6BD67}" type="presParOf" srcId="{E4FE9764-2BFC-436B-873C-4FF4A02033E7}" destId="{EF17976B-E02A-4B33-A1D2-E08DD491360F}" srcOrd="0" destOrd="0" presId="urn:microsoft.com/office/officeart/2005/8/layout/hList1"/>
    <dgm:cxn modelId="{12EC669B-5C94-4E3E-8BAC-16CCB46BB99C}" type="presParOf" srcId="{EF17976B-E02A-4B33-A1D2-E08DD491360F}" destId="{EE0FD022-AF06-467A-944C-57EEBA84AB61}" srcOrd="0" destOrd="0" presId="urn:microsoft.com/office/officeart/2005/8/layout/hList1"/>
    <dgm:cxn modelId="{6A618BBA-6F59-461A-A9B3-A1F3F0E739FF}" type="presParOf" srcId="{EF17976B-E02A-4B33-A1D2-E08DD491360F}" destId="{EC4D8D20-28B8-46F9-8E39-574851F37B87}" srcOrd="1" destOrd="0" presId="urn:microsoft.com/office/officeart/2005/8/layout/hList1"/>
    <dgm:cxn modelId="{A59D19AC-C2BC-4679-A82F-A354A7B72278}" type="presParOf" srcId="{E4FE9764-2BFC-436B-873C-4FF4A02033E7}" destId="{E8673653-C15C-467B-A5E0-5E2769903AF5}" srcOrd="1" destOrd="0" presId="urn:microsoft.com/office/officeart/2005/8/layout/hList1"/>
    <dgm:cxn modelId="{EC3B360C-03F0-426F-AD9C-288B9C61B465}" type="presParOf" srcId="{E4FE9764-2BFC-436B-873C-4FF4A02033E7}" destId="{DF72A7EE-A207-49D8-851E-B7866AA52B73}" srcOrd="2" destOrd="0" presId="urn:microsoft.com/office/officeart/2005/8/layout/hList1"/>
    <dgm:cxn modelId="{4C73C1C1-B6CC-43E8-8402-3DF5AA7FAE39}" type="presParOf" srcId="{DF72A7EE-A207-49D8-851E-B7866AA52B73}" destId="{73965FDE-2BB6-402C-8A55-892912E65785}" srcOrd="0" destOrd="0" presId="urn:microsoft.com/office/officeart/2005/8/layout/hList1"/>
    <dgm:cxn modelId="{B4186A10-0658-4055-8A4A-238227F6ADDD}" type="presParOf" srcId="{DF72A7EE-A207-49D8-851E-B7866AA52B73}" destId="{D6ABDC24-4592-45D0-90C4-381A3BE5C05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0C533-68D1-42E1-ADEA-E296E3A11148}"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AA1902B2-A14D-449A-9E08-473399F16D2C}">
      <dgm:prSet/>
      <dgm:spPr/>
      <dgm:t>
        <a:bodyPr/>
        <a:lstStyle/>
        <a:p>
          <a:pPr>
            <a:lnSpc>
              <a:spcPct val="100000"/>
            </a:lnSpc>
          </a:pPr>
          <a:r>
            <a:rPr lang="en-US" dirty="0"/>
            <a:t>PHC is notably underfunded compared to the relative importance of the services delivered to address the disease burden in the country effectively and efficiently.</a:t>
          </a:r>
        </a:p>
      </dgm:t>
    </dgm:pt>
    <dgm:pt modelId="{ACA8BD4A-E568-4260-8FD1-AF38DB4C9A83}" type="parTrans" cxnId="{394B8F83-B25E-4322-AE14-2501A124F82D}">
      <dgm:prSet/>
      <dgm:spPr/>
      <dgm:t>
        <a:bodyPr/>
        <a:lstStyle/>
        <a:p>
          <a:endParaRPr lang="en-US"/>
        </a:p>
      </dgm:t>
    </dgm:pt>
    <dgm:pt modelId="{4F67E05A-E376-4678-823C-EE9CB7389823}" type="sibTrans" cxnId="{394B8F83-B25E-4322-AE14-2501A124F82D}">
      <dgm:prSet/>
      <dgm:spPr/>
      <dgm:t>
        <a:bodyPr/>
        <a:lstStyle/>
        <a:p>
          <a:endParaRPr lang="en-US"/>
        </a:p>
      </dgm:t>
    </dgm:pt>
    <dgm:pt modelId="{FBC7EA75-15C9-48C3-9D41-A78BFFB3400E}">
      <dgm:prSet/>
      <dgm:spPr/>
      <dgm:t>
        <a:bodyPr/>
        <a:lstStyle/>
        <a:p>
          <a:pPr>
            <a:lnSpc>
              <a:spcPct val="100000"/>
            </a:lnSpc>
          </a:pPr>
          <a:r>
            <a:rPr lang="en-US" dirty="0"/>
            <a:t>On average, 12.8% of the recurrent sector budget and 1% of capital spending went to PHC.</a:t>
          </a:r>
        </a:p>
      </dgm:t>
    </dgm:pt>
    <dgm:pt modelId="{2F3F5529-4F4C-4302-A16E-3281114BAD81}" type="parTrans" cxnId="{D7B447DD-5432-437E-8C5D-9153F6AB8B9A}">
      <dgm:prSet/>
      <dgm:spPr/>
      <dgm:t>
        <a:bodyPr/>
        <a:lstStyle/>
        <a:p>
          <a:endParaRPr lang="en-US"/>
        </a:p>
      </dgm:t>
    </dgm:pt>
    <dgm:pt modelId="{44BEA0EE-BC2D-4105-A10D-EFBA14A6876D}" type="sibTrans" cxnId="{D7B447DD-5432-437E-8C5D-9153F6AB8B9A}">
      <dgm:prSet/>
      <dgm:spPr/>
      <dgm:t>
        <a:bodyPr/>
        <a:lstStyle/>
        <a:p>
          <a:endParaRPr lang="en-US"/>
        </a:p>
      </dgm:t>
    </dgm:pt>
    <dgm:pt modelId="{D99E84EA-494B-43D4-BB30-53DCD0219C5C}">
      <dgm:prSet/>
      <dgm:spPr/>
      <dgm:t>
        <a:bodyPr/>
        <a:lstStyle/>
        <a:p>
          <a:pPr>
            <a:lnSpc>
              <a:spcPct val="100000"/>
            </a:lnSpc>
          </a:pPr>
          <a:r>
            <a:rPr lang="en-US" dirty="0"/>
            <a:t>Recurrent spending in PHC represents 0.26% of GDP. </a:t>
          </a:r>
        </a:p>
      </dgm:t>
    </dgm:pt>
    <dgm:pt modelId="{2C0B443D-0EAD-44C6-873C-61229C5308D1}" type="parTrans" cxnId="{7937210E-1348-4AE7-90EF-99A4CED4C696}">
      <dgm:prSet/>
      <dgm:spPr/>
      <dgm:t>
        <a:bodyPr/>
        <a:lstStyle/>
        <a:p>
          <a:endParaRPr lang="en-US"/>
        </a:p>
      </dgm:t>
    </dgm:pt>
    <dgm:pt modelId="{3C09727D-AE4D-49AF-9AAC-BA6E8B1E0C82}" type="sibTrans" cxnId="{7937210E-1348-4AE7-90EF-99A4CED4C696}">
      <dgm:prSet/>
      <dgm:spPr/>
      <dgm:t>
        <a:bodyPr/>
        <a:lstStyle/>
        <a:p>
          <a:endParaRPr lang="en-US"/>
        </a:p>
      </dgm:t>
    </dgm:pt>
    <dgm:pt modelId="{44EB19F8-2297-4855-B384-5A6CA6B6F07B}">
      <dgm:prSet/>
      <dgm:spPr>
        <a:solidFill>
          <a:srgbClr val="FFCC00"/>
        </a:solidFill>
      </dgm:spPr>
      <dgm:t>
        <a:bodyPr/>
        <a:lstStyle/>
        <a:p>
          <a:pPr>
            <a:lnSpc>
              <a:spcPct val="100000"/>
            </a:lnSpc>
          </a:pPr>
          <a:r>
            <a:rPr lang="en-US" b="1" dirty="0"/>
            <a:t>PHC SPENDING IS WELL BELOW THE WHO-RECOMMENDED STANDARDS TO ATTAIN UHC.</a:t>
          </a:r>
        </a:p>
      </dgm:t>
    </dgm:pt>
    <dgm:pt modelId="{6DC5063A-2041-4019-8A17-39664B254F55}" type="parTrans" cxnId="{05B18047-1CF3-4ABF-BC07-44631308994A}">
      <dgm:prSet/>
      <dgm:spPr/>
      <dgm:t>
        <a:bodyPr/>
        <a:lstStyle/>
        <a:p>
          <a:endParaRPr lang="en-US"/>
        </a:p>
      </dgm:t>
    </dgm:pt>
    <dgm:pt modelId="{CEBB0387-7A34-4C0A-8C49-FBA98E207B4B}" type="sibTrans" cxnId="{05B18047-1CF3-4ABF-BC07-44631308994A}">
      <dgm:prSet/>
      <dgm:spPr/>
      <dgm:t>
        <a:bodyPr/>
        <a:lstStyle/>
        <a:p>
          <a:endParaRPr lang="en-US"/>
        </a:p>
      </dgm:t>
    </dgm:pt>
    <dgm:pt modelId="{3B8DF268-E149-4819-B122-409F8DEEE190}" type="pres">
      <dgm:prSet presAssocID="{17D0C533-68D1-42E1-ADEA-E296E3A11148}" presName="root" presStyleCnt="0">
        <dgm:presLayoutVars>
          <dgm:dir/>
          <dgm:resizeHandles val="exact"/>
        </dgm:presLayoutVars>
      </dgm:prSet>
      <dgm:spPr/>
    </dgm:pt>
    <dgm:pt modelId="{98F1F9A5-9BF5-4715-9FE1-1B7A99A0FA9F}" type="pres">
      <dgm:prSet presAssocID="{AA1902B2-A14D-449A-9E08-473399F16D2C}" presName="compNode" presStyleCnt="0"/>
      <dgm:spPr/>
    </dgm:pt>
    <dgm:pt modelId="{09DFEACA-FE1A-4430-B6B4-E1E5D51CF84F}" type="pres">
      <dgm:prSet presAssocID="{AA1902B2-A14D-449A-9E08-473399F16D2C}" presName="bgRect" presStyleLbl="bgShp" presStyleIdx="0" presStyleCnt="3"/>
      <dgm:spPr/>
    </dgm:pt>
    <dgm:pt modelId="{BFFF95C9-D398-47F0-99D0-868C31F04716}" type="pres">
      <dgm:prSet presAssocID="{AA1902B2-A14D-449A-9E08-473399F16D2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FF26A27B-99AB-469C-A93E-71FDAF3A26BF}" type="pres">
      <dgm:prSet presAssocID="{AA1902B2-A14D-449A-9E08-473399F16D2C}" presName="spaceRect" presStyleCnt="0"/>
      <dgm:spPr/>
    </dgm:pt>
    <dgm:pt modelId="{1187F10A-4476-422E-AC8B-DCF1F4121440}" type="pres">
      <dgm:prSet presAssocID="{AA1902B2-A14D-449A-9E08-473399F16D2C}" presName="parTx" presStyleLbl="revTx" presStyleIdx="0" presStyleCnt="4">
        <dgm:presLayoutVars>
          <dgm:chMax val="0"/>
          <dgm:chPref val="0"/>
        </dgm:presLayoutVars>
      </dgm:prSet>
      <dgm:spPr/>
    </dgm:pt>
    <dgm:pt modelId="{82977B4B-8F41-4EBD-9CE2-6C88AA81E6C1}" type="pres">
      <dgm:prSet presAssocID="{4F67E05A-E376-4678-823C-EE9CB7389823}" presName="sibTrans" presStyleCnt="0"/>
      <dgm:spPr/>
    </dgm:pt>
    <dgm:pt modelId="{807E3D69-AD9B-4788-8B54-F80E16146627}" type="pres">
      <dgm:prSet presAssocID="{FBC7EA75-15C9-48C3-9D41-A78BFFB3400E}" presName="compNode" presStyleCnt="0"/>
      <dgm:spPr/>
    </dgm:pt>
    <dgm:pt modelId="{AE3CA872-7CFC-46C2-B0AE-425F90D32FE8}" type="pres">
      <dgm:prSet presAssocID="{FBC7EA75-15C9-48C3-9D41-A78BFFB3400E}" presName="bgRect" presStyleLbl="bgShp" presStyleIdx="1" presStyleCnt="3"/>
      <dgm:spPr/>
    </dgm:pt>
    <dgm:pt modelId="{1BE6E34F-6309-4E62-A171-3483784E0782}" type="pres">
      <dgm:prSet presAssocID="{FBC7EA75-15C9-48C3-9D41-A78BFFB3400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D6A2BE4F-7266-4258-B3CF-CF5DB6FD9FF6}" type="pres">
      <dgm:prSet presAssocID="{FBC7EA75-15C9-48C3-9D41-A78BFFB3400E}" presName="spaceRect" presStyleCnt="0"/>
      <dgm:spPr/>
    </dgm:pt>
    <dgm:pt modelId="{B7854F3D-EDA6-4B38-9DE9-6F585F53B497}" type="pres">
      <dgm:prSet presAssocID="{FBC7EA75-15C9-48C3-9D41-A78BFFB3400E}" presName="parTx" presStyleLbl="revTx" presStyleIdx="1" presStyleCnt="4">
        <dgm:presLayoutVars>
          <dgm:chMax val="0"/>
          <dgm:chPref val="0"/>
        </dgm:presLayoutVars>
      </dgm:prSet>
      <dgm:spPr/>
    </dgm:pt>
    <dgm:pt modelId="{C369CDB9-4503-4F4E-98DD-B4522631DC1A}" type="pres">
      <dgm:prSet presAssocID="{44BEA0EE-BC2D-4105-A10D-EFBA14A6876D}" presName="sibTrans" presStyleCnt="0"/>
      <dgm:spPr/>
    </dgm:pt>
    <dgm:pt modelId="{88EAE688-3F65-4235-B70C-28D2968EC4DD}" type="pres">
      <dgm:prSet presAssocID="{D99E84EA-494B-43D4-BB30-53DCD0219C5C}" presName="compNode" presStyleCnt="0"/>
      <dgm:spPr/>
    </dgm:pt>
    <dgm:pt modelId="{F6A854B8-A880-4E25-9259-9087CA316093}" type="pres">
      <dgm:prSet presAssocID="{D99E84EA-494B-43D4-BB30-53DCD0219C5C}" presName="bgRect" presStyleLbl="bgShp" presStyleIdx="2" presStyleCnt="3"/>
      <dgm:spPr/>
    </dgm:pt>
    <dgm:pt modelId="{7EA941C6-B1B7-434B-ACAC-961CF2D8FB3E}" type="pres">
      <dgm:prSet presAssocID="{D99E84EA-494B-43D4-BB30-53DCD0219C5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Graph with Downward Trend"/>
        </a:ext>
      </dgm:extLst>
    </dgm:pt>
    <dgm:pt modelId="{60368E4D-6524-4C7A-8B2C-ADAA04909A46}" type="pres">
      <dgm:prSet presAssocID="{D99E84EA-494B-43D4-BB30-53DCD0219C5C}" presName="spaceRect" presStyleCnt="0"/>
      <dgm:spPr/>
    </dgm:pt>
    <dgm:pt modelId="{B1D6CDAA-8113-437B-B47F-5D68D86F2932}" type="pres">
      <dgm:prSet presAssocID="{D99E84EA-494B-43D4-BB30-53DCD0219C5C}" presName="parTx" presStyleLbl="revTx" presStyleIdx="2" presStyleCnt="4">
        <dgm:presLayoutVars>
          <dgm:chMax val="0"/>
          <dgm:chPref val="0"/>
        </dgm:presLayoutVars>
      </dgm:prSet>
      <dgm:spPr/>
    </dgm:pt>
    <dgm:pt modelId="{13ADB531-D2EB-43D6-A2E8-2DF6D3AF9FCA}" type="pres">
      <dgm:prSet presAssocID="{D99E84EA-494B-43D4-BB30-53DCD0219C5C}" presName="desTx" presStyleLbl="revTx" presStyleIdx="3" presStyleCnt="4">
        <dgm:presLayoutVars/>
      </dgm:prSet>
      <dgm:spPr/>
    </dgm:pt>
  </dgm:ptLst>
  <dgm:cxnLst>
    <dgm:cxn modelId="{7937210E-1348-4AE7-90EF-99A4CED4C696}" srcId="{17D0C533-68D1-42E1-ADEA-E296E3A11148}" destId="{D99E84EA-494B-43D4-BB30-53DCD0219C5C}" srcOrd="2" destOrd="0" parTransId="{2C0B443D-0EAD-44C6-873C-61229C5308D1}" sibTransId="{3C09727D-AE4D-49AF-9AAC-BA6E8B1E0C82}"/>
    <dgm:cxn modelId="{CD955429-BADE-48F4-A0ED-B5D0E0D02324}" type="presOf" srcId="{D99E84EA-494B-43D4-BB30-53DCD0219C5C}" destId="{B1D6CDAA-8113-437B-B47F-5D68D86F2932}" srcOrd="0" destOrd="0" presId="urn:microsoft.com/office/officeart/2018/2/layout/IconVerticalSolidList"/>
    <dgm:cxn modelId="{05B18047-1CF3-4ABF-BC07-44631308994A}" srcId="{D99E84EA-494B-43D4-BB30-53DCD0219C5C}" destId="{44EB19F8-2297-4855-B384-5A6CA6B6F07B}" srcOrd="0" destOrd="0" parTransId="{6DC5063A-2041-4019-8A17-39664B254F55}" sibTransId="{CEBB0387-7A34-4C0A-8C49-FBA98E207B4B}"/>
    <dgm:cxn modelId="{6B324C80-A646-4CCD-822E-A71313DFAE37}" type="presOf" srcId="{17D0C533-68D1-42E1-ADEA-E296E3A11148}" destId="{3B8DF268-E149-4819-B122-409F8DEEE190}" srcOrd="0" destOrd="0" presId="urn:microsoft.com/office/officeart/2018/2/layout/IconVerticalSolidList"/>
    <dgm:cxn modelId="{394B8F83-B25E-4322-AE14-2501A124F82D}" srcId="{17D0C533-68D1-42E1-ADEA-E296E3A11148}" destId="{AA1902B2-A14D-449A-9E08-473399F16D2C}" srcOrd="0" destOrd="0" parTransId="{ACA8BD4A-E568-4260-8FD1-AF38DB4C9A83}" sibTransId="{4F67E05A-E376-4678-823C-EE9CB7389823}"/>
    <dgm:cxn modelId="{CB5094A1-ED20-48EB-8C02-6E6D9D1592C6}" type="presOf" srcId="{FBC7EA75-15C9-48C3-9D41-A78BFFB3400E}" destId="{B7854F3D-EDA6-4B38-9DE9-6F585F53B497}" srcOrd="0" destOrd="0" presId="urn:microsoft.com/office/officeart/2018/2/layout/IconVerticalSolidList"/>
    <dgm:cxn modelId="{80785EA4-9228-4D55-8476-2420C17396D6}" type="presOf" srcId="{44EB19F8-2297-4855-B384-5A6CA6B6F07B}" destId="{13ADB531-D2EB-43D6-A2E8-2DF6D3AF9FCA}" srcOrd="0" destOrd="0" presId="urn:microsoft.com/office/officeart/2018/2/layout/IconVerticalSolidList"/>
    <dgm:cxn modelId="{4B66C3A4-9ED1-4A6D-A128-2A9FE8E7FCF5}" type="presOf" srcId="{AA1902B2-A14D-449A-9E08-473399F16D2C}" destId="{1187F10A-4476-422E-AC8B-DCF1F4121440}" srcOrd="0" destOrd="0" presId="urn:microsoft.com/office/officeart/2018/2/layout/IconVerticalSolidList"/>
    <dgm:cxn modelId="{D7B447DD-5432-437E-8C5D-9153F6AB8B9A}" srcId="{17D0C533-68D1-42E1-ADEA-E296E3A11148}" destId="{FBC7EA75-15C9-48C3-9D41-A78BFFB3400E}" srcOrd="1" destOrd="0" parTransId="{2F3F5529-4F4C-4302-A16E-3281114BAD81}" sibTransId="{44BEA0EE-BC2D-4105-A10D-EFBA14A6876D}"/>
    <dgm:cxn modelId="{8AF8BE4D-92D8-4D8E-8653-5BBB3FAF9095}" type="presParOf" srcId="{3B8DF268-E149-4819-B122-409F8DEEE190}" destId="{98F1F9A5-9BF5-4715-9FE1-1B7A99A0FA9F}" srcOrd="0" destOrd="0" presId="urn:microsoft.com/office/officeart/2018/2/layout/IconVerticalSolidList"/>
    <dgm:cxn modelId="{9AFC4F3A-0723-4E31-BA0B-A8332FE191B4}" type="presParOf" srcId="{98F1F9A5-9BF5-4715-9FE1-1B7A99A0FA9F}" destId="{09DFEACA-FE1A-4430-B6B4-E1E5D51CF84F}" srcOrd="0" destOrd="0" presId="urn:microsoft.com/office/officeart/2018/2/layout/IconVerticalSolidList"/>
    <dgm:cxn modelId="{5BD90E30-F7B5-44A2-9BD1-8A9927F37C25}" type="presParOf" srcId="{98F1F9A5-9BF5-4715-9FE1-1B7A99A0FA9F}" destId="{BFFF95C9-D398-47F0-99D0-868C31F04716}" srcOrd="1" destOrd="0" presId="urn:microsoft.com/office/officeart/2018/2/layout/IconVerticalSolidList"/>
    <dgm:cxn modelId="{B6E4F2BA-CC2D-4AE1-BFB6-595FFA19D556}" type="presParOf" srcId="{98F1F9A5-9BF5-4715-9FE1-1B7A99A0FA9F}" destId="{FF26A27B-99AB-469C-A93E-71FDAF3A26BF}" srcOrd="2" destOrd="0" presId="urn:microsoft.com/office/officeart/2018/2/layout/IconVerticalSolidList"/>
    <dgm:cxn modelId="{C792164C-5E37-4413-B7F1-D7559407A7FC}" type="presParOf" srcId="{98F1F9A5-9BF5-4715-9FE1-1B7A99A0FA9F}" destId="{1187F10A-4476-422E-AC8B-DCF1F4121440}" srcOrd="3" destOrd="0" presId="urn:microsoft.com/office/officeart/2018/2/layout/IconVerticalSolidList"/>
    <dgm:cxn modelId="{4E8206AE-275E-414E-B15B-0806794B3370}" type="presParOf" srcId="{3B8DF268-E149-4819-B122-409F8DEEE190}" destId="{82977B4B-8F41-4EBD-9CE2-6C88AA81E6C1}" srcOrd="1" destOrd="0" presId="urn:microsoft.com/office/officeart/2018/2/layout/IconVerticalSolidList"/>
    <dgm:cxn modelId="{5E7BFBDB-6225-4990-BA28-065E34682C73}" type="presParOf" srcId="{3B8DF268-E149-4819-B122-409F8DEEE190}" destId="{807E3D69-AD9B-4788-8B54-F80E16146627}" srcOrd="2" destOrd="0" presId="urn:microsoft.com/office/officeart/2018/2/layout/IconVerticalSolidList"/>
    <dgm:cxn modelId="{4D80CA80-84B6-4F35-8370-1A52E2505E1D}" type="presParOf" srcId="{807E3D69-AD9B-4788-8B54-F80E16146627}" destId="{AE3CA872-7CFC-46C2-B0AE-425F90D32FE8}" srcOrd="0" destOrd="0" presId="urn:microsoft.com/office/officeart/2018/2/layout/IconVerticalSolidList"/>
    <dgm:cxn modelId="{C69E91CE-7F4B-4008-AF5F-E8C14C098141}" type="presParOf" srcId="{807E3D69-AD9B-4788-8B54-F80E16146627}" destId="{1BE6E34F-6309-4E62-A171-3483784E0782}" srcOrd="1" destOrd="0" presId="urn:microsoft.com/office/officeart/2018/2/layout/IconVerticalSolidList"/>
    <dgm:cxn modelId="{01CE5119-FCCC-4609-80A0-1B5FF1ABC859}" type="presParOf" srcId="{807E3D69-AD9B-4788-8B54-F80E16146627}" destId="{D6A2BE4F-7266-4258-B3CF-CF5DB6FD9FF6}" srcOrd="2" destOrd="0" presId="urn:microsoft.com/office/officeart/2018/2/layout/IconVerticalSolidList"/>
    <dgm:cxn modelId="{665D45CF-E562-4D7B-923F-FBF4700EEB6F}" type="presParOf" srcId="{807E3D69-AD9B-4788-8B54-F80E16146627}" destId="{B7854F3D-EDA6-4B38-9DE9-6F585F53B497}" srcOrd="3" destOrd="0" presId="urn:microsoft.com/office/officeart/2018/2/layout/IconVerticalSolidList"/>
    <dgm:cxn modelId="{E3828CF0-4FBB-41CB-99F8-BDBA6C8D95E1}" type="presParOf" srcId="{3B8DF268-E149-4819-B122-409F8DEEE190}" destId="{C369CDB9-4503-4F4E-98DD-B4522631DC1A}" srcOrd="3" destOrd="0" presId="urn:microsoft.com/office/officeart/2018/2/layout/IconVerticalSolidList"/>
    <dgm:cxn modelId="{07F3DCAB-A7B0-43FD-A6ED-BCDE69C5E06A}" type="presParOf" srcId="{3B8DF268-E149-4819-B122-409F8DEEE190}" destId="{88EAE688-3F65-4235-B70C-28D2968EC4DD}" srcOrd="4" destOrd="0" presId="urn:microsoft.com/office/officeart/2018/2/layout/IconVerticalSolidList"/>
    <dgm:cxn modelId="{63A6A45E-5E90-4C3B-B39F-240D18D3E474}" type="presParOf" srcId="{88EAE688-3F65-4235-B70C-28D2968EC4DD}" destId="{F6A854B8-A880-4E25-9259-9087CA316093}" srcOrd="0" destOrd="0" presId="urn:microsoft.com/office/officeart/2018/2/layout/IconVerticalSolidList"/>
    <dgm:cxn modelId="{051E2725-8DFF-430A-98CB-925546D6DEE9}" type="presParOf" srcId="{88EAE688-3F65-4235-B70C-28D2968EC4DD}" destId="{7EA941C6-B1B7-434B-ACAC-961CF2D8FB3E}" srcOrd="1" destOrd="0" presId="urn:microsoft.com/office/officeart/2018/2/layout/IconVerticalSolidList"/>
    <dgm:cxn modelId="{E28BE857-CD8C-43B0-857A-1DC9CD1B89B8}" type="presParOf" srcId="{88EAE688-3F65-4235-B70C-28D2968EC4DD}" destId="{60368E4D-6524-4C7A-8B2C-ADAA04909A46}" srcOrd="2" destOrd="0" presId="urn:microsoft.com/office/officeart/2018/2/layout/IconVerticalSolidList"/>
    <dgm:cxn modelId="{A14772A5-9B18-45D4-9C7C-F710365A4E66}" type="presParOf" srcId="{88EAE688-3F65-4235-B70C-28D2968EC4DD}" destId="{B1D6CDAA-8113-437B-B47F-5D68D86F2932}" srcOrd="3" destOrd="0" presId="urn:microsoft.com/office/officeart/2018/2/layout/IconVerticalSolidList"/>
    <dgm:cxn modelId="{C6D8CCFB-CC3D-4C4F-83C5-D2D171FA7FC6}" type="presParOf" srcId="{88EAE688-3F65-4235-B70C-28D2968EC4DD}" destId="{13ADB531-D2EB-43D6-A2E8-2DF6D3AF9FC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F0A4FE-A311-4B7C-A6A4-F344A33DD4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EF4C421-E632-4E2F-BF0E-CB025AA57B28}">
      <dgm:prSet/>
      <dgm:spPr/>
      <dgm:t>
        <a:bodyPr/>
        <a:lstStyle/>
        <a:p>
          <a:pPr>
            <a:lnSpc>
              <a:spcPct val="100000"/>
            </a:lnSpc>
          </a:pPr>
          <a:r>
            <a:rPr lang="en-US" dirty="0"/>
            <a:t>Increased patient demand for DM and HTN screening and treatment services</a:t>
          </a:r>
        </a:p>
      </dgm:t>
    </dgm:pt>
    <dgm:pt modelId="{2F60B01A-5DBB-49A6-80ED-8ACDEAC6F86C}" type="parTrans" cxnId="{0F2DC393-135D-4E32-BF5C-565013F5BE93}">
      <dgm:prSet/>
      <dgm:spPr/>
      <dgm:t>
        <a:bodyPr/>
        <a:lstStyle/>
        <a:p>
          <a:endParaRPr lang="en-US"/>
        </a:p>
      </dgm:t>
    </dgm:pt>
    <dgm:pt modelId="{B7395304-E68A-468B-A3BA-383DBD41E545}" type="sibTrans" cxnId="{0F2DC393-135D-4E32-BF5C-565013F5BE93}">
      <dgm:prSet/>
      <dgm:spPr/>
      <dgm:t>
        <a:bodyPr/>
        <a:lstStyle/>
        <a:p>
          <a:endParaRPr lang="en-US"/>
        </a:p>
      </dgm:t>
    </dgm:pt>
    <dgm:pt modelId="{551F4FF7-82B0-4DC2-A039-8ED4C370577E}">
      <dgm:prSet/>
      <dgm:spPr/>
      <dgm:t>
        <a:bodyPr/>
        <a:lstStyle/>
        <a:p>
          <a:pPr>
            <a:lnSpc>
              <a:spcPct val="100000"/>
            </a:lnSpc>
          </a:pPr>
          <a:r>
            <a:rPr lang="en-US" dirty="0"/>
            <a:t>Increased provider supply of high-quality services for DM and HTN</a:t>
          </a:r>
        </a:p>
      </dgm:t>
    </dgm:pt>
    <dgm:pt modelId="{FFD24CD0-6C7A-4C36-9C1A-3E818391A5C5}" type="parTrans" cxnId="{C0719B92-E352-4AE1-AFD9-3EA8C0EF9D99}">
      <dgm:prSet/>
      <dgm:spPr/>
      <dgm:t>
        <a:bodyPr/>
        <a:lstStyle/>
        <a:p>
          <a:endParaRPr lang="en-US"/>
        </a:p>
      </dgm:t>
    </dgm:pt>
    <dgm:pt modelId="{B75FE406-2FF6-4B09-B710-47B54AB0D3C7}" type="sibTrans" cxnId="{C0719B92-E352-4AE1-AFD9-3EA8C0EF9D99}">
      <dgm:prSet/>
      <dgm:spPr/>
      <dgm:t>
        <a:bodyPr/>
        <a:lstStyle/>
        <a:p>
          <a:endParaRPr lang="en-US"/>
        </a:p>
      </dgm:t>
    </dgm:pt>
    <dgm:pt modelId="{3CC4B663-9E6B-40AD-9087-BC0F47A6103E}">
      <dgm:prSet/>
      <dgm:spPr/>
      <dgm:t>
        <a:bodyPr/>
        <a:lstStyle/>
        <a:p>
          <a:pPr>
            <a:lnSpc>
              <a:spcPct val="100000"/>
            </a:lnSpc>
          </a:pPr>
          <a:r>
            <a:rPr lang="en-US" dirty="0"/>
            <a:t>Tested provider payment reform for PHC financing</a:t>
          </a:r>
        </a:p>
      </dgm:t>
    </dgm:pt>
    <dgm:pt modelId="{CC1F437B-B483-4224-9EC4-0458BF4CC0E1}" type="parTrans" cxnId="{0135F5D2-AD0C-4EC9-A4FE-3C478769CEDC}">
      <dgm:prSet/>
      <dgm:spPr/>
      <dgm:t>
        <a:bodyPr/>
        <a:lstStyle/>
        <a:p>
          <a:endParaRPr lang="en-US"/>
        </a:p>
      </dgm:t>
    </dgm:pt>
    <dgm:pt modelId="{47AF7E8C-82EE-4D6F-B759-5F11AA7DFC4B}" type="sibTrans" cxnId="{0135F5D2-AD0C-4EC9-A4FE-3C478769CEDC}">
      <dgm:prSet/>
      <dgm:spPr/>
      <dgm:t>
        <a:bodyPr/>
        <a:lstStyle/>
        <a:p>
          <a:endParaRPr lang="en-US"/>
        </a:p>
      </dgm:t>
    </dgm:pt>
    <dgm:pt modelId="{D09CE93C-C491-4916-BE9E-C0387E0C0BDF}">
      <dgm:prSet custT="1"/>
      <dgm:spPr/>
      <dgm:t>
        <a:bodyPr/>
        <a:lstStyle/>
        <a:p>
          <a:pPr>
            <a:lnSpc>
              <a:spcPct val="100000"/>
            </a:lnSpc>
          </a:pPr>
          <a:r>
            <a:rPr lang="en-US" sz="1400" dirty="0"/>
            <a:t>Output-based budgeting with performance adjuster</a:t>
          </a:r>
        </a:p>
      </dgm:t>
    </dgm:pt>
    <dgm:pt modelId="{4DF85188-450A-4C4E-8353-1A032809292E}" type="parTrans" cxnId="{51ACA88B-171D-48A9-A565-2A054C50AE94}">
      <dgm:prSet/>
      <dgm:spPr/>
      <dgm:t>
        <a:bodyPr/>
        <a:lstStyle/>
        <a:p>
          <a:endParaRPr lang="en-US"/>
        </a:p>
      </dgm:t>
    </dgm:pt>
    <dgm:pt modelId="{6D08FAD1-B9E6-4AF2-902B-0E237D73A159}" type="sibTrans" cxnId="{51ACA88B-171D-48A9-A565-2A054C50AE94}">
      <dgm:prSet/>
      <dgm:spPr/>
      <dgm:t>
        <a:bodyPr/>
        <a:lstStyle/>
        <a:p>
          <a:endParaRPr lang="en-US"/>
        </a:p>
      </dgm:t>
    </dgm:pt>
    <dgm:pt modelId="{3922D0E2-3491-4FB1-9AE3-36362B5C0A14}">
      <dgm:prSet custT="1"/>
      <dgm:spPr/>
      <dgm:t>
        <a:bodyPr/>
        <a:lstStyle/>
        <a:p>
          <a:pPr>
            <a:lnSpc>
              <a:spcPct val="100000"/>
            </a:lnSpc>
          </a:pPr>
          <a:r>
            <a:rPr lang="en-US" sz="1400"/>
            <a:t>Performance-oriented, empowered providers</a:t>
          </a:r>
        </a:p>
      </dgm:t>
    </dgm:pt>
    <dgm:pt modelId="{1BA1E7CE-9C17-4A71-A4DD-7D21338E3794}" type="parTrans" cxnId="{444A34AA-C728-4B6D-81A6-8EAF13FA53AB}">
      <dgm:prSet/>
      <dgm:spPr/>
      <dgm:t>
        <a:bodyPr/>
        <a:lstStyle/>
        <a:p>
          <a:endParaRPr lang="en-US"/>
        </a:p>
      </dgm:t>
    </dgm:pt>
    <dgm:pt modelId="{166F2E66-AE74-4035-84B8-970C006F3394}" type="sibTrans" cxnId="{444A34AA-C728-4B6D-81A6-8EAF13FA53AB}">
      <dgm:prSet/>
      <dgm:spPr/>
      <dgm:t>
        <a:bodyPr/>
        <a:lstStyle/>
        <a:p>
          <a:endParaRPr lang="en-US"/>
        </a:p>
      </dgm:t>
    </dgm:pt>
    <dgm:pt modelId="{4B0065EF-052D-478D-83E8-87C74B998DE8}">
      <dgm:prSet/>
      <dgm:spPr/>
      <dgm:t>
        <a:bodyPr/>
        <a:lstStyle/>
        <a:p>
          <a:pPr>
            <a:lnSpc>
              <a:spcPct val="100000"/>
            </a:lnSpc>
          </a:pPr>
          <a:r>
            <a:rPr lang="en-US" dirty="0"/>
            <a:t>Strengthened Data for Implementation and Evaluation</a:t>
          </a:r>
        </a:p>
      </dgm:t>
    </dgm:pt>
    <dgm:pt modelId="{2122502F-DE88-4603-AE91-BBBE964233E9}" type="parTrans" cxnId="{CF2B6C6C-F5AE-4DAE-A82C-D26CB4808481}">
      <dgm:prSet/>
      <dgm:spPr/>
      <dgm:t>
        <a:bodyPr/>
        <a:lstStyle/>
        <a:p>
          <a:endParaRPr lang="en-US"/>
        </a:p>
      </dgm:t>
    </dgm:pt>
    <dgm:pt modelId="{644CD52F-79EE-49F6-9A30-73C0B3666360}" type="sibTrans" cxnId="{CF2B6C6C-F5AE-4DAE-A82C-D26CB4808481}">
      <dgm:prSet/>
      <dgm:spPr/>
      <dgm:t>
        <a:bodyPr/>
        <a:lstStyle/>
        <a:p>
          <a:endParaRPr lang="en-US"/>
        </a:p>
      </dgm:t>
    </dgm:pt>
    <dgm:pt modelId="{2E1D42B3-74D0-4483-8324-D2EBBDE29517}">
      <dgm:prSet/>
      <dgm:spPr/>
      <dgm:t>
        <a:bodyPr/>
        <a:lstStyle/>
        <a:p>
          <a:pPr>
            <a:lnSpc>
              <a:spcPct val="100000"/>
            </a:lnSpc>
          </a:pPr>
          <a:r>
            <a:rPr lang="en-US" dirty="0"/>
            <a:t>HMIS (SLUHIS)</a:t>
          </a:r>
        </a:p>
      </dgm:t>
    </dgm:pt>
    <dgm:pt modelId="{4FFCA742-65AF-44C5-A1C5-D8CBBBAD8B7C}" type="parTrans" cxnId="{834B6237-36E7-4A4B-BFC0-32E3641C1E7E}">
      <dgm:prSet/>
      <dgm:spPr/>
      <dgm:t>
        <a:bodyPr/>
        <a:lstStyle/>
        <a:p>
          <a:endParaRPr lang="en-US"/>
        </a:p>
      </dgm:t>
    </dgm:pt>
    <dgm:pt modelId="{F54656F5-36EB-45C5-8CD8-2F99C8857928}" type="sibTrans" cxnId="{834B6237-36E7-4A4B-BFC0-32E3641C1E7E}">
      <dgm:prSet/>
      <dgm:spPr/>
      <dgm:t>
        <a:bodyPr/>
        <a:lstStyle/>
        <a:p>
          <a:endParaRPr lang="en-US"/>
        </a:p>
      </dgm:t>
    </dgm:pt>
    <dgm:pt modelId="{4900F7DE-BAA2-47F1-A267-7FB6140F338A}">
      <dgm:prSet/>
      <dgm:spPr/>
      <dgm:t>
        <a:bodyPr/>
        <a:lstStyle/>
        <a:p>
          <a:pPr>
            <a:lnSpc>
              <a:spcPct val="100000"/>
            </a:lnSpc>
          </a:pPr>
          <a:r>
            <a:rPr lang="en-US" dirty="0"/>
            <a:t>Population Registration</a:t>
          </a:r>
        </a:p>
        <a:p>
          <a:pPr>
            <a:lnSpc>
              <a:spcPct val="100000"/>
            </a:lnSpc>
          </a:pPr>
          <a:r>
            <a:rPr lang="en-US" dirty="0"/>
            <a:t>EMR</a:t>
          </a:r>
        </a:p>
        <a:p>
          <a:pPr>
            <a:lnSpc>
              <a:spcPct val="100000"/>
            </a:lnSpc>
          </a:pPr>
          <a:r>
            <a:rPr lang="en-US" dirty="0"/>
            <a:t>Catalyzed Digital Solutions</a:t>
          </a:r>
        </a:p>
      </dgm:t>
    </dgm:pt>
    <dgm:pt modelId="{0A3C116B-69FE-4FF2-8D3A-6EAC3E83B66C}" type="parTrans" cxnId="{EBB620C9-DAED-4B94-BD0E-1F3E503BE8FD}">
      <dgm:prSet/>
      <dgm:spPr/>
      <dgm:t>
        <a:bodyPr/>
        <a:lstStyle/>
        <a:p>
          <a:endParaRPr lang="en-US"/>
        </a:p>
      </dgm:t>
    </dgm:pt>
    <dgm:pt modelId="{B57369A9-99B3-4357-BD8E-128487229621}" type="sibTrans" cxnId="{EBB620C9-DAED-4B94-BD0E-1F3E503BE8FD}">
      <dgm:prSet/>
      <dgm:spPr/>
      <dgm:t>
        <a:bodyPr/>
        <a:lstStyle/>
        <a:p>
          <a:endParaRPr lang="en-US"/>
        </a:p>
      </dgm:t>
    </dgm:pt>
    <dgm:pt modelId="{302C02CA-3C6B-41BA-8418-06D0F194C189}" type="pres">
      <dgm:prSet presAssocID="{0DF0A4FE-A311-4B7C-A6A4-F344A33DD41D}" presName="root" presStyleCnt="0">
        <dgm:presLayoutVars>
          <dgm:dir/>
          <dgm:resizeHandles val="exact"/>
        </dgm:presLayoutVars>
      </dgm:prSet>
      <dgm:spPr/>
    </dgm:pt>
    <dgm:pt modelId="{49C9E0A9-6516-4099-B191-86EAFC6449E6}" type="pres">
      <dgm:prSet presAssocID="{CEF4C421-E632-4E2F-BF0E-CB025AA57B28}" presName="compNode" presStyleCnt="0"/>
      <dgm:spPr/>
    </dgm:pt>
    <dgm:pt modelId="{45BA270D-86F3-4F1C-9C17-0CCA54067934}" type="pres">
      <dgm:prSet presAssocID="{CEF4C421-E632-4E2F-BF0E-CB025AA57B28}" presName="bgRect" presStyleLbl="bgShp" presStyleIdx="0" presStyleCnt="4"/>
      <dgm:spPr/>
    </dgm:pt>
    <dgm:pt modelId="{3BF5827A-254E-4634-A1C0-028D68C4EDF9}" type="pres">
      <dgm:prSet presAssocID="{CEF4C421-E632-4E2F-BF0E-CB025AA57B2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pward trend"/>
        </a:ext>
      </dgm:extLst>
    </dgm:pt>
    <dgm:pt modelId="{69759407-E373-4197-BA23-AA799EBE2810}" type="pres">
      <dgm:prSet presAssocID="{CEF4C421-E632-4E2F-BF0E-CB025AA57B28}" presName="spaceRect" presStyleCnt="0"/>
      <dgm:spPr/>
    </dgm:pt>
    <dgm:pt modelId="{222EB57C-ED60-4B96-B52B-AC8F077DFB62}" type="pres">
      <dgm:prSet presAssocID="{CEF4C421-E632-4E2F-BF0E-CB025AA57B28}" presName="parTx" presStyleLbl="revTx" presStyleIdx="0" presStyleCnt="6">
        <dgm:presLayoutVars>
          <dgm:chMax val="0"/>
          <dgm:chPref val="0"/>
        </dgm:presLayoutVars>
      </dgm:prSet>
      <dgm:spPr/>
    </dgm:pt>
    <dgm:pt modelId="{DAF5A3F0-20B5-4172-A445-BA20976B3E2C}" type="pres">
      <dgm:prSet presAssocID="{B7395304-E68A-468B-A3BA-383DBD41E545}" presName="sibTrans" presStyleCnt="0"/>
      <dgm:spPr/>
    </dgm:pt>
    <dgm:pt modelId="{278D704B-37AD-4343-B2F1-36896497A3EE}" type="pres">
      <dgm:prSet presAssocID="{551F4FF7-82B0-4DC2-A039-8ED4C370577E}" presName="compNode" presStyleCnt="0"/>
      <dgm:spPr/>
    </dgm:pt>
    <dgm:pt modelId="{2A99C972-396A-49C7-9361-2FD43924A985}" type="pres">
      <dgm:prSet presAssocID="{551F4FF7-82B0-4DC2-A039-8ED4C370577E}" presName="bgRect" presStyleLbl="bgShp" presStyleIdx="1" presStyleCnt="4"/>
      <dgm:spPr/>
    </dgm:pt>
    <dgm:pt modelId="{F8E3084B-441B-450F-BA3A-7245DD67E1B0}" type="pres">
      <dgm:prSet presAssocID="{551F4FF7-82B0-4DC2-A039-8ED4C370577E}"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are with solid fill"/>
        </a:ext>
      </dgm:extLst>
    </dgm:pt>
    <dgm:pt modelId="{530CD41F-2182-4FBF-BC49-6847450D50C3}" type="pres">
      <dgm:prSet presAssocID="{551F4FF7-82B0-4DC2-A039-8ED4C370577E}" presName="spaceRect" presStyleCnt="0"/>
      <dgm:spPr/>
    </dgm:pt>
    <dgm:pt modelId="{CB41E869-AAEE-4F63-B984-1CDB7E5FB60B}" type="pres">
      <dgm:prSet presAssocID="{551F4FF7-82B0-4DC2-A039-8ED4C370577E}" presName="parTx" presStyleLbl="revTx" presStyleIdx="1" presStyleCnt="6">
        <dgm:presLayoutVars>
          <dgm:chMax val="0"/>
          <dgm:chPref val="0"/>
        </dgm:presLayoutVars>
      </dgm:prSet>
      <dgm:spPr/>
    </dgm:pt>
    <dgm:pt modelId="{B5AB2C3D-325E-4123-9F38-9EEBE8408B62}" type="pres">
      <dgm:prSet presAssocID="{B75FE406-2FF6-4B09-B710-47B54AB0D3C7}" presName="sibTrans" presStyleCnt="0"/>
      <dgm:spPr/>
    </dgm:pt>
    <dgm:pt modelId="{362AA191-D53D-4088-B5E0-DC5CBAC208CE}" type="pres">
      <dgm:prSet presAssocID="{3CC4B663-9E6B-40AD-9087-BC0F47A6103E}" presName="compNode" presStyleCnt="0"/>
      <dgm:spPr/>
    </dgm:pt>
    <dgm:pt modelId="{94987F57-27DB-421A-865B-4A9440050F11}" type="pres">
      <dgm:prSet presAssocID="{3CC4B663-9E6B-40AD-9087-BC0F47A6103E}" presName="bgRect" presStyleLbl="bgShp" presStyleIdx="2" presStyleCnt="4"/>
      <dgm:spPr/>
    </dgm:pt>
    <dgm:pt modelId="{C373B7AE-E242-48DE-9842-E6F6296CC9D3}" type="pres">
      <dgm:prSet presAssocID="{3CC4B663-9E6B-40AD-9087-BC0F47A6103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5AB0BFC4-1EEE-45D0-BFC7-65AC7896097D}" type="pres">
      <dgm:prSet presAssocID="{3CC4B663-9E6B-40AD-9087-BC0F47A6103E}" presName="spaceRect" presStyleCnt="0"/>
      <dgm:spPr/>
    </dgm:pt>
    <dgm:pt modelId="{AC4A0EB4-EE41-4C73-9E4E-22EBBBFFAF6A}" type="pres">
      <dgm:prSet presAssocID="{3CC4B663-9E6B-40AD-9087-BC0F47A6103E}" presName="parTx" presStyleLbl="revTx" presStyleIdx="2" presStyleCnt="6">
        <dgm:presLayoutVars>
          <dgm:chMax val="0"/>
          <dgm:chPref val="0"/>
        </dgm:presLayoutVars>
      </dgm:prSet>
      <dgm:spPr/>
    </dgm:pt>
    <dgm:pt modelId="{F2DC25BA-8C74-4E57-924E-B6E0CC62210E}" type="pres">
      <dgm:prSet presAssocID="{3CC4B663-9E6B-40AD-9087-BC0F47A6103E}" presName="desTx" presStyleLbl="revTx" presStyleIdx="3" presStyleCnt="6">
        <dgm:presLayoutVars/>
      </dgm:prSet>
      <dgm:spPr/>
    </dgm:pt>
    <dgm:pt modelId="{120CAD0A-23FF-4BCF-BFFC-F189DA879B91}" type="pres">
      <dgm:prSet presAssocID="{47AF7E8C-82EE-4D6F-B759-5F11AA7DFC4B}" presName="sibTrans" presStyleCnt="0"/>
      <dgm:spPr/>
    </dgm:pt>
    <dgm:pt modelId="{67CAB043-BC5C-4BDC-8D66-A8AFD3E3C8B4}" type="pres">
      <dgm:prSet presAssocID="{4B0065EF-052D-478D-83E8-87C74B998DE8}" presName="compNode" presStyleCnt="0"/>
      <dgm:spPr/>
    </dgm:pt>
    <dgm:pt modelId="{37D3FE6A-7ED7-43AE-8C06-1F579DC26F95}" type="pres">
      <dgm:prSet presAssocID="{4B0065EF-052D-478D-83E8-87C74B998DE8}" presName="bgRect" presStyleLbl="bgShp" presStyleIdx="3" presStyleCnt="4"/>
      <dgm:spPr/>
    </dgm:pt>
    <dgm:pt modelId="{F9185681-2139-4A79-A042-A459C1712BF1}" type="pres">
      <dgm:prSet presAssocID="{4B0065EF-052D-478D-83E8-87C74B998DE8}"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Ui Ux with solid fill"/>
        </a:ext>
      </dgm:extLst>
    </dgm:pt>
    <dgm:pt modelId="{4F03D6C1-B54A-42C2-90C0-01696C417149}" type="pres">
      <dgm:prSet presAssocID="{4B0065EF-052D-478D-83E8-87C74B998DE8}" presName="spaceRect" presStyleCnt="0"/>
      <dgm:spPr/>
    </dgm:pt>
    <dgm:pt modelId="{A11AFFC2-BA75-473A-95AB-343BCFB6A08D}" type="pres">
      <dgm:prSet presAssocID="{4B0065EF-052D-478D-83E8-87C74B998DE8}" presName="parTx" presStyleLbl="revTx" presStyleIdx="4" presStyleCnt="6">
        <dgm:presLayoutVars>
          <dgm:chMax val="0"/>
          <dgm:chPref val="0"/>
        </dgm:presLayoutVars>
      </dgm:prSet>
      <dgm:spPr/>
    </dgm:pt>
    <dgm:pt modelId="{24833F68-0FA6-4F02-B803-A969E24CA533}" type="pres">
      <dgm:prSet presAssocID="{4B0065EF-052D-478D-83E8-87C74B998DE8}" presName="desTx" presStyleLbl="revTx" presStyleIdx="5" presStyleCnt="6">
        <dgm:presLayoutVars/>
      </dgm:prSet>
      <dgm:spPr/>
    </dgm:pt>
  </dgm:ptLst>
  <dgm:cxnLst>
    <dgm:cxn modelId="{2C60900A-B844-4398-BA61-C52EE42DF983}" type="presOf" srcId="{CEF4C421-E632-4E2F-BF0E-CB025AA57B28}" destId="{222EB57C-ED60-4B96-B52B-AC8F077DFB62}" srcOrd="0" destOrd="0" presId="urn:microsoft.com/office/officeart/2018/2/layout/IconVerticalSolidList"/>
    <dgm:cxn modelId="{EE55292C-87E1-4790-BAA3-3C0A309078AE}" type="presOf" srcId="{551F4FF7-82B0-4DC2-A039-8ED4C370577E}" destId="{CB41E869-AAEE-4F63-B984-1CDB7E5FB60B}" srcOrd="0" destOrd="0" presId="urn:microsoft.com/office/officeart/2018/2/layout/IconVerticalSolidList"/>
    <dgm:cxn modelId="{834B6237-36E7-4A4B-BFC0-32E3641C1E7E}" srcId="{4B0065EF-052D-478D-83E8-87C74B998DE8}" destId="{2E1D42B3-74D0-4483-8324-D2EBBDE29517}" srcOrd="0" destOrd="0" parTransId="{4FFCA742-65AF-44C5-A1C5-D8CBBBAD8B7C}" sibTransId="{F54656F5-36EB-45C5-8CD8-2F99C8857928}"/>
    <dgm:cxn modelId="{CF2B6C6C-F5AE-4DAE-A82C-D26CB4808481}" srcId="{0DF0A4FE-A311-4B7C-A6A4-F344A33DD41D}" destId="{4B0065EF-052D-478D-83E8-87C74B998DE8}" srcOrd="3" destOrd="0" parTransId="{2122502F-DE88-4603-AE91-BBBE964233E9}" sibTransId="{644CD52F-79EE-49F6-9A30-73C0B3666360}"/>
    <dgm:cxn modelId="{6C093655-1E29-44B0-816A-FDB8A67014FB}" type="presOf" srcId="{D09CE93C-C491-4916-BE9E-C0387E0C0BDF}" destId="{F2DC25BA-8C74-4E57-924E-B6E0CC62210E}" srcOrd="0" destOrd="0" presId="urn:microsoft.com/office/officeart/2018/2/layout/IconVerticalSolidList"/>
    <dgm:cxn modelId="{51ACA88B-171D-48A9-A565-2A054C50AE94}" srcId="{3CC4B663-9E6B-40AD-9087-BC0F47A6103E}" destId="{D09CE93C-C491-4916-BE9E-C0387E0C0BDF}" srcOrd="0" destOrd="0" parTransId="{4DF85188-450A-4C4E-8353-1A032809292E}" sibTransId="{6D08FAD1-B9E6-4AF2-902B-0E237D73A159}"/>
    <dgm:cxn modelId="{18DB5D90-9CE2-4A93-9DE8-BA80D378F888}" type="presOf" srcId="{3922D0E2-3491-4FB1-9AE3-36362B5C0A14}" destId="{F2DC25BA-8C74-4E57-924E-B6E0CC62210E}" srcOrd="0" destOrd="1" presId="urn:microsoft.com/office/officeart/2018/2/layout/IconVerticalSolidList"/>
    <dgm:cxn modelId="{C0719B92-E352-4AE1-AFD9-3EA8C0EF9D99}" srcId="{0DF0A4FE-A311-4B7C-A6A4-F344A33DD41D}" destId="{551F4FF7-82B0-4DC2-A039-8ED4C370577E}" srcOrd="1" destOrd="0" parTransId="{FFD24CD0-6C7A-4C36-9C1A-3E818391A5C5}" sibTransId="{B75FE406-2FF6-4B09-B710-47B54AB0D3C7}"/>
    <dgm:cxn modelId="{0F2DC393-135D-4E32-BF5C-565013F5BE93}" srcId="{0DF0A4FE-A311-4B7C-A6A4-F344A33DD41D}" destId="{CEF4C421-E632-4E2F-BF0E-CB025AA57B28}" srcOrd="0" destOrd="0" parTransId="{2F60B01A-5DBB-49A6-80ED-8ACDEAC6F86C}" sibTransId="{B7395304-E68A-468B-A3BA-383DBD41E545}"/>
    <dgm:cxn modelId="{8F3781A1-05C0-459E-9F75-7E0B9204339D}" type="presOf" srcId="{2E1D42B3-74D0-4483-8324-D2EBBDE29517}" destId="{24833F68-0FA6-4F02-B803-A969E24CA533}" srcOrd="0" destOrd="0" presId="urn:microsoft.com/office/officeart/2018/2/layout/IconVerticalSolidList"/>
    <dgm:cxn modelId="{444A34AA-C728-4B6D-81A6-8EAF13FA53AB}" srcId="{3CC4B663-9E6B-40AD-9087-BC0F47A6103E}" destId="{3922D0E2-3491-4FB1-9AE3-36362B5C0A14}" srcOrd="1" destOrd="0" parTransId="{1BA1E7CE-9C17-4A71-A4DD-7D21338E3794}" sibTransId="{166F2E66-AE74-4035-84B8-970C006F3394}"/>
    <dgm:cxn modelId="{14F1AAAA-2F1D-49FC-885D-15CDDBCD945B}" type="presOf" srcId="{4900F7DE-BAA2-47F1-A267-7FB6140F338A}" destId="{24833F68-0FA6-4F02-B803-A969E24CA533}" srcOrd="0" destOrd="1" presId="urn:microsoft.com/office/officeart/2018/2/layout/IconVerticalSolidList"/>
    <dgm:cxn modelId="{A09922B4-7859-4D05-9609-4E17A3FDC070}" type="presOf" srcId="{3CC4B663-9E6B-40AD-9087-BC0F47A6103E}" destId="{AC4A0EB4-EE41-4C73-9E4E-22EBBBFFAF6A}" srcOrd="0" destOrd="0" presId="urn:microsoft.com/office/officeart/2018/2/layout/IconVerticalSolidList"/>
    <dgm:cxn modelId="{EBB620C9-DAED-4B94-BD0E-1F3E503BE8FD}" srcId="{4B0065EF-052D-478D-83E8-87C74B998DE8}" destId="{4900F7DE-BAA2-47F1-A267-7FB6140F338A}" srcOrd="1" destOrd="0" parTransId="{0A3C116B-69FE-4FF2-8D3A-6EAC3E83B66C}" sibTransId="{B57369A9-99B3-4357-BD8E-128487229621}"/>
    <dgm:cxn modelId="{0135F5D2-AD0C-4EC9-A4FE-3C478769CEDC}" srcId="{0DF0A4FE-A311-4B7C-A6A4-F344A33DD41D}" destId="{3CC4B663-9E6B-40AD-9087-BC0F47A6103E}" srcOrd="2" destOrd="0" parTransId="{CC1F437B-B483-4224-9EC4-0458BF4CC0E1}" sibTransId="{47AF7E8C-82EE-4D6F-B759-5F11AA7DFC4B}"/>
    <dgm:cxn modelId="{35CEA0E1-4A1A-4063-9A6A-F5FD8254BB56}" type="presOf" srcId="{0DF0A4FE-A311-4B7C-A6A4-F344A33DD41D}" destId="{302C02CA-3C6B-41BA-8418-06D0F194C189}" srcOrd="0" destOrd="0" presId="urn:microsoft.com/office/officeart/2018/2/layout/IconVerticalSolidList"/>
    <dgm:cxn modelId="{ED4A11FF-9B52-438B-B7F3-55BD95D42F0C}" type="presOf" srcId="{4B0065EF-052D-478D-83E8-87C74B998DE8}" destId="{A11AFFC2-BA75-473A-95AB-343BCFB6A08D}" srcOrd="0" destOrd="0" presId="urn:microsoft.com/office/officeart/2018/2/layout/IconVerticalSolidList"/>
    <dgm:cxn modelId="{1D4B58B8-FDBF-40FE-B570-47C4CCEAB2E6}" type="presParOf" srcId="{302C02CA-3C6B-41BA-8418-06D0F194C189}" destId="{49C9E0A9-6516-4099-B191-86EAFC6449E6}" srcOrd="0" destOrd="0" presId="urn:microsoft.com/office/officeart/2018/2/layout/IconVerticalSolidList"/>
    <dgm:cxn modelId="{A9172B79-8BB4-4340-B430-E27605519B0D}" type="presParOf" srcId="{49C9E0A9-6516-4099-B191-86EAFC6449E6}" destId="{45BA270D-86F3-4F1C-9C17-0CCA54067934}" srcOrd="0" destOrd="0" presId="urn:microsoft.com/office/officeart/2018/2/layout/IconVerticalSolidList"/>
    <dgm:cxn modelId="{2798AEAC-8674-43CF-825F-FD7D4F188BA6}" type="presParOf" srcId="{49C9E0A9-6516-4099-B191-86EAFC6449E6}" destId="{3BF5827A-254E-4634-A1C0-028D68C4EDF9}" srcOrd="1" destOrd="0" presId="urn:microsoft.com/office/officeart/2018/2/layout/IconVerticalSolidList"/>
    <dgm:cxn modelId="{52D029CB-6FE2-4E50-A3C2-D03314208AD0}" type="presParOf" srcId="{49C9E0A9-6516-4099-B191-86EAFC6449E6}" destId="{69759407-E373-4197-BA23-AA799EBE2810}" srcOrd="2" destOrd="0" presId="urn:microsoft.com/office/officeart/2018/2/layout/IconVerticalSolidList"/>
    <dgm:cxn modelId="{1159A7B5-2123-4ADF-82EF-041E352795B1}" type="presParOf" srcId="{49C9E0A9-6516-4099-B191-86EAFC6449E6}" destId="{222EB57C-ED60-4B96-B52B-AC8F077DFB62}" srcOrd="3" destOrd="0" presId="urn:microsoft.com/office/officeart/2018/2/layout/IconVerticalSolidList"/>
    <dgm:cxn modelId="{D877373B-4AAA-48CB-8F95-8F411BB23C0B}" type="presParOf" srcId="{302C02CA-3C6B-41BA-8418-06D0F194C189}" destId="{DAF5A3F0-20B5-4172-A445-BA20976B3E2C}" srcOrd="1" destOrd="0" presId="urn:microsoft.com/office/officeart/2018/2/layout/IconVerticalSolidList"/>
    <dgm:cxn modelId="{A1F10539-7F91-4667-966B-3F85068124AD}" type="presParOf" srcId="{302C02CA-3C6B-41BA-8418-06D0F194C189}" destId="{278D704B-37AD-4343-B2F1-36896497A3EE}" srcOrd="2" destOrd="0" presId="urn:microsoft.com/office/officeart/2018/2/layout/IconVerticalSolidList"/>
    <dgm:cxn modelId="{9CDBC057-4CFD-463E-99FD-A416120340BD}" type="presParOf" srcId="{278D704B-37AD-4343-B2F1-36896497A3EE}" destId="{2A99C972-396A-49C7-9361-2FD43924A985}" srcOrd="0" destOrd="0" presId="urn:microsoft.com/office/officeart/2018/2/layout/IconVerticalSolidList"/>
    <dgm:cxn modelId="{C560A137-8699-4EB7-8A32-90AD346354DD}" type="presParOf" srcId="{278D704B-37AD-4343-B2F1-36896497A3EE}" destId="{F8E3084B-441B-450F-BA3A-7245DD67E1B0}" srcOrd="1" destOrd="0" presId="urn:microsoft.com/office/officeart/2018/2/layout/IconVerticalSolidList"/>
    <dgm:cxn modelId="{15BCBFC0-BA99-43F9-AA3D-391ADCDDE1E6}" type="presParOf" srcId="{278D704B-37AD-4343-B2F1-36896497A3EE}" destId="{530CD41F-2182-4FBF-BC49-6847450D50C3}" srcOrd="2" destOrd="0" presId="urn:microsoft.com/office/officeart/2018/2/layout/IconVerticalSolidList"/>
    <dgm:cxn modelId="{09E11E69-BB39-4D90-9C59-D103AA55248A}" type="presParOf" srcId="{278D704B-37AD-4343-B2F1-36896497A3EE}" destId="{CB41E869-AAEE-4F63-B984-1CDB7E5FB60B}" srcOrd="3" destOrd="0" presId="urn:microsoft.com/office/officeart/2018/2/layout/IconVerticalSolidList"/>
    <dgm:cxn modelId="{97CA02DA-762E-4EF1-9657-9F44C7FA2E30}" type="presParOf" srcId="{302C02CA-3C6B-41BA-8418-06D0F194C189}" destId="{B5AB2C3D-325E-4123-9F38-9EEBE8408B62}" srcOrd="3" destOrd="0" presId="urn:microsoft.com/office/officeart/2018/2/layout/IconVerticalSolidList"/>
    <dgm:cxn modelId="{0EACA816-7C9D-4D75-A136-55B123AD638A}" type="presParOf" srcId="{302C02CA-3C6B-41BA-8418-06D0F194C189}" destId="{362AA191-D53D-4088-B5E0-DC5CBAC208CE}" srcOrd="4" destOrd="0" presId="urn:microsoft.com/office/officeart/2018/2/layout/IconVerticalSolidList"/>
    <dgm:cxn modelId="{825140A0-B73E-4AAA-BD09-6DE9FB989CF3}" type="presParOf" srcId="{362AA191-D53D-4088-B5E0-DC5CBAC208CE}" destId="{94987F57-27DB-421A-865B-4A9440050F11}" srcOrd="0" destOrd="0" presId="urn:microsoft.com/office/officeart/2018/2/layout/IconVerticalSolidList"/>
    <dgm:cxn modelId="{FB32754B-A455-4671-BE7C-306E1E8CB5C1}" type="presParOf" srcId="{362AA191-D53D-4088-B5E0-DC5CBAC208CE}" destId="{C373B7AE-E242-48DE-9842-E6F6296CC9D3}" srcOrd="1" destOrd="0" presId="urn:microsoft.com/office/officeart/2018/2/layout/IconVerticalSolidList"/>
    <dgm:cxn modelId="{5362BC8F-069F-4C3B-9029-B810C3633F5A}" type="presParOf" srcId="{362AA191-D53D-4088-B5E0-DC5CBAC208CE}" destId="{5AB0BFC4-1EEE-45D0-BFC7-65AC7896097D}" srcOrd="2" destOrd="0" presId="urn:microsoft.com/office/officeart/2018/2/layout/IconVerticalSolidList"/>
    <dgm:cxn modelId="{B02D85E5-CECF-46D2-99FE-401EAB0D0EA9}" type="presParOf" srcId="{362AA191-D53D-4088-B5E0-DC5CBAC208CE}" destId="{AC4A0EB4-EE41-4C73-9E4E-22EBBBFFAF6A}" srcOrd="3" destOrd="0" presId="urn:microsoft.com/office/officeart/2018/2/layout/IconVerticalSolidList"/>
    <dgm:cxn modelId="{8B71F45D-2E91-429F-94A5-A39765A6C36E}" type="presParOf" srcId="{362AA191-D53D-4088-B5E0-DC5CBAC208CE}" destId="{F2DC25BA-8C74-4E57-924E-B6E0CC62210E}" srcOrd="4" destOrd="0" presId="urn:microsoft.com/office/officeart/2018/2/layout/IconVerticalSolidList"/>
    <dgm:cxn modelId="{0918DC12-F121-400B-9F7B-8796BF9555C8}" type="presParOf" srcId="{302C02CA-3C6B-41BA-8418-06D0F194C189}" destId="{120CAD0A-23FF-4BCF-BFFC-F189DA879B91}" srcOrd="5" destOrd="0" presId="urn:microsoft.com/office/officeart/2018/2/layout/IconVerticalSolidList"/>
    <dgm:cxn modelId="{EF8FD310-82C2-4458-BB5E-CECD3D56CAEF}" type="presParOf" srcId="{302C02CA-3C6B-41BA-8418-06D0F194C189}" destId="{67CAB043-BC5C-4BDC-8D66-A8AFD3E3C8B4}" srcOrd="6" destOrd="0" presId="urn:microsoft.com/office/officeart/2018/2/layout/IconVerticalSolidList"/>
    <dgm:cxn modelId="{E1EA3D2D-255C-4100-9DA2-6DCC4C54A729}" type="presParOf" srcId="{67CAB043-BC5C-4BDC-8D66-A8AFD3E3C8B4}" destId="{37D3FE6A-7ED7-43AE-8C06-1F579DC26F95}" srcOrd="0" destOrd="0" presId="urn:microsoft.com/office/officeart/2018/2/layout/IconVerticalSolidList"/>
    <dgm:cxn modelId="{45E9DC04-087C-4672-8933-792C79069D7E}" type="presParOf" srcId="{67CAB043-BC5C-4BDC-8D66-A8AFD3E3C8B4}" destId="{F9185681-2139-4A79-A042-A459C1712BF1}" srcOrd="1" destOrd="0" presId="urn:microsoft.com/office/officeart/2018/2/layout/IconVerticalSolidList"/>
    <dgm:cxn modelId="{C401C005-3A65-4AC0-9355-120FD8789F7C}" type="presParOf" srcId="{67CAB043-BC5C-4BDC-8D66-A8AFD3E3C8B4}" destId="{4F03D6C1-B54A-42C2-90C0-01696C417149}" srcOrd="2" destOrd="0" presId="urn:microsoft.com/office/officeart/2018/2/layout/IconVerticalSolidList"/>
    <dgm:cxn modelId="{BDC2C74F-2042-4FF0-A311-992F3C9AACEF}" type="presParOf" srcId="{67CAB043-BC5C-4BDC-8D66-A8AFD3E3C8B4}" destId="{A11AFFC2-BA75-473A-95AB-343BCFB6A08D}" srcOrd="3" destOrd="0" presId="urn:microsoft.com/office/officeart/2018/2/layout/IconVerticalSolidList"/>
    <dgm:cxn modelId="{3CBBA0AE-84F4-453E-AFFB-ED0BFED3A1BA}" type="presParOf" srcId="{67CAB043-BC5C-4BDC-8D66-A8AFD3E3C8B4}" destId="{24833F68-0FA6-4F02-B803-A969E24CA533}"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CFE93C-B4CA-49FB-B2C4-70668637F5B8}" type="doc">
      <dgm:prSet loTypeId="urn:microsoft.com/office/officeart/2005/8/layout/hierarchy1" loCatId="hierarchy" qsTypeId="urn:microsoft.com/office/officeart/2005/8/quickstyle/simple1" qsCatId="simple" csTypeId="urn:microsoft.com/office/officeart/2005/8/colors/colorful3" csCatId="colorful"/>
      <dgm:spPr/>
      <dgm:t>
        <a:bodyPr/>
        <a:lstStyle/>
        <a:p>
          <a:endParaRPr lang="en-US"/>
        </a:p>
      </dgm:t>
    </dgm:pt>
    <dgm:pt modelId="{2DC80EF1-F0AE-4DF8-8D5F-554EE12DDAFE}">
      <dgm:prSet custT="1"/>
      <dgm:spPr/>
      <dgm:t>
        <a:bodyPr/>
        <a:lstStyle/>
        <a:p>
          <a:r>
            <a:rPr lang="en-US" sz="2400" b="1"/>
            <a:t>Strong Leadership Support:</a:t>
          </a:r>
          <a:r>
            <a:rPr lang="en-US" sz="2400"/>
            <a:t> CEOs and executives publicly supported and participated in the program.</a:t>
          </a:r>
        </a:p>
      </dgm:t>
    </dgm:pt>
    <dgm:pt modelId="{A5B23051-DF28-4FA4-AE25-FE1343B83519}" type="parTrans" cxnId="{3A2A3DB4-A0A9-4EBB-8DE0-1935B1ABDE3F}">
      <dgm:prSet/>
      <dgm:spPr/>
      <dgm:t>
        <a:bodyPr/>
        <a:lstStyle/>
        <a:p>
          <a:endParaRPr lang="en-US" sz="2400"/>
        </a:p>
      </dgm:t>
    </dgm:pt>
    <dgm:pt modelId="{BEDA3E85-C11C-4ECC-98D4-46E0350BF28E}" type="sibTrans" cxnId="{3A2A3DB4-A0A9-4EBB-8DE0-1935B1ABDE3F}">
      <dgm:prSet/>
      <dgm:spPr/>
      <dgm:t>
        <a:bodyPr/>
        <a:lstStyle/>
        <a:p>
          <a:endParaRPr lang="en-US" sz="2400"/>
        </a:p>
      </dgm:t>
    </dgm:pt>
    <dgm:pt modelId="{8C6E63AF-BDF5-4B0E-AAA9-CE97F9858F67}">
      <dgm:prSet custT="1"/>
      <dgm:spPr/>
      <dgm:t>
        <a:bodyPr/>
        <a:lstStyle/>
        <a:p>
          <a:r>
            <a:rPr lang="en-US" sz="2400" b="1"/>
            <a:t>Data-Driven Decisions:</a:t>
          </a:r>
          <a:r>
            <a:rPr lang="en-US" sz="2400"/>
            <a:t> Regular measurement of health risk profiles, medical claims, and productivity metrics.</a:t>
          </a:r>
        </a:p>
      </dgm:t>
    </dgm:pt>
    <dgm:pt modelId="{F0DAC102-27D6-4CE4-BE32-D711C0159505}" type="parTrans" cxnId="{A4E2F16B-9BC8-4065-ADFF-7032A22CDCC0}">
      <dgm:prSet/>
      <dgm:spPr/>
      <dgm:t>
        <a:bodyPr/>
        <a:lstStyle/>
        <a:p>
          <a:endParaRPr lang="en-US" sz="2400"/>
        </a:p>
      </dgm:t>
    </dgm:pt>
    <dgm:pt modelId="{AFAEBB8D-6C3B-40BB-ACD2-3D75398CEC2C}" type="sibTrans" cxnId="{A4E2F16B-9BC8-4065-ADFF-7032A22CDCC0}">
      <dgm:prSet/>
      <dgm:spPr/>
      <dgm:t>
        <a:bodyPr/>
        <a:lstStyle/>
        <a:p>
          <a:endParaRPr lang="en-US" sz="2400"/>
        </a:p>
      </dgm:t>
    </dgm:pt>
    <dgm:pt modelId="{7C7D5C46-96C2-48F0-8C3D-C4BC783D6A7D}">
      <dgm:prSet custT="1"/>
      <dgm:spPr/>
      <dgm:t>
        <a:bodyPr/>
        <a:lstStyle/>
        <a:p>
          <a:r>
            <a:rPr lang="en-US" sz="2400" b="1"/>
            <a:t>Global Adaptation:</a:t>
          </a:r>
          <a:r>
            <a:rPr lang="en-US" sz="2400"/>
            <a:t> Program was customized for local cultures and health needs across 60+ countries.</a:t>
          </a:r>
        </a:p>
      </dgm:t>
    </dgm:pt>
    <dgm:pt modelId="{F3443C4F-5A79-4193-AC82-0DD4309FF403}" type="parTrans" cxnId="{1A269CB3-CDAD-4A32-B0E1-6FA6A4E15423}">
      <dgm:prSet/>
      <dgm:spPr/>
      <dgm:t>
        <a:bodyPr/>
        <a:lstStyle/>
        <a:p>
          <a:endParaRPr lang="en-US" sz="2400"/>
        </a:p>
      </dgm:t>
    </dgm:pt>
    <dgm:pt modelId="{F61C34F8-CDC3-4888-8B7D-24673B2D399F}" type="sibTrans" cxnId="{1A269CB3-CDAD-4A32-B0E1-6FA6A4E15423}">
      <dgm:prSet/>
      <dgm:spPr/>
      <dgm:t>
        <a:bodyPr/>
        <a:lstStyle/>
        <a:p>
          <a:endParaRPr lang="en-US" sz="2400"/>
        </a:p>
      </dgm:t>
    </dgm:pt>
    <dgm:pt modelId="{4BF128E0-3912-4843-A526-CAB884B5E69D}" type="pres">
      <dgm:prSet presAssocID="{B5CFE93C-B4CA-49FB-B2C4-70668637F5B8}" presName="hierChild1" presStyleCnt="0">
        <dgm:presLayoutVars>
          <dgm:chPref val="1"/>
          <dgm:dir/>
          <dgm:animOne val="branch"/>
          <dgm:animLvl val="lvl"/>
          <dgm:resizeHandles/>
        </dgm:presLayoutVars>
      </dgm:prSet>
      <dgm:spPr/>
    </dgm:pt>
    <dgm:pt modelId="{1DC9B605-C33E-493D-A3BD-929480CD0800}" type="pres">
      <dgm:prSet presAssocID="{2DC80EF1-F0AE-4DF8-8D5F-554EE12DDAFE}" presName="hierRoot1" presStyleCnt="0"/>
      <dgm:spPr/>
    </dgm:pt>
    <dgm:pt modelId="{C27A1DD2-443F-41D4-A9A7-4483200CA2BD}" type="pres">
      <dgm:prSet presAssocID="{2DC80EF1-F0AE-4DF8-8D5F-554EE12DDAFE}" presName="composite" presStyleCnt="0"/>
      <dgm:spPr/>
    </dgm:pt>
    <dgm:pt modelId="{408922C3-540A-46EE-9699-E7E5BE993123}" type="pres">
      <dgm:prSet presAssocID="{2DC80EF1-F0AE-4DF8-8D5F-554EE12DDAFE}" presName="background" presStyleLbl="node0" presStyleIdx="0" presStyleCnt="3"/>
      <dgm:spPr/>
    </dgm:pt>
    <dgm:pt modelId="{206746CA-78EC-4469-9695-51DDE3C6F023}" type="pres">
      <dgm:prSet presAssocID="{2DC80EF1-F0AE-4DF8-8D5F-554EE12DDAFE}" presName="text" presStyleLbl="fgAcc0" presStyleIdx="0" presStyleCnt="3">
        <dgm:presLayoutVars>
          <dgm:chPref val="3"/>
        </dgm:presLayoutVars>
      </dgm:prSet>
      <dgm:spPr/>
    </dgm:pt>
    <dgm:pt modelId="{239BC446-572E-44CE-9DA8-620A3A4EEF0C}" type="pres">
      <dgm:prSet presAssocID="{2DC80EF1-F0AE-4DF8-8D5F-554EE12DDAFE}" presName="hierChild2" presStyleCnt="0"/>
      <dgm:spPr/>
    </dgm:pt>
    <dgm:pt modelId="{933ADEC2-3F17-4FFC-B6F3-F95477FE852D}" type="pres">
      <dgm:prSet presAssocID="{8C6E63AF-BDF5-4B0E-AAA9-CE97F9858F67}" presName="hierRoot1" presStyleCnt="0"/>
      <dgm:spPr/>
    </dgm:pt>
    <dgm:pt modelId="{DAC3431C-CCCB-4D74-9162-1E7C22844E2B}" type="pres">
      <dgm:prSet presAssocID="{8C6E63AF-BDF5-4B0E-AAA9-CE97F9858F67}" presName="composite" presStyleCnt="0"/>
      <dgm:spPr/>
    </dgm:pt>
    <dgm:pt modelId="{B9F6042B-21A3-4F68-BB41-E6B9ED7EA9DF}" type="pres">
      <dgm:prSet presAssocID="{8C6E63AF-BDF5-4B0E-AAA9-CE97F9858F67}" presName="background" presStyleLbl="node0" presStyleIdx="1" presStyleCnt="3"/>
      <dgm:spPr/>
    </dgm:pt>
    <dgm:pt modelId="{A3097B36-D1EF-4576-9797-E2323B6A0216}" type="pres">
      <dgm:prSet presAssocID="{8C6E63AF-BDF5-4B0E-AAA9-CE97F9858F67}" presName="text" presStyleLbl="fgAcc0" presStyleIdx="1" presStyleCnt="3">
        <dgm:presLayoutVars>
          <dgm:chPref val="3"/>
        </dgm:presLayoutVars>
      </dgm:prSet>
      <dgm:spPr/>
    </dgm:pt>
    <dgm:pt modelId="{5BE1CF58-9CBA-4A1E-9146-612A2B77C902}" type="pres">
      <dgm:prSet presAssocID="{8C6E63AF-BDF5-4B0E-AAA9-CE97F9858F67}" presName="hierChild2" presStyleCnt="0"/>
      <dgm:spPr/>
    </dgm:pt>
    <dgm:pt modelId="{4B6D7377-9F4D-4560-93EA-6C1EFA905288}" type="pres">
      <dgm:prSet presAssocID="{7C7D5C46-96C2-48F0-8C3D-C4BC783D6A7D}" presName="hierRoot1" presStyleCnt="0"/>
      <dgm:spPr/>
    </dgm:pt>
    <dgm:pt modelId="{28D5A9A0-D290-440A-8BEA-9D1AE6CB4C89}" type="pres">
      <dgm:prSet presAssocID="{7C7D5C46-96C2-48F0-8C3D-C4BC783D6A7D}" presName="composite" presStyleCnt="0"/>
      <dgm:spPr/>
    </dgm:pt>
    <dgm:pt modelId="{E7135617-FE5A-4409-B8C1-5309FBAC29D0}" type="pres">
      <dgm:prSet presAssocID="{7C7D5C46-96C2-48F0-8C3D-C4BC783D6A7D}" presName="background" presStyleLbl="node0" presStyleIdx="2" presStyleCnt="3"/>
      <dgm:spPr/>
    </dgm:pt>
    <dgm:pt modelId="{AE67AEFC-96F7-496D-AB64-3373312AE535}" type="pres">
      <dgm:prSet presAssocID="{7C7D5C46-96C2-48F0-8C3D-C4BC783D6A7D}" presName="text" presStyleLbl="fgAcc0" presStyleIdx="2" presStyleCnt="3">
        <dgm:presLayoutVars>
          <dgm:chPref val="3"/>
        </dgm:presLayoutVars>
      </dgm:prSet>
      <dgm:spPr/>
    </dgm:pt>
    <dgm:pt modelId="{1A6B1850-9045-4340-A07F-E51200AD8C75}" type="pres">
      <dgm:prSet presAssocID="{7C7D5C46-96C2-48F0-8C3D-C4BC783D6A7D}" presName="hierChild2" presStyleCnt="0"/>
      <dgm:spPr/>
    </dgm:pt>
  </dgm:ptLst>
  <dgm:cxnLst>
    <dgm:cxn modelId="{72E7F830-A4B9-4FD4-8564-1B3CB5A23F6E}" type="presOf" srcId="{8C6E63AF-BDF5-4B0E-AAA9-CE97F9858F67}" destId="{A3097B36-D1EF-4576-9797-E2323B6A0216}" srcOrd="0" destOrd="0" presId="urn:microsoft.com/office/officeart/2005/8/layout/hierarchy1"/>
    <dgm:cxn modelId="{A4E2F16B-9BC8-4065-ADFF-7032A22CDCC0}" srcId="{B5CFE93C-B4CA-49FB-B2C4-70668637F5B8}" destId="{8C6E63AF-BDF5-4B0E-AAA9-CE97F9858F67}" srcOrd="1" destOrd="0" parTransId="{F0DAC102-27D6-4CE4-BE32-D711C0159505}" sibTransId="{AFAEBB8D-6C3B-40BB-ACD2-3D75398CEC2C}"/>
    <dgm:cxn modelId="{75871873-0451-4A18-ACF8-0C6F599A4126}" type="presOf" srcId="{2DC80EF1-F0AE-4DF8-8D5F-554EE12DDAFE}" destId="{206746CA-78EC-4469-9695-51DDE3C6F023}" srcOrd="0" destOrd="0" presId="urn:microsoft.com/office/officeart/2005/8/layout/hierarchy1"/>
    <dgm:cxn modelId="{3CF40C75-FF7D-4311-8EE5-F51A3DD9F6B2}" type="presOf" srcId="{B5CFE93C-B4CA-49FB-B2C4-70668637F5B8}" destId="{4BF128E0-3912-4843-A526-CAB884B5E69D}" srcOrd="0" destOrd="0" presId="urn:microsoft.com/office/officeart/2005/8/layout/hierarchy1"/>
    <dgm:cxn modelId="{5D4AA19F-BD50-45B6-B1C1-D365FBEC2AC7}" type="presOf" srcId="{7C7D5C46-96C2-48F0-8C3D-C4BC783D6A7D}" destId="{AE67AEFC-96F7-496D-AB64-3373312AE535}" srcOrd="0" destOrd="0" presId="urn:microsoft.com/office/officeart/2005/8/layout/hierarchy1"/>
    <dgm:cxn modelId="{1A269CB3-CDAD-4A32-B0E1-6FA6A4E15423}" srcId="{B5CFE93C-B4CA-49FB-B2C4-70668637F5B8}" destId="{7C7D5C46-96C2-48F0-8C3D-C4BC783D6A7D}" srcOrd="2" destOrd="0" parTransId="{F3443C4F-5A79-4193-AC82-0DD4309FF403}" sibTransId="{F61C34F8-CDC3-4888-8B7D-24673B2D399F}"/>
    <dgm:cxn modelId="{3A2A3DB4-A0A9-4EBB-8DE0-1935B1ABDE3F}" srcId="{B5CFE93C-B4CA-49FB-B2C4-70668637F5B8}" destId="{2DC80EF1-F0AE-4DF8-8D5F-554EE12DDAFE}" srcOrd="0" destOrd="0" parTransId="{A5B23051-DF28-4FA4-AE25-FE1343B83519}" sibTransId="{BEDA3E85-C11C-4ECC-98D4-46E0350BF28E}"/>
    <dgm:cxn modelId="{37865D69-7764-4DD3-A336-10488DDAC34A}" type="presParOf" srcId="{4BF128E0-3912-4843-A526-CAB884B5E69D}" destId="{1DC9B605-C33E-493D-A3BD-929480CD0800}" srcOrd="0" destOrd="0" presId="urn:microsoft.com/office/officeart/2005/8/layout/hierarchy1"/>
    <dgm:cxn modelId="{3BB5E5C7-0C87-4A39-A866-961048044992}" type="presParOf" srcId="{1DC9B605-C33E-493D-A3BD-929480CD0800}" destId="{C27A1DD2-443F-41D4-A9A7-4483200CA2BD}" srcOrd="0" destOrd="0" presId="urn:microsoft.com/office/officeart/2005/8/layout/hierarchy1"/>
    <dgm:cxn modelId="{3149C405-4750-4661-BC04-571DD27D8206}" type="presParOf" srcId="{C27A1DD2-443F-41D4-A9A7-4483200CA2BD}" destId="{408922C3-540A-46EE-9699-E7E5BE993123}" srcOrd="0" destOrd="0" presId="urn:microsoft.com/office/officeart/2005/8/layout/hierarchy1"/>
    <dgm:cxn modelId="{534F9EA8-8111-41EA-B8FE-F019756F20DA}" type="presParOf" srcId="{C27A1DD2-443F-41D4-A9A7-4483200CA2BD}" destId="{206746CA-78EC-4469-9695-51DDE3C6F023}" srcOrd="1" destOrd="0" presId="urn:microsoft.com/office/officeart/2005/8/layout/hierarchy1"/>
    <dgm:cxn modelId="{76C1B1D3-BA5F-4472-9A4F-296FB72D212D}" type="presParOf" srcId="{1DC9B605-C33E-493D-A3BD-929480CD0800}" destId="{239BC446-572E-44CE-9DA8-620A3A4EEF0C}" srcOrd="1" destOrd="0" presId="urn:microsoft.com/office/officeart/2005/8/layout/hierarchy1"/>
    <dgm:cxn modelId="{9E76C192-F3A6-4B4B-9566-07CBFFF14635}" type="presParOf" srcId="{4BF128E0-3912-4843-A526-CAB884B5E69D}" destId="{933ADEC2-3F17-4FFC-B6F3-F95477FE852D}" srcOrd="1" destOrd="0" presId="urn:microsoft.com/office/officeart/2005/8/layout/hierarchy1"/>
    <dgm:cxn modelId="{3DF6C0BD-767B-4C03-A039-229396A55698}" type="presParOf" srcId="{933ADEC2-3F17-4FFC-B6F3-F95477FE852D}" destId="{DAC3431C-CCCB-4D74-9162-1E7C22844E2B}" srcOrd="0" destOrd="0" presId="urn:microsoft.com/office/officeart/2005/8/layout/hierarchy1"/>
    <dgm:cxn modelId="{823F0754-9C1D-4802-AECB-CB339011F349}" type="presParOf" srcId="{DAC3431C-CCCB-4D74-9162-1E7C22844E2B}" destId="{B9F6042B-21A3-4F68-BB41-E6B9ED7EA9DF}" srcOrd="0" destOrd="0" presId="urn:microsoft.com/office/officeart/2005/8/layout/hierarchy1"/>
    <dgm:cxn modelId="{B9B104F6-9826-4A78-9413-A242ED3678AB}" type="presParOf" srcId="{DAC3431C-CCCB-4D74-9162-1E7C22844E2B}" destId="{A3097B36-D1EF-4576-9797-E2323B6A0216}" srcOrd="1" destOrd="0" presId="urn:microsoft.com/office/officeart/2005/8/layout/hierarchy1"/>
    <dgm:cxn modelId="{6EB86466-1E5F-4124-AF34-A7BC314EC134}" type="presParOf" srcId="{933ADEC2-3F17-4FFC-B6F3-F95477FE852D}" destId="{5BE1CF58-9CBA-4A1E-9146-612A2B77C902}" srcOrd="1" destOrd="0" presId="urn:microsoft.com/office/officeart/2005/8/layout/hierarchy1"/>
    <dgm:cxn modelId="{D5BC8C2B-E407-4E5D-A015-DFF8FE5C1A68}" type="presParOf" srcId="{4BF128E0-3912-4843-A526-CAB884B5E69D}" destId="{4B6D7377-9F4D-4560-93EA-6C1EFA905288}" srcOrd="2" destOrd="0" presId="urn:microsoft.com/office/officeart/2005/8/layout/hierarchy1"/>
    <dgm:cxn modelId="{A0647B91-4495-4186-BAA9-FF5E7D91D8F7}" type="presParOf" srcId="{4B6D7377-9F4D-4560-93EA-6C1EFA905288}" destId="{28D5A9A0-D290-440A-8BEA-9D1AE6CB4C89}" srcOrd="0" destOrd="0" presId="urn:microsoft.com/office/officeart/2005/8/layout/hierarchy1"/>
    <dgm:cxn modelId="{5EE39168-F176-4553-A20C-1A9A326A4721}" type="presParOf" srcId="{28D5A9A0-D290-440A-8BEA-9D1AE6CB4C89}" destId="{E7135617-FE5A-4409-B8C1-5309FBAC29D0}" srcOrd="0" destOrd="0" presId="urn:microsoft.com/office/officeart/2005/8/layout/hierarchy1"/>
    <dgm:cxn modelId="{1F7415EE-64E7-4521-858D-FB245667881C}" type="presParOf" srcId="{28D5A9A0-D290-440A-8BEA-9D1AE6CB4C89}" destId="{AE67AEFC-96F7-496D-AB64-3373312AE535}" srcOrd="1" destOrd="0" presId="urn:microsoft.com/office/officeart/2005/8/layout/hierarchy1"/>
    <dgm:cxn modelId="{795A9C4D-007A-4270-B5B5-6E634E2BC24A}" type="presParOf" srcId="{4B6D7377-9F4D-4560-93EA-6C1EFA905288}" destId="{1A6B1850-9045-4340-A07F-E51200AD8C7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319CB9-17C6-47F3-BF9B-F17CE9B66C9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B3E509F-74C5-4AFF-90D9-FD9CF95BAC63}">
      <dgm:prSet/>
      <dgm:spPr/>
      <dgm:t>
        <a:bodyPr/>
        <a:lstStyle/>
        <a:p>
          <a:r>
            <a:rPr lang="en-US" dirty="0"/>
            <a:t>The future of health in the Caribbean is </a:t>
          </a:r>
          <a:r>
            <a:rPr lang="en-US" b="1" dirty="0"/>
            <a:t>dominated by NCDs,</a:t>
          </a:r>
          <a:r>
            <a:rPr lang="en-US" dirty="0"/>
            <a:t> with significant economic consequences. </a:t>
          </a:r>
        </a:p>
      </dgm:t>
    </dgm:pt>
    <dgm:pt modelId="{002A44B2-F38F-4B97-939F-10D812AB9968}" type="parTrans" cxnId="{9D254A9C-5A8C-476D-BB2B-1F9AF148F78E}">
      <dgm:prSet/>
      <dgm:spPr/>
      <dgm:t>
        <a:bodyPr/>
        <a:lstStyle/>
        <a:p>
          <a:endParaRPr lang="en-US"/>
        </a:p>
      </dgm:t>
    </dgm:pt>
    <dgm:pt modelId="{DC9AF813-0B8B-45F3-B9CF-5624B90EBEAC}" type="sibTrans" cxnId="{9D254A9C-5A8C-476D-BB2B-1F9AF148F78E}">
      <dgm:prSet/>
      <dgm:spPr/>
      <dgm:t>
        <a:bodyPr/>
        <a:lstStyle/>
        <a:p>
          <a:endParaRPr lang="en-US"/>
        </a:p>
      </dgm:t>
    </dgm:pt>
    <dgm:pt modelId="{E06AF70B-0335-490D-819F-1D6861B050C9}">
      <dgm:prSet/>
      <dgm:spPr/>
      <dgm:t>
        <a:bodyPr/>
        <a:lstStyle/>
        <a:p>
          <a:r>
            <a:rPr lang="en-US" dirty="0"/>
            <a:t>The discourse around NCD priorities must </a:t>
          </a:r>
          <a:r>
            <a:rPr lang="en-US" b="1" u="sng" dirty="0"/>
            <a:t>shift away from “quick wins” and siloed thinking</a:t>
          </a:r>
          <a:r>
            <a:rPr lang="en-US" dirty="0"/>
            <a:t>: the </a:t>
          </a:r>
          <a:r>
            <a:rPr lang="en-US" b="1" dirty="0"/>
            <a:t>NCD agenda is an integral part of sustainable development.</a:t>
          </a:r>
          <a:endParaRPr lang="en-US" dirty="0"/>
        </a:p>
      </dgm:t>
    </dgm:pt>
    <dgm:pt modelId="{99A5DD10-C3F2-44B6-A815-7B76BF41A306}" type="parTrans" cxnId="{3F3F2C37-8BF4-4EEE-A17F-A96A80FDC672}">
      <dgm:prSet/>
      <dgm:spPr/>
      <dgm:t>
        <a:bodyPr/>
        <a:lstStyle/>
        <a:p>
          <a:endParaRPr lang="en-US"/>
        </a:p>
      </dgm:t>
    </dgm:pt>
    <dgm:pt modelId="{2C800F38-3E42-4352-A137-DE54C14D616E}" type="sibTrans" cxnId="{3F3F2C37-8BF4-4EEE-A17F-A96A80FDC672}">
      <dgm:prSet/>
      <dgm:spPr/>
      <dgm:t>
        <a:bodyPr/>
        <a:lstStyle/>
        <a:p>
          <a:endParaRPr lang="en-US"/>
        </a:p>
      </dgm:t>
    </dgm:pt>
    <dgm:pt modelId="{ABD794CF-BF57-4D57-951F-6929C4513A8E}">
      <dgm:prSet/>
      <dgm:spPr/>
      <dgm:t>
        <a:bodyPr/>
        <a:lstStyle/>
        <a:p>
          <a:r>
            <a:rPr lang="en-US" b="1" dirty="0"/>
            <a:t>Effective NCD prevention and care strategies can strengthen the </a:t>
          </a:r>
          <a:r>
            <a:rPr lang="en-US" b="1" u="sng" dirty="0"/>
            <a:t>health systems of tomorrow</a:t>
          </a:r>
          <a:r>
            <a:rPr lang="en-US" dirty="0"/>
            <a:t>, yielding high returns during the SDG period and beyond. </a:t>
          </a:r>
        </a:p>
      </dgm:t>
    </dgm:pt>
    <dgm:pt modelId="{A4F0C80E-CF49-4C7E-AC86-7E249FAD58A7}" type="parTrans" cxnId="{19DC2452-9DE0-422A-B37E-F10424F92AC3}">
      <dgm:prSet/>
      <dgm:spPr/>
      <dgm:t>
        <a:bodyPr/>
        <a:lstStyle/>
        <a:p>
          <a:endParaRPr lang="en-US"/>
        </a:p>
      </dgm:t>
    </dgm:pt>
    <dgm:pt modelId="{2D49668B-7A71-4FF4-89C2-DA2EAA37B577}" type="sibTrans" cxnId="{19DC2452-9DE0-422A-B37E-F10424F92AC3}">
      <dgm:prSet/>
      <dgm:spPr/>
      <dgm:t>
        <a:bodyPr/>
        <a:lstStyle/>
        <a:p>
          <a:endParaRPr lang="en-US"/>
        </a:p>
      </dgm:t>
    </dgm:pt>
    <dgm:pt modelId="{023B0B4E-34BD-4E08-ACEA-B94C92D688C2}">
      <dgm:prSet/>
      <dgm:spPr/>
      <dgm:t>
        <a:bodyPr/>
        <a:lstStyle/>
        <a:p>
          <a:r>
            <a:rPr lang="en-US" b="1" dirty="0"/>
            <a:t>By </a:t>
          </a:r>
          <a:r>
            <a:rPr lang="en-US" b="1" u="sng" dirty="0"/>
            <a:t>investing now</a:t>
          </a:r>
          <a:r>
            <a:rPr lang="en-US" b="1" dirty="0"/>
            <a:t> in cost-effective health systems and intersectoral policies</a:t>
          </a:r>
          <a:r>
            <a:rPr lang="en-US" dirty="0"/>
            <a:t>, countries can enhance the health of working-age adults and save scarce public resources.</a:t>
          </a:r>
        </a:p>
      </dgm:t>
    </dgm:pt>
    <dgm:pt modelId="{9A921730-586A-4070-A6CC-928C97E3EE52}" type="parTrans" cxnId="{28A85A66-A18A-458D-9DEE-D94A15457525}">
      <dgm:prSet/>
      <dgm:spPr/>
      <dgm:t>
        <a:bodyPr/>
        <a:lstStyle/>
        <a:p>
          <a:endParaRPr lang="en-US"/>
        </a:p>
      </dgm:t>
    </dgm:pt>
    <dgm:pt modelId="{41DC5A9D-95A1-4B7C-8495-7C189FC96BAF}" type="sibTrans" cxnId="{28A85A66-A18A-458D-9DEE-D94A15457525}">
      <dgm:prSet/>
      <dgm:spPr/>
      <dgm:t>
        <a:bodyPr/>
        <a:lstStyle/>
        <a:p>
          <a:endParaRPr lang="en-US"/>
        </a:p>
      </dgm:t>
    </dgm:pt>
    <dgm:pt modelId="{0189074F-BAC3-4CBA-BDCB-271817B4FBD2}">
      <dgm:prSet/>
      <dgm:spPr/>
      <dgm:t>
        <a:bodyPr/>
        <a:lstStyle/>
        <a:p>
          <a:r>
            <a:rPr lang="en-US" dirty="0"/>
            <a:t>NCDs is an enormous development challenge, which </a:t>
          </a:r>
          <a:r>
            <a:rPr lang="en-US" b="1" dirty="0"/>
            <a:t>requires </a:t>
          </a:r>
          <a:r>
            <a:rPr lang="en-US" b="1" u="sng" dirty="0"/>
            <a:t>concerted actions </a:t>
          </a:r>
          <a:r>
            <a:rPr lang="en-US" b="1" dirty="0"/>
            <a:t>with partners, private sector, and civil society organizations (CSOs).</a:t>
          </a:r>
          <a:endParaRPr lang="en-US" dirty="0"/>
        </a:p>
      </dgm:t>
    </dgm:pt>
    <dgm:pt modelId="{313F248D-FC0A-4875-9029-FA147CB3C7AD}" type="parTrans" cxnId="{EA55662C-6712-4916-A3D7-F8676810ACBC}">
      <dgm:prSet/>
      <dgm:spPr/>
      <dgm:t>
        <a:bodyPr/>
        <a:lstStyle/>
        <a:p>
          <a:endParaRPr lang="en-US"/>
        </a:p>
      </dgm:t>
    </dgm:pt>
    <dgm:pt modelId="{6EFFF48E-1503-4A39-97DF-1FE26D0525C4}" type="sibTrans" cxnId="{EA55662C-6712-4916-A3D7-F8676810ACBC}">
      <dgm:prSet/>
      <dgm:spPr/>
      <dgm:t>
        <a:bodyPr/>
        <a:lstStyle/>
        <a:p>
          <a:endParaRPr lang="en-US"/>
        </a:p>
      </dgm:t>
    </dgm:pt>
    <dgm:pt modelId="{57327F39-0581-405F-BA3B-18BE33777DF4}" type="pres">
      <dgm:prSet presAssocID="{9B319CB9-17C6-47F3-BF9B-F17CE9B66C90}" presName="vert0" presStyleCnt="0">
        <dgm:presLayoutVars>
          <dgm:dir/>
          <dgm:animOne val="branch"/>
          <dgm:animLvl val="lvl"/>
        </dgm:presLayoutVars>
      </dgm:prSet>
      <dgm:spPr/>
    </dgm:pt>
    <dgm:pt modelId="{2999D1ED-E4F2-46BA-8FD1-2EAD49110CFC}" type="pres">
      <dgm:prSet presAssocID="{9B3E509F-74C5-4AFF-90D9-FD9CF95BAC63}" presName="thickLine" presStyleLbl="alignNode1" presStyleIdx="0" presStyleCnt="5"/>
      <dgm:spPr/>
    </dgm:pt>
    <dgm:pt modelId="{405E3A12-6CF3-4D9E-A8DE-CA9A4757C312}" type="pres">
      <dgm:prSet presAssocID="{9B3E509F-74C5-4AFF-90D9-FD9CF95BAC63}" presName="horz1" presStyleCnt="0"/>
      <dgm:spPr/>
    </dgm:pt>
    <dgm:pt modelId="{32F05FE1-5C05-445E-A15B-0750D7B2E53F}" type="pres">
      <dgm:prSet presAssocID="{9B3E509F-74C5-4AFF-90D9-FD9CF95BAC63}" presName="tx1" presStyleLbl="revTx" presStyleIdx="0" presStyleCnt="5"/>
      <dgm:spPr/>
    </dgm:pt>
    <dgm:pt modelId="{F6B3B88A-B4B4-449D-B754-DB653CAC13C1}" type="pres">
      <dgm:prSet presAssocID="{9B3E509F-74C5-4AFF-90D9-FD9CF95BAC63}" presName="vert1" presStyleCnt="0"/>
      <dgm:spPr/>
    </dgm:pt>
    <dgm:pt modelId="{9B31B331-F3A9-45C4-A92A-518E7F280DFD}" type="pres">
      <dgm:prSet presAssocID="{E06AF70B-0335-490D-819F-1D6861B050C9}" presName="thickLine" presStyleLbl="alignNode1" presStyleIdx="1" presStyleCnt="5"/>
      <dgm:spPr/>
    </dgm:pt>
    <dgm:pt modelId="{E7710576-EED7-4677-89D3-08FA02765015}" type="pres">
      <dgm:prSet presAssocID="{E06AF70B-0335-490D-819F-1D6861B050C9}" presName="horz1" presStyleCnt="0"/>
      <dgm:spPr/>
    </dgm:pt>
    <dgm:pt modelId="{E220A7D8-A7D3-4D11-94F7-8034B6F0A65B}" type="pres">
      <dgm:prSet presAssocID="{E06AF70B-0335-490D-819F-1D6861B050C9}" presName="tx1" presStyleLbl="revTx" presStyleIdx="1" presStyleCnt="5"/>
      <dgm:spPr/>
    </dgm:pt>
    <dgm:pt modelId="{B25D2214-C34B-48BA-9179-C624E0053E99}" type="pres">
      <dgm:prSet presAssocID="{E06AF70B-0335-490D-819F-1D6861B050C9}" presName="vert1" presStyleCnt="0"/>
      <dgm:spPr/>
    </dgm:pt>
    <dgm:pt modelId="{E8460E39-0B00-4A98-8C52-24EAE157CD2E}" type="pres">
      <dgm:prSet presAssocID="{ABD794CF-BF57-4D57-951F-6929C4513A8E}" presName="thickLine" presStyleLbl="alignNode1" presStyleIdx="2" presStyleCnt="5"/>
      <dgm:spPr/>
    </dgm:pt>
    <dgm:pt modelId="{D93D5398-C9F4-4C45-96FF-8072EA128D6F}" type="pres">
      <dgm:prSet presAssocID="{ABD794CF-BF57-4D57-951F-6929C4513A8E}" presName="horz1" presStyleCnt="0"/>
      <dgm:spPr/>
    </dgm:pt>
    <dgm:pt modelId="{87208CC6-93BD-45B5-85A6-48E051375986}" type="pres">
      <dgm:prSet presAssocID="{ABD794CF-BF57-4D57-951F-6929C4513A8E}" presName="tx1" presStyleLbl="revTx" presStyleIdx="2" presStyleCnt="5"/>
      <dgm:spPr/>
    </dgm:pt>
    <dgm:pt modelId="{D9691C74-CF7F-46B0-9D7E-AA222B7E7031}" type="pres">
      <dgm:prSet presAssocID="{ABD794CF-BF57-4D57-951F-6929C4513A8E}" presName="vert1" presStyleCnt="0"/>
      <dgm:spPr/>
    </dgm:pt>
    <dgm:pt modelId="{301E81E5-FECB-4B15-870D-93FDF1A98309}" type="pres">
      <dgm:prSet presAssocID="{023B0B4E-34BD-4E08-ACEA-B94C92D688C2}" presName="thickLine" presStyleLbl="alignNode1" presStyleIdx="3" presStyleCnt="5"/>
      <dgm:spPr/>
    </dgm:pt>
    <dgm:pt modelId="{F04A7A8D-5ED4-4443-AFFB-B0E9D734334A}" type="pres">
      <dgm:prSet presAssocID="{023B0B4E-34BD-4E08-ACEA-B94C92D688C2}" presName="horz1" presStyleCnt="0"/>
      <dgm:spPr/>
    </dgm:pt>
    <dgm:pt modelId="{D8AD5520-9DF8-49E0-8B91-5A8FB4C9812D}" type="pres">
      <dgm:prSet presAssocID="{023B0B4E-34BD-4E08-ACEA-B94C92D688C2}" presName="tx1" presStyleLbl="revTx" presStyleIdx="3" presStyleCnt="5"/>
      <dgm:spPr/>
    </dgm:pt>
    <dgm:pt modelId="{D77F3357-1456-4F6B-9F6F-F7DDED1BD4D7}" type="pres">
      <dgm:prSet presAssocID="{023B0B4E-34BD-4E08-ACEA-B94C92D688C2}" presName="vert1" presStyleCnt="0"/>
      <dgm:spPr/>
    </dgm:pt>
    <dgm:pt modelId="{1AED1BBA-92C6-4C5E-8CD6-56154BE374E9}" type="pres">
      <dgm:prSet presAssocID="{0189074F-BAC3-4CBA-BDCB-271817B4FBD2}" presName="thickLine" presStyleLbl="alignNode1" presStyleIdx="4" presStyleCnt="5"/>
      <dgm:spPr/>
    </dgm:pt>
    <dgm:pt modelId="{60EA8461-B8CA-4653-BE0D-F934AC05200A}" type="pres">
      <dgm:prSet presAssocID="{0189074F-BAC3-4CBA-BDCB-271817B4FBD2}" presName="horz1" presStyleCnt="0"/>
      <dgm:spPr/>
    </dgm:pt>
    <dgm:pt modelId="{4E65A83B-4AC7-445C-8ABE-1CAA0E44BB05}" type="pres">
      <dgm:prSet presAssocID="{0189074F-BAC3-4CBA-BDCB-271817B4FBD2}" presName="tx1" presStyleLbl="revTx" presStyleIdx="4" presStyleCnt="5"/>
      <dgm:spPr/>
    </dgm:pt>
    <dgm:pt modelId="{BFA08627-E1E4-483A-910D-733AEC19E06F}" type="pres">
      <dgm:prSet presAssocID="{0189074F-BAC3-4CBA-BDCB-271817B4FBD2}" presName="vert1" presStyleCnt="0"/>
      <dgm:spPr/>
    </dgm:pt>
  </dgm:ptLst>
  <dgm:cxnLst>
    <dgm:cxn modelId="{EA55662C-6712-4916-A3D7-F8676810ACBC}" srcId="{9B319CB9-17C6-47F3-BF9B-F17CE9B66C90}" destId="{0189074F-BAC3-4CBA-BDCB-271817B4FBD2}" srcOrd="4" destOrd="0" parTransId="{313F248D-FC0A-4875-9029-FA147CB3C7AD}" sibTransId="{6EFFF48E-1503-4A39-97DF-1FE26D0525C4}"/>
    <dgm:cxn modelId="{3F3F2C37-8BF4-4EEE-A17F-A96A80FDC672}" srcId="{9B319CB9-17C6-47F3-BF9B-F17CE9B66C90}" destId="{E06AF70B-0335-490D-819F-1D6861B050C9}" srcOrd="1" destOrd="0" parTransId="{99A5DD10-C3F2-44B6-A815-7B76BF41A306}" sibTransId="{2C800F38-3E42-4352-A137-DE54C14D616E}"/>
    <dgm:cxn modelId="{28A85A66-A18A-458D-9DEE-D94A15457525}" srcId="{9B319CB9-17C6-47F3-BF9B-F17CE9B66C90}" destId="{023B0B4E-34BD-4E08-ACEA-B94C92D688C2}" srcOrd="3" destOrd="0" parTransId="{9A921730-586A-4070-A6CC-928C97E3EE52}" sibTransId="{41DC5A9D-95A1-4B7C-8495-7C189FC96BAF}"/>
    <dgm:cxn modelId="{CD96BC4A-7090-40B6-9A38-ABDE66C4A458}" type="presOf" srcId="{E06AF70B-0335-490D-819F-1D6861B050C9}" destId="{E220A7D8-A7D3-4D11-94F7-8034B6F0A65B}" srcOrd="0" destOrd="0" presId="urn:microsoft.com/office/officeart/2008/layout/LinedList"/>
    <dgm:cxn modelId="{19DC2452-9DE0-422A-B37E-F10424F92AC3}" srcId="{9B319CB9-17C6-47F3-BF9B-F17CE9B66C90}" destId="{ABD794CF-BF57-4D57-951F-6929C4513A8E}" srcOrd="2" destOrd="0" parTransId="{A4F0C80E-CF49-4C7E-AC86-7E249FAD58A7}" sibTransId="{2D49668B-7A71-4FF4-89C2-DA2EAA37B577}"/>
    <dgm:cxn modelId="{62230C54-E6D1-42EA-BC4D-308870CEC621}" type="presOf" srcId="{0189074F-BAC3-4CBA-BDCB-271817B4FBD2}" destId="{4E65A83B-4AC7-445C-8ABE-1CAA0E44BB05}" srcOrd="0" destOrd="0" presId="urn:microsoft.com/office/officeart/2008/layout/LinedList"/>
    <dgm:cxn modelId="{298CF455-4C05-431E-B2AC-E5CBC76A57F2}" type="presOf" srcId="{9B3E509F-74C5-4AFF-90D9-FD9CF95BAC63}" destId="{32F05FE1-5C05-445E-A15B-0750D7B2E53F}" srcOrd="0" destOrd="0" presId="urn:microsoft.com/office/officeart/2008/layout/LinedList"/>
    <dgm:cxn modelId="{26034D77-0D28-4E8F-905F-A69F3AB364C3}" type="presOf" srcId="{ABD794CF-BF57-4D57-951F-6929C4513A8E}" destId="{87208CC6-93BD-45B5-85A6-48E051375986}" srcOrd="0" destOrd="0" presId="urn:microsoft.com/office/officeart/2008/layout/LinedList"/>
    <dgm:cxn modelId="{0C7F5794-D5DF-412B-B141-23D71876F841}" type="presOf" srcId="{023B0B4E-34BD-4E08-ACEA-B94C92D688C2}" destId="{D8AD5520-9DF8-49E0-8B91-5A8FB4C9812D}" srcOrd="0" destOrd="0" presId="urn:microsoft.com/office/officeart/2008/layout/LinedList"/>
    <dgm:cxn modelId="{9D254A9C-5A8C-476D-BB2B-1F9AF148F78E}" srcId="{9B319CB9-17C6-47F3-BF9B-F17CE9B66C90}" destId="{9B3E509F-74C5-4AFF-90D9-FD9CF95BAC63}" srcOrd="0" destOrd="0" parTransId="{002A44B2-F38F-4B97-939F-10D812AB9968}" sibTransId="{DC9AF813-0B8B-45F3-B9CF-5624B90EBEAC}"/>
    <dgm:cxn modelId="{E36AF3E0-48A3-42F9-A1D0-E9BF381ED230}" type="presOf" srcId="{9B319CB9-17C6-47F3-BF9B-F17CE9B66C90}" destId="{57327F39-0581-405F-BA3B-18BE33777DF4}" srcOrd="0" destOrd="0" presId="urn:microsoft.com/office/officeart/2008/layout/LinedList"/>
    <dgm:cxn modelId="{5FFDFF51-9E64-4B54-BF19-6D56B9F5A246}" type="presParOf" srcId="{57327F39-0581-405F-BA3B-18BE33777DF4}" destId="{2999D1ED-E4F2-46BA-8FD1-2EAD49110CFC}" srcOrd="0" destOrd="0" presId="urn:microsoft.com/office/officeart/2008/layout/LinedList"/>
    <dgm:cxn modelId="{37F932F2-C48F-49F3-B731-AA9BAE5C5050}" type="presParOf" srcId="{57327F39-0581-405F-BA3B-18BE33777DF4}" destId="{405E3A12-6CF3-4D9E-A8DE-CA9A4757C312}" srcOrd="1" destOrd="0" presId="urn:microsoft.com/office/officeart/2008/layout/LinedList"/>
    <dgm:cxn modelId="{A56634E4-956B-4D74-8061-0A77FC4E44FA}" type="presParOf" srcId="{405E3A12-6CF3-4D9E-A8DE-CA9A4757C312}" destId="{32F05FE1-5C05-445E-A15B-0750D7B2E53F}" srcOrd="0" destOrd="0" presId="urn:microsoft.com/office/officeart/2008/layout/LinedList"/>
    <dgm:cxn modelId="{B5149C09-797D-4A50-92D3-C20BAFB56774}" type="presParOf" srcId="{405E3A12-6CF3-4D9E-A8DE-CA9A4757C312}" destId="{F6B3B88A-B4B4-449D-B754-DB653CAC13C1}" srcOrd="1" destOrd="0" presId="urn:microsoft.com/office/officeart/2008/layout/LinedList"/>
    <dgm:cxn modelId="{0F6FCB38-53C0-4D88-BBD7-34596284834A}" type="presParOf" srcId="{57327F39-0581-405F-BA3B-18BE33777DF4}" destId="{9B31B331-F3A9-45C4-A92A-518E7F280DFD}" srcOrd="2" destOrd="0" presId="urn:microsoft.com/office/officeart/2008/layout/LinedList"/>
    <dgm:cxn modelId="{55AB871E-7CAF-4CE7-9197-E27F429692CF}" type="presParOf" srcId="{57327F39-0581-405F-BA3B-18BE33777DF4}" destId="{E7710576-EED7-4677-89D3-08FA02765015}" srcOrd="3" destOrd="0" presId="urn:microsoft.com/office/officeart/2008/layout/LinedList"/>
    <dgm:cxn modelId="{8FC90244-45DF-4531-B355-C9C64311B1FC}" type="presParOf" srcId="{E7710576-EED7-4677-89D3-08FA02765015}" destId="{E220A7D8-A7D3-4D11-94F7-8034B6F0A65B}" srcOrd="0" destOrd="0" presId="urn:microsoft.com/office/officeart/2008/layout/LinedList"/>
    <dgm:cxn modelId="{08C31ED9-3A51-4437-A5C9-98F48C9A033A}" type="presParOf" srcId="{E7710576-EED7-4677-89D3-08FA02765015}" destId="{B25D2214-C34B-48BA-9179-C624E0053E99}" srcOrd="1" destOrd="0" presId="urn:microsoft.com/office/officeart/2008/layout/LinedList"/>
    <dgm:cxn modelId="{F2A02A2C-E483-4AEC-8393-5538E5E1191B}" type="presParOf" srcId="{57327F39-0581-405F-BA3B-18BE33777DF4}" destId="{E8460E39-0B00-4A98-8C52-24EAE157CD2E}" srcOrd="4" destOrd="0" presId="urn:microsoft.com/office/officeart/2008/layout/LinedList"/>
    <dgm:cxn modelId="{1127A8C5-BE0F-4309-8A5B-47EA563972E7}" type="presParOf" srcId="{57327F39-0581-405F-BA3B-18BE33777DF4}" destId="{D93D5398-C9F4-4C45-96FF-8072EA128D6F}" srcOrd="5" destOrd="0" presId="urn:microsoft.com/office/officeart/2008/layout/LinedList"/>
    <dgm:cxn modelId="{88555634-4D5F-4685-8085-DFEED3B63144}" type="presParOf" srcId="{D93D5398-C9F4-4C45-96FF-8072EA128D6F}" destId="{87208CC6-93BD-45B5-85A6-48E051375986}" srcOrd="0" destOrd="0" presId="urn:microsoft.com/office/officeart/2008/layout/LinedList"/>
    <dgm:cxn modelId="{81AF6258-B6E6-4F04-8BED-DA0563B955D5}" type="presParOf" srcId="{D93D5398-C9F4-4C45-96FF-8072EA128D6F}" destId="{D9691C74-CF7F-46B0-9D7E-AA222B7E7031}" srcOrd="1" destOrd="0" presId="urn:microsoft.com/office/officeart/2008/layout/LinedList"/>
    <dgm:cxn modelId="{6407425B-6E48-4395-9647-1EAD7612A67B}" type="presParOf" srcId="{57327F39-0581-405F-BA3B-18BE33777DF4}" destId="{301E81E5-FECB-4B15-870D-93FDF1A98309}" srcOrd="6" destOrd="0" presId="urn:microsoft.com/office/officeart/2008/layout/LinedList"/>
    <dgm:cxn modelId="{FB32A417-B9FE-4F18-B2EB-989CCF24A8FE}" type="presParOf" srcId="{57327F39-0581-405F-BA3B-18BE33777DF4}" destId="{F04A7A8D-5ED4-4443-AFFB-B0E9D734334A}" srcOrd="7" destOrd="0" presId="urn:microsoft.com/office/officeart/2008/layout/LinedList"/>
    <dgm:cxn modelId="{C2711806-523D-44F6-A10D-369DB10127A0}" type="presParOf" srcId="{F04A7A8D-5ED4-4443-AFFB-B0E9D734334A}" destId="{D8AD5520-9DF8-49E0-8B91-5A8FB4C9812D}" srcOrd="0" destOrd="0" presId="urn:microsoft.com/office/officeart/2008/layout/LinedList"/>
    <dgm:cxn modelId="{40E4E7BF-6DB5-498B-ABE9-7CB4CF6CD4AE}" type="presParOf" srcId="{F04A7A8D-5ED4-4443-AFFB-B0E9D734334A}" destId="{D77F3357-1456-4F6B-9F6F-F7DDED1BD4D7}" srcOrd="1" destOrd="0" presId="urn:microsoft.com/office/officeart/2008/layout/LinedList"/>
    <dgm:cxn modelId="{75BAFA4A-E369-4A49-8D28-7CD6799A334A}" type="presParOf" srcId="{57327F39-0581-405F-BA3B-18BE33777DF4}" destId="{1AED1BBA-92C6-4C5E-8CD6-56154BE374E9}" srcOrd="8" destOrd="0" presId="urn:microsoft.com/office/officeart/2008/layout/LinedList"/>
    <dgm:cxn modelId="{CF718092-C437-4878-9B1C-FAB0316179E0}" type="presParOf" srcId="{57327F39-0581-405F-BA3B-18BE33777DF4}" destId="{60EA8461-B8CA-4653-BE0D-F934AC05200A}" srcOrd="9" destOrd="0" presId="urn:microsoft.com/office/officeart/2008/layout/LinedList"/>
    <dgm:cxn modelId="{A1DA275F-6873-42F5-AD66-7239CCAE45E7}" type="presParOf" srcId="{60EA8461-B8CA-4653-BE0D-F934AC05200A}" destId="{4E65A83B-4AC7-445C-8ABE-1CAA0E44BB05}" srcOrd="0" destOrd="0" presId="urn:microsoft.com/office/officeart/2008/layout/LinedList"/>
    <dgm:cxn modelId="{3E45D5F9-F6D2-45A2-96B2-0DAF0B89A26F}" type="presParOf" srcId="{60EA8461-B8CA-4653-BE0D-F934AC05200A}" destId="{BFA08627-E1E4-483A-910D-733AEC19E0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E815E36-7F22-4381-BA9D-BFFF83DA80FA}"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DE82BE1-F3AA-4B1C-8F02-AAE334815072}" type="pres">
      <dgm:prSet presAssocID="{1E815E36-7F22-4381-BA9D-BFFF83DA80FA}" presName="root" presStyleCnt="0">
        <dgm:presLayoutVars>
          <dgm:dir/>
          <dgm:resizeHandles val="exact"/>
        </dgm:presLayoutVars>
      </dgm:prSet>
      <dgm:spPr/>
    </dgm:pt>
  </dgm:ptLst>
  <dgm:cxnLst>
    <dgm:cxn modelId="{E491770C-E20C-41F6-87CB-7E4B3186FA2A}" type="presOf" srcId="{1E815E36-7F22-4381-BA9D-BFFF83DA80FA}" destId="{2DE82BE1-F3AA-4B1C-8F02-AAE334815072}" srcOrd="0" destOrd="0" presId="urn:microsoft.com/office/officeart/2018/2/layout/IconLabel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B91346-7F12-4203-8A86-D0DA8DD92C2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69656FD-C0C4-4CFE-AA42-19D29B7748C8}">
      <dgm:prSet custT="1"/>
      <dgm:spPr/>
      <dgm:t>
        <a:bodyPr/>
        <a:lstStyle/>
        <a:p>
          <a:pPr>
            <a:defRPr cap="all"/>
          </a:pPr>
          <a:r>
            <a:rPr lang="en-US" sz="1600"/>
            <a:t>Advocacy and need to shift the narrative from a health problem to a broader economic one </a:t>
          </a:r>
        </a:p>
      </dgm:t>
    </dgm:pt>
    <dgm:pt modelId="{0B39AE7F-E3BB-42BE-90B6-DCC27399FB6A}" type="parTrans" cxnId="{48125640-9248-4BCB-B766-F8F2DF10B911}">
      <dgm:prSet/>
      <dgm:spPr/>
      <dgm:t>
        <a:bodyPr/>
        <a:lstStyle/>
        <a:p>
          <a:endParaRPr lang="en-US" sz="2800"/>
        </a:p>
      </dgm:t>
    </dgm:pt>
    <dgm:pt modelId="{3B114ED5-664D-40F6-A51B-9B602CB7E3C9}" type="sibTrans" cxnId="{48125640-9248-4BCB-B766-F8F2DF10B911}">
      <dgm:prSet/>
      <dgm:spPr/>
      <dgm:t>
        <a:bodyPr/>
        <a:lstStyle/>
        <a:p>
          <a:endParaRPr lang="en-US" sz="2800"/>
        </a:p>
      </dgm:t>
    </dgm:pt>
    <dgm:pt modelId="{F7FB5126-E6FE-40E5-9B9D-05254BF54F7B}">
      <dgm:prSet custT="1"/>
      <dgm:spPr/>
      <dgm:t>
        <a:bodyPr/>
        <a:lstStyle/>
        <a:p>
          <a:pPr>
            <a:defRPr cap="all"/>
          </a:pPr>
          <a:r>
            <a:rPr lang="en-US" sz="1600" dirty="0"/>
            <a:t>Analysis &amp; evidence</a:t>
          </a:r>
        </a:p>
      </dgm:t>
    </dgm:pt>
    <dgm:pt modelId="{56BC2451-926A-4F5A-A50D-7D08D4138651}" type="parTrans" cxnId="{AC77E807-C1F6-4185-933E-A9F8DD274F95}">
      <dgm:prSet/>
      <dgm:spPr/>
      <dgm:t>
        <a:bodyPr/>
        <a:lstStyle/>
        <a:p>
          <a:endParaRPr lang="en-US" sz="2800"/>
        </a:p>
      </dgm:t>
    </dgm:pt>
    <dgm:pt modelId="{26ED12CD-CA3B-4D38-9C24-36E2D9C01F9B}" type="sibTrans" cxnId="{AC77E807-C1F6-4185-933E-A9F8DD274F95}">
      <dgm:prSet/>
      <dgm:spPr/>
      <dgm:t>
        <a:bodyPr/>
        <a:lstStyle/>
        <a:p>
          <a:endParaRPr lang="en-US" sz="2800"/>
        </a:p>
      </dgm:t>
    </dgm:pt>
    <dgm:pt modelId="{C3CE24D6-083D-4BE2-977B-CE73E8151D77}">
      <dgm:prSet custT="1"/>
      <dgm:spPr/>
      <dgm:t>
        <a:bodyPr/>
        <a:lstStyle/>
        <a:p>
          <a:pPr>
            <a:defRPr cap="all"/>
          </a:pPr>
          <a:r>
            <a:rPr lang="en-US" sz="1600" dirty="0"/>
            <a:t>Regional Project – full gamut of Multisectoral interventions to support the region.</a:t>
          </a:r>
        </a:p>
      </dgm:t>
    </dgm:pt>
    <dgm:pt modelId="{B0EEB1A0-A842-424E-8810-BA1ADC53AE59}" type="parTrans" cxnId="{3BC45020-D987-474C-8418-B5063C40BB06}">
      <dgm:prSet/>
      <dgm:spPr/>
      <dgm:t>
        <a:bodyPr/>
        <a:lstStyle/>
        <a:p>
          <a:endParaRPr lang="en-US" sz="2800"/>
        </a:p>
      </dgm:t>
    </dgm:pt>
    <dgm:pt modelId="{D30DB5E0-7FB7-424A-9862-33B2D3CB8A7A}" type="sibTrans" cxnId="{3BC45020-D987-474C-8418-B5063C40BB06}">
      <dgm:prSet/>
      <dgm:spPr/>
      <dgm:t>
        <a:bodyPr/>
        <a:lstStyle/>
        <a:p>
          <a:endParaRPr lang="en-US" sz="2800"/>
        </a:p>
      </dgm:t>
    </dgm:pt>
    <dgm:pt modelId="{4F37B270-E36B-4609-B31F-6B58AF342855}">
      <dgm:prSet custT="1"/>
      <dgm:spPr/>
      <dgm:t>
        <a:bodyPr/>
        <a:lstStyle/>
        <a:p>
          <a:pPr>
            <a:defRPr cap="all"/>
          </a:pPr>
          <a:r>
            <a:rPr lang="en-US" sz="1600" dirty="0"/>
            <a:t>Multiphase Programmatic Approach (MPA).</a:t>
          </a:r>
        </a:p>
      </dgm:t>
    </dgm:pt>
    <dgm:pt modelId="{E294DB25-CC8F-4012-85DB-1E7A2369C643}" type="parTrans" cxnId="{A898DEBB-D71D-457F-A184-5BE4201B3638}">
      <dgm:prSet/>
      <dgm:spPr/>
      <dgm:t>
        <a:bodyPr/>
        <a:lstStyle/>
        <a:p>
          <a:endParaRPr lang="en-US" sz="2800"/>
        </a:p>
      </dgm:t>
    </dgm:pt>
    <dgm:pt modelId="{338F1095-9F87-4E91-9E3B-65A355589463}" type="sibTrans" cxnId="{A898DEBB-D71D-457F-A184-5BE4201B3638}">
      <dgm:prSet/>
      <dgm:spPr/>
      <dgm:t>
        <a:bodyPr/>
        <a:lstStyle/>
        <a:p>
          <a:endParaRPr lang="en-US" sz="2800"/>
        </a:p>
      </dgm:t>
    </dgm:pt>
    <dgm:pt modelId="{2A02564C-F3A9-42FD-85B1-AE0CE5DCCC7A}">
      <dgm:prSet custT="1"/>
      <dgm:spPr/>
      <dgm:t>
        <a:bodyPr/>
        <a:lstStyle/>
        <a:p>
          <a:pPr>
            <a:defRPr cap="all"/>
          </a:pPr>
          <a:r>
            <a:rPr lang="en-US" sz="1600" dirty="0"/>
            <a:t>Gigantic challenge to tackle - Partnership agenda</a:t>
          </a:r>
        </a:p>
        <a:p>
          <a:pPr>
            <a:defRPr cap="all"/>
          </a:pPr>
          <a:r>
            <a:rPr lang="en-US" sz="1600" dirty="0"/>
            <a:t>Regional agencies</a:t>
          </a:r>
        </a:p>
        <a:p>
          <a:pPr>
            <a:defRPr cap="all"/>
          </a:pPr>
          <a:r>
            <a:rPr lang="en-US" sz="1600" dirty="0" err="1"/>
            <a:t>csos</a:t>
          </a:r>
          <a:endParaRPr lang="en-US" sz="1600" dirty="0"/>
        </a:p>
      </dgm:t>
    </dgm:pt>
    <dgm:pt modelId="{7C2B0136-553C-474C-B3CC-C7B3D00A1EDC}" type="parTrans" cxnId="{8596B989-1EDA-4D10-BD96-2EC60A6978DF}">
      <dgm:prSet/>
      <dgm:spPr/>
      <dgm:t>
        <a:bodyPr/>
        <a:lstStyle/>
        <a:p>
          <a:endParaRPr lang="en-US" sz="2800"/>
        </a:p>
      </dgm:t>
    </dgm:pt>
    <dgm:pt modelId="{4F02A7E8-7FC0-4AD1-BE45-53EBC7C07292}" type="sibTrans" cxnId="{8596B989-1EDA-4D10-BD96-2EC60A6978DF}">
      <dgm:prSet/>
      <dgm:spPr/>
      <dgm:t>
        <a:bodyPr/>
        <a:lstStyle/>
        <a:p>
          <a:endParaRPr lang="en-US" sz="2800"/>
        </a:p>
      </dgm:t>
    </dgm:pt>
    <dgm:pt modelId="{78524D98-727E-4DF9-B178-6E869017A5CE}" type="pres">
      <dgm:prSet presAssocID="{4EB91346-7F12-4203-8A86-D0DA8DD92C20}" presName="root" presStyleCnt="0">
        <dgm:presLayoutVars>
          <dgm:dir/>
          <dgm:resizeHandles val="exact"/>
        </dgm:presLayoutVars>
      </dgm:prSet>
      <dgm:spPr/>
    </dgm:pt>
    <dgm:pt modelId="{9D45E29F-6C63-43D3-A891-FC1E29C3AD93}" type="pres">
      <dgm:prSet presAssocID="{F69656FD-C0C4-4CFE-AA42-19D29B7748C8}" presName="compNode" presStyleCnt="0"/>
      <dgm:spPr/>
    </dgm:pt>
    <dgm:pt modelId="{97F38FEF-5DD1-42A0-899B-0B29724CECD9}" type="pres">
      <dgm:prSet presAssocID="{F69656FD-C0C4-4CFE-AA42-19D29B7748C8}" presName="iconBgRect" presStyleLbl="bgShp" presStyleIdx="0" presStyleCnt="5"/>
      <dgm:spPr/>
    </dgm:pt>
    <dgm:pt modelId="{7F0EABA3-9552-48A2-9E3A-22C4130731C2}" type="pres">
      <dgm:prSet presAssocID="{F69656FD-C0C4-4CFE-AA42-19D29B7748C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8D89C0C9-867A-43DB-9BA7-979D66C5438E}" type="pres">
      <dgm:prSet presAssocID="{F69656FD-C0C4-4CFE-AA42-19D29B7748C8}" presName="spaceRect" presStyleCnt="0"/>
      <dgm:spPr/>
    </dgm:pt>
    <dgm:pt modelId="{F9BB43E6-5648-47CE-8CF7-D0D2A8225AA8}" type="pres">
      <dgm:prSet presAssocID="{F69656FD-C0C4-4CFE-AA42-19D29B7748C8}" presName="textRect" presStyleLbl="revTx" presStyleIdx="0" presStyleCnt="5">
        <dgm:presLayoutVars>
          <dgm:chMax val="1"/>
          <dgm:chPref val="1"/>
        </dgm:presLayoutVars>
      </dgm:prSet>
      <dgm:spPr/>
    </dgm:pt>
    <dgm:pt modelId="{970E428B-B235-432E-A410-BE4981AFABD5}" type="pres">
      <dgm:prSet presAssocID="{3B114ED5-664D-40F6-A51B-9B602CB7E3C9}" presName="sibTrans" presStyleCnt="0"/>
      <dgm:spPr/>
    </dgm:pt>
    <dgm:pt modelId="{DD54541E-A47E-4C79-8674-9AC76FE39EB6}" type="pres">
      <dgm:prSet presAssocID="{F7FB5126-E6FE-40E5-9B9D-05254BF54F7B}" presName="compNode" presStyleCnt="0"/>
      <dgm:spPr/>
    </dgm:pt>
    <dgm:pt modelId="{2C1A59F2-9B33-4C11-8E09-9BEF995E2BDA}" type="pres">
      <dgm:prSet presAssocID="{F7FB5126-E6FE-40E5-9B9D-05254BF54F7B}" presName="iconBgRect" presStyleLbl="bgShp" presStyleIdx="1" presStyleCnt="5"/>
      <dgm:spPr/>
    </dgm:pt>
    <dgm:pt modelId="{A27D10BE-F598-4316-BF79-21D550E58160}" type="pres">
      <dgm:prSet presAssocID="{F7FB5126-E6FE-40E5-9B9D-05254BF54F7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31B86AAB-8644-44FE-8E01-F35BA8D4F910}" type="pres">
      <dgm:prSet presAssocID="{F7FB5126-E6FE-40E5-9B9D-05254BF54F7B}" presName="spaceRect" presStyleCnt="0"/>
      <dgm:spPr/>
    </dgm:pt>
    <dgm:pt modelId="{380AA047-8CAA-42EA-BCBF-02766D9CE140}" type="pres">
      <dgm:prSet presAssocID="{F7FB5126-E6FE-40E5-9B9D-05254BF54F7B}" presName="textRect" presStyleLbl="revTx" presStyleIdx="1" presStyleCnt="5">
        <dgm:presLayoutVars>
          <dgm:chMax val="1"/>
          <dgm:chPref val="1"/>
        </dgm:presLayoutVars>
      </dgm:prSet>
      <dgm:spPr/>
    </dgm:pt>
    <dgm:pt modelId="{736AE4F4-F4AE-437A-B5D7-4F73E6ABD54A}" type="pres">
      <dgm:prSet presAssocID="{26ED12CD-CA3B-4D38-9C24-36E2D9C01F9B}" presName="sibTrans" presStyleCnt="0"/>
      <dgm:spPr/>
    </dgm:pt>
    <dgm:pt modelId="{68D147AF-AF0C-4389-8297-F2D5409BB4E1}" type="pres">
      <dgm:prSet presAssocID="{C3CE24D6-083D-4BE2-977B-CE73E8151D77}" presName="compNode" presStyleCnt="0"/>
      <dgm:spPr/>
    </dgm:pt>
    <dgm:pt modelId="{4EF4719C-2C43-473F-AC13-54375D89B51D}" type="pres">
      <dgm:prSet presAssocID="{C3CE24D6-083D-4BE2-977B-CE73E8151D77}" presName="iconBgRect" presStyleLbl="bgShp" presStyleIdx="2" presStyleCnt="5"/>
      <dgm:spPr/>
    </dgm:pt>
    <dgm:pt modelId="{4E306D5A-2FA5-49C0-8960-A987B99FC95A}" type="pres">
      <dgm:prSet presAssocID="{C3CE24D6-083D-4BE2-977B-CE73E8151D77}"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fluencer outline"/>
        </a:ext>
      </dgm:extLst>
    </dgm:pt>
    <dgm:pt modelId="{CFB258AC-F6BB-457F-9449-E42D389B90F1}" type="pres">
      <dgm:prSet presAssocID="{C3CE24D6-083D-4BE2-977B-CE73E8151D77}" presName="spaceRect" presStyleCnt="0"/>
      <dgm:spPr/>
    </dgm:pt>
    <dgm:pt modelId="{AEE3C620-E317-4591-B3D2-D0B4925D0AC0}" type="pres">
      <dgm:prSet presAssocID="{C3CE24D6-083D-4BE2-977B-CE73E8151D77}" presName="textRect" presStyleLbl="revTx" presStyleIdx="2" presStyleCnt="5">
        <dgm:presLayoutVars>
          <dgm:chMax val="1"/>
          <dgm:chPref val="1"/>
        </dgm:presLayoutVars>
      </dgm:prSet>
      <dgm:spPr/>
    </dgm:pt>
    <dgm:pt modelId="{72A9ADC3-E859-4ACE-A6D6-4C4D2EC087DF}" type="pres">
      <dgm:prSet presAssocID="{D30DB5E0-7FB7-424A-9862-33B2D3CB8A7A}" presName="sibTrans" presStyleCnt="0"/>
      <dgm:spPr/>
    </dgm:pt>
    <dgm:pt modelId="{981F08F0-25DF-4886-93C3-A76F271E0746}" type="pres">
      <dgm:prSet presAssocID="{4F37B270-E36B-4609-B31F-6B58AF342855}" presName="compNode" presStyleCnt="0"/>
      <dgm:spPr/>
    </dgm:pt>
    <dgm:pt modelId="{CA85149C-2E41-4BEB-B657-E86654259721}" type="pres">
      <dgm:prSet presAssocID="{4F37B270-E36B-4609-B31F-6B58AF342855}" presName="iconBgRect" presStyleLbl="bgShp" presStyleIdx="3" presStyleCnt="5"/>
      <dgm:spPr/>
    </dgm:pt>
    <dgm:pt modelId="{1A49D90E-D2A3-4753-9F30-CBE3A29464FA}" type="pres">
      <dgm:prSet presAssocID="{4F37B270-E36B-4609-B31F-6B58AF34285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eting"/>
        </a:ext>
      </dgm:extLst>
    </dgm:pt>
    <dgm:pt modelId="{52ECF2F4-5311-44E2-81A4-41BDA60D3182}" type="pres">
      <dgm:prSet presAssocID="{4F37B270-E36B-4609-B31F-6B58AF342855}" presName="spaceRect" presStyleCnt="0"/>
      <dgm:spPr/>
    </dgm:pt>
    <dgm:pt modelId="{CCB43253-069E-4CB5-8311-42903D21B981}" type="pres">
      <dgm:prSet presAssocID="{4F37B270-E36B-4609-B31F-6B58AF342855}" presName="textRect" presStyleLbl="revTx" presStyleIdx="3" presStyleCnt="5">
        <dgm:presLayoutVars>
          <dgm:chMax val="1"/>
          <dgm:chPref val="1"/>
        </dgm:presLayoutVars>
      </dgm:prSet>
      <dgm:spPr/>
    </dgm:pt>
    <dgm:pt modelId="{9F1680FB-F640-478A-A385-0D354700495D}" type="pres">
      <dgm:prSet presAssocID="{338F1095-9F87-4E91-9E3B-65A355589463}" presName="sibTrans" presStyleCnt="0"/>
      <dgm:spPr/>
    </dgm:pt>
    <dgm:pt modelId="{E392056A-91DC-4D79-8DDE-A0B148E8A2D1}" type="pres">
      <dgm:prSet presAssocID="{2A02564C-F3A9-42FD-85B1-AE0CE5DCCC7A}" presName="compNode" presStyleCnt="0"/>
      <dgm:spPr/>
    </dgm:pt>
    <dgm:pt modelId="{9AAFAE24-DE72-4C04-9F00-BC6DBBF3934D}" type="pres">
      <dgm:prSet presAssocID="{2A02564C-F3A9-42FD-85B1-AE0CE5DCCC7A}" presName="iconBgRect" presStyleLbl="bgShp" presStyleIdx="4" presStyleCnt="5"/>
      <dgm:spPr/>
    </dgm:pt>
    <dgm:pt modelId="{508AFC25-10A3-43B8-AA82-A1A23FBF0A60}" type="pres">
      <dgm:prSet presAssocID="{2A02564C-F3A9-42FD-85B1-AE0CE5DCCC7A}"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oardroom with solid fill"/>
        </a:ext>
      </dgm:extLst>
    </dgm:pt>
    <dgm:pt modelId="{95EE9441-4566-4875-8D74-F700B9227D6E}" type="pres">
      <dgm:prSet presAssocID="{2A02564C-F3A9-42FD-85B1-AE0CE5DCCC7A}" presName="spaceRect" presStyleCnt="0"/>
      <dgm:spPr/>
    </dgm:pt>
    <dgm:pt modelId="{6B091FD4-17F0-4D86-AF33-17363EE041B6}" type="pres">
      <dgm:prSet presAssocID="{2A02564C-F3A9-42FD-85B1-AE0CE5DCCC7A}" presName="textRect" presStyleLbl="revTx" presStyleIdx="4" presStyleCnt="5">
        <dgm:presLayoutVars>
          <dgm:chMax val="1"/>
          <dgm:chPref val="1"/>
        </dgm:presLayoutVars>
      </dgm:prSet>
      <dgm:spPr/>
    </dgm:pt>
  </dgm:ptLst>
  <dgm:cxnLst>
    <dgm:cxn modelId="{AC77E807-C1F6-4185-933E-A9F8DD274F95}" srcId="{4EB91346-7F12-4203-8A86-D0DA8DD92C20}" destId="{F7FB5126-E6FE-40E5-9B9D-05254BF54F7B}" srcOrd="1" destOrd="0" parTransId="{56BC2451-926A-4F5A-A50D-7D08D4138651}" sibTransId="{26ED12CD-CA3B-4D38-9C24-36E2D9C01F9B}"/>
    <dgm:cxn modelId="{3BC45020-D987-474C-8418-B5063C40BB06}" srcId="{4EB91346-7F12-4203-8A86-D0DA8DD92C20}" destId="{C3CE24D6-083D-4BE2-977B-CE73E8151D77}" srcOrd="2" destOrd="0" parTransId="{B0EEB1A0-A842-424E-8810-BA1ADC53AE59}" sibTransId="{D30DB5E0-7FB7-424A-9862-33B2D3CB8A7A}"/>
    <dgm:cxn modelId="{48125640-9248-4BCB-B766-F8F2DF10B911}" srcId="{4EB91346-7F12-4203-8A86-D0DA8DD92C20}" destId="{F69656FD-C0C4-4CFE-AA42-19D29B7748C8}" srcOrd="0" destOrd="0" parTransId="{0B39AE7F-E3BB-42BE-90B6-DCC27399FB6A}" sibTransId="{3B114ED5-664D-40F6-A51B-9B602CB7E3C9}"/>
    <dgm:cxn modelId="{046A727B-7665-47E1-A5BB-BBDBA38FF439}" type="presOf" srcId="{F7FB5126-E6FE-40E5-9B9D-05254BF54F7B}" destId="{380AA047-8CAA-42EA-BCBF-02766D9CE140}" srcOrd="0" destOrd="0" presId="urn:microsoft.com/office/officeart/2018/5/layout/IconCircleLabelList"/>
    <dgm:cxn modelId="{8596B989-1EDA-4D10-BD96-2EC60A6978DF}" srcId="{4EB91346-7F12-4203-8A86-D0DA8DD92C20}" destId="{2A02564C-F3A9-42FD-85B1-AE0CE5DCCC7A}" srcOrd="4" destOrd="0" parTransId="{7C2B0136-553C-474C-B3CC-C7B3D00A1EDC}" sibTransId="{4F02A7E8-7FC0-4AD1-BE45-53EBC7C07292}"/>
    <dgm:cxn modelId="{3BE62C95-9EA2-4F36-BCCE-E208A4481808}" type="presOf" srcId="{F69656FD-C0C4-4CFE-AA42-19D29B7748C8}" destId="{F9BB43E6-5648-47CE-8CF7-D0D2A8225AA8}" srcOrd="0" destOrd="0" presId="urn:microsoft.com/office/officeart/2018/5/layout/IconCircleLabelList"/>
    <dgm:cxn modelId="{D09A66A7-9E2F-4492-A4EE-DD7C6D69D0DD}" type="presOf" srcId="{4F37B270-E36B-4609-B31F-6B58AF342855}" destId="{CCB43253-069E-4CB5-8311-42903D21B981}" srcOrd="0" destOrd="0" presId="urn:microsoft.com/office/officeart/2018/5/layout/IconCircleLabelList"/>
    <dgm:cxn modelId="{A898DEBB-D71D-457F-A184-5BE4201B3638}" srcId="{4EB91346-7F12-4203-8A86-D0DA8DD92C20}" destId="{4F37B270-E36B-4609-B31F-6B58AF342855}" srcOrd="3" destOrd="0" parTransId="{E294DB25-CC8F-4012-85DB-1E7A2369C643}" sibTransId="{338F1095-9F87-4E91-9E3B-65A355589463}"/>
    <dgm:cxn modelId="{5E1D62C8-8E0E-43F8-869B-775C69B8B144}" type="presOf" srcId="{C3CE24D6-083D-4BE2-977B-CE73E8151D77}" destId="{AEE3C620-E317-4591-B3D2-D0B4925D0AC0}" srcOrd="0" destOrd="0" presId="urn:microsoft.com/office/officeart/2018/5/layout/IconCircleLabelList"/>
    <dgm:cxn modelId="{72537DD2-1C01-46B5-85EA-FB02EB7A48F7}" type="presOf" srcId="{4EB91346-7F12-4203-8A86-D0DA8DD92C20}" destId="{78524D98-727E-4DF9-B178-6E869017A5CE}" srcOrd="0" destOrd="0" presId="urn:microsoft.com/office/officeart/2018/5/layout/IconCircleLabelList"/>
    <dgm:cxn modelId="{51BE76FA-57A9-406F-948D-7831F05701CC}" type="presOf" srcId="{2A02564C-F3A9-42FD-85B1-AE0CE5DCCC7A}" destId="{6B091FD4-17F0-4D86-AF33-17363EE041B6}" srcOrd="0" destOrd="0" presId="urn:microsoft.com/office/officeart/2018/5/layout/IconCircleLabelList"/>
    <dgm:cxn modelId="{5FBC4830-B739-455E-8036-C61E18C54650}" type="presParOf" srcId="{78524D98-727E-4DF9-B178-6E869017A5CE}" destId="{9D45E29F-6C63-43D3-A891-FC1E29C3AD93}" srcOrd="0" destOrd="0" presId="urn:microsoft.com/office/officeart/2018/5/layout/IconCircleLabelList"/>
    <dgm:cxn modelId="{5884E63A-4DA9-4EC9-AC98-05AF797A48B0}" type="presParOf" srcId="{9D45E29F-6C63-43D3-A891-FC1E29C3AD93}" destId="{97F38FEF-5DD1-42A0-899B-0B29724CECD9}" srcOrd="0" destOrd="0" presId="urn:microsoft.com/office/officeart/2018/5/layout/IconCircleLabelList"/>
    <dgm:cxn modelId="{1E2A098E-3A07-4320-9AD7-86941789A933}" type="presParOf" srcId="{9D45E29F-6C63-43D3-A891-FC1E29C3AD93}" destId="{7F0EABA3-9552-48A2-9E3A-22C4130731C2}" srcOrd="1" destOrd="0" presId="urn:microsoft.com/office/officeart/2018/5/layout/IconCircleLabelList"/>
    <dgm:cxn modelId="{09A6D2A3-25EF-4110-913F-A9133E45DA8D}" type="presParOf" srcId="{9D45E29F-6C63-43D3-A891-FC1E29C3AD93}" destId="{8D89C0C9-867A-43DB-9BA7-979D66C5438E}" srcOrd="2" destOrd="0" presId="urn:microsoft.com/office/officeart/2018/5/layout/IconCircleLabelList"/>
    <dgm:cxn modelId="{FBCA053F-1C03-4DB0-9B52-A34D03C0BC80}" type="presParOf" srcId="{9D45E29F-6C63-43D3-A891-FC1E29C3AD93}" destId="{F9BB43E6-5648-47CE-8CF7-D0D2A8225AA8}" srcOrd="3" destOrd="0" presId="urn:microsoft.com/office/officeart/2018/5/layout/IconCircleLabelList"/>
    <dgm:cxn modelId="{A5D23086-947B-4FD7-B81B-974319F48906}" type="presParOf" srcId="{78524D98-727E-4DF9-B178-6E869017A5CE}" destId="{970E428B-B235-432E-A410-BE4981AFABD5}" srcOrd="1" destOrd="0" presId="urn:microsoft.com/office/officeart/2018/5/layout/IconCircleLabelList"/>
    <dgm:cxn modelId="{2ADC5E14-5918-4B84-9B8F-FE7400C7271C}" type="presParOf" srcId="{78524D98-727E-4DF9-B178-6E869017A5CE}" destId="{DD54541E-A47E-4C79-8674-9AC76FE39EB6}" srcOrd="2" destOrd="0" presId="urn:microsoft.com/office/officeart/2018/5/layout/IconCircleLabelList"/>
    <dgm:cxn modelId="{F767D08D-B666-4879-A941-95604F419F18}" type="presParOf" srcId="{DD54541E-A47E-4C79-8674-9AC76FE39EB6}" destId="{2C1A59F2-9B33-4C11-8E09-9BEF995E2BDA}" srcOrd="0" destOrd="0" presId="urn:microsoft.com/office/officeart/2018/5/layout/IconCircleLabelList"/>
    <dgm:cxn modelId="{5393D103-5EF7-498A-89CB-11E9CFD1FA56}" type="presParOf" srcId="{DD54541E-A47E-4C79-8674-9AC76FE39EB6}" destId="{A27D10BE-F598-4316-BF79-21D550E58160}" srcOrd="1" destOrd="0" presId="urn:microsoft.com/office/officeart/2018/5/layout/IconCircleLabelList"/>
    <dgm:cxn modelId="{65EADE9B-6564-455E-82B4-EE413D83DA0B}" type="presParOf" srcId="{DD54541E-A47E-4C79-8674-9AC76FE39EB6}" destId="{31B86AAB-8644-44FE-8E01-F35BA8D4F910}" srcOrd="2" destOrd="0" presId="urn:microsoft.com/office/officeart/2018/5/layout/IconCircleLabelList"/>
    <dgm:cxn modelId="{3E64DFCB-87DD-4DB8-ACC4-8CCDB9ACC17A}" type="presParOf" srcId="{DD54541E-A47E-4C79-8674-9AC76FE39EB6}" destId="{380AA047-8CAA-42EA-BCBF-02766D9CE140}" srcOrd="3" destOrd="0" presId="urn:microsoft.com/office/officeart/2018/5/layout/IconCircleLabelList"/>
    <dgm:cxn modelId="{4E846EBE-3667-4CB8-BDFC-3B4FB49D2D69}" type="presParOf" srcId="{78524D98-727E-4DF9-B178-6E869017A5CE}" destId="{736AE4F4-F4AE-437A-B5D7-4F73E6ABD54A}" srcOrd="3" destOrd="0" presId="urn:microsoft.com/office/officeart/2018/5/layout/IconCircleLabelList"/>
    <dgm:cxn modelId="{28A0B2FD-A821-4A39-AE80-D509E4944A6F}" type="presParOf" srcId="{78524D98-727E-4DF9-B178-6E869017A5CE}" destId="{68D147AF-AF0C-4389-8297-F2D5409BB4E1}" srcOrd="4" destOrd="0" presId="urn:microsoft.com/office/officeart/2018/5/layout/IconCircleLabelList"/>
    <dgm:cxn modelId="{2096D3F9-45B0-4D0A-A001-86F5A922FA7B}" type="presParOf" srcId="{68D147AF-AF0C-4389-8297-F2D5409BB4E1}" destId="{4EF4719C-2C43-473F-AC13-54375D89B51D}" srcOrd="0" destOrd="0" presId="urn:microsoft.com/office/officeart/2018/5/layout/IconCircleLabelList"/>
    <dgm:cxn modelId="{C626A371-58B9-4C83-9B4E-3C5BCC6224F7}" type="presParOf" srcId="{68D147AF-AF0C-4389-8297-F2D5409BB4E1}" destId="{4E306D5A-2FA5-49C0-8960-A987B99FC95A}" srcOrd="1" destOrd="0" presId="urn:microsoft.com/office/officeart/2018/5/layout/IconCircleLabelList"/>
    <dgm:cxn modelId="{48C20751-2FD8-42C4-B413-47A97A11DDA4}" type="presParOf" srcId="{68D147AF-AF0C-4389-8297-F2D5409BB4E1}" destId="{CFB258AC-F6BB-457F-9449-E42D389B90F1}" srcOrd="2" destOrd="0" presId="urn:microsoft.com/office/officeart/2018/5/layout/IconCircleLabelList"/>
    <dgm:cxn modelId="{7EC9DD98-D535-461E-B153-5EB98430C340}" type="presParOf" srcId="{68D147AF-AF0C-4389-8297-F2D5409BB4E1}" destId="{AEE3C620-E317-4591-B3D2-D0B4925D0AC0}" srcOrd="3" destOrd="0" presId="urn:microsoft.com/office/officeart/2018/5/layout/IconCircleLabelList"/>
    <dgm:cxn modelId="{3D32D956-230B-4761-BB22-CE5D2EE7304C}" type="presParOf" srcId="{78524D98-727E-4DF9-B178-6E869017A5CE}" destId="{72A9ADC3-E859-4ACE-A6D6-4C4D2EC087DF}" srcOrd="5" destOrd="0" presId="urn:microsoft.com/office/officeart/2018/5/layout/IconCircleLabelList"/>
    <dgm:cxn modelId="{2A88D16C-1EBD-4F3B-A9D1-5A32B8FF55C4}" type="presParOf" srcId="{78524D98-727E-4DF9-B178-6E869017A5CE}" destId="{981F08F0-25DF-4886-93C3-A76F271E0746}" srcOrd="6" destOrd="0" presId="urn:microsoft.com/office/officeart/2018/5/layout/IconCircleLabelList"/>
    <dgm:cxn modelId="{2F3B8F8A-C44F-491A-8805-AA9852394830}" type="presParOf" srcId="{981F08F0-25DF-4886-93C3-A76F271E0746}" destId="{CA85149C-2E41-4BEB-B657-E86654259721}" srcOrd="0" destOrd="0" presId="urn:microsoft.com/office/officeart/2018/5/layout/IconCircleLabelList"/>
    <dgm:cxn modelId="{54C844A4-D47A-4356-9342-936253CF9FC4}" type="presParOf" srcId="{981F08F0-25DF-4886-93C3-A76F271E0746}" destId="{1A49D90E-D2A3-4753-9F30-CBE3A29464FA}" srcOrd="1" destOrd="0" presId="urn:microsoft.com/office/officeart/2018/5/layout/IconCircleLabelList"/>
    <dgm:cxn modelId="{5C905F8D-43AB-4D58-A450-5706A37FF331}" type="presParOf" srcId="{981F08F0-25DF-4886-93C3-A76F271E0746}" destId="{52ECF2F4-5311-44E2-81A4-41BDA60D3182}" srcOrd="2" destOrd="0" presId="urn:microsoft.com/office/officeart/2018/5/layout/IconCircleLabelList"/>
    <dgm:cxn modelId="{D6D2F4E4-68F2-4646-85E2-0E4B87F59A85}" type="presParOf" srcId="{981F08F0-25DF-4886-93C3-A76F271E0746}" destId="{CCB43253-069E-4CB5-8311-42903D21B981}" srcOrd="3" destOrd="0" presId="urn:microsoft.com/office/officeart/2018/5/layout/IconCircleLabelList"/>
    <dgm:cxn modelId="{EADF77E0-BA00-46AD-AFD4-894ECEC39F50}" type="presParOf" srcId="{78524D98-727E-4DF9-B178-6E869017A5CE}" destId="{9F1680FB-F640-478A-A385-0D354700495D}" srcOrd="7" destOrd="0" presId="urn:microsoft.com/office/officeart/2018/5/layout/IconCircleLabelList"/>
    <dgm:cxn modelId="{B5812235-9625-438E-95CC-A149399F8ECE}" type="presParOf" srcId="{78524D98-727E-4DF9-B178-6E869017A5CE}" destId="{E392056A-91DC-4D79-8DDE-A0B148E8A2D1}" srcOrd="8" destOrd="0" presId="urn:microsoft.com/office/officeart/2018/5/layout/IconCircleLabelList"/>
    <dgm:cxn modelId="{E3F77DFC-5891-43E9-8263-D8D4F9E99618}" type="presParOf" srcId="{E392056A-91DC-4D79-8DDE-A0B148E8A2D1}" destId="{9AAFAE24-DE72-4C04-9F00-BC6DBBF3934D}" srcOrd="0" destOrd="0" presId="urn:microsoft.com/office/officeart/2018/5/layout/IconCircleLabelList"/>
    <dgm:cxn modelId="{D8080015-C3B7-403F-9F86-54519B5255EF}" type="presParOf" srcId="{E392056A-91DC-4D79-8DDE-A0B148E8A2D1}" destId="{508AFC25-10A3-43B8-AA82-A1A23FBF0A60}" srcOrd="1" destOrd="0" presId="urn:microsoft.com/office/officeart/2018/5/layout/IconCircleLabelList"/>
    <dgm:cxn modelId="{2E4C5676-A01C-42A1-8066-7B1F5AD5D8A2}" type="presParOf" srcId="{E392056A-91DC-4D79-8DDE-A0B148E8A2D1}" destId="{95EE9441-4566-4875-8D74-F700B9227D6E}" srcOrd="2" destOrd="0" presId="urn:microsoft.com/office/officeart/2018/5/layout/IconCircleLabelList"/>
    <dgm:cxn modelId="{8039485F-18CF-42E6-8D4E-406AF5DA24DF}" type="presParOf" srcId="{E392056A-91DC-4D79-8DDE-A0B148E8A2D1}" destId="{6B091FD4-17F0-4D86-AF33-17363EE041B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286C64-E718-49C9-A925-CD1621712039}"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US"/>
        </a:p>
      </dgm:t>
    </dgm:pt>
    <dgm:pt modelId="{DE22C665-BB9D-46FC-B57F-A53B2C0E294F}">
      <dgm:prSet custT="1"/>
      <dgm:spPr/>
      <dgm:t>
        <a:bodyPr/>
        <a:lstStyle/>
        <a:p>
          <a:pPr>
            <a:lnSpc>
              <a:spcPct val="100000"/>
            </a:lnSpc>
          </a:pPr>
          <a:r>
            <a:rPr lang="en-US" sz="2400" dirty="0"/>
            <a:t>This project aims to address the urgent need to tackle NCDs and mental health challenges in the Caribbean, which account for 75% of all deaths in the region. </a:t>
          </a:r>
        </a:p>
      </dgm:t>
    </dgm:pt>
    <dgm:pt modelId="{67ACE8B0-ED88-4849-A193-44936F409CE4}" type="parTrans" cxnId="{4C0CDA61-7E16-4BDF-9FC4-6F759B223519}">
      <dgm:prSet/>
      <dgm:spPr/>
      <dgm:t>
        <a:bodyPr/>
        <a:lstStyle/>
        <a:p>
          <a:endParaRPr lang="en-US"/>
        </a:p>
      </dgm:t>
    </dgm:pt>
    <dgm:pt modelId="{0A7C5032-C87F-4F01-B199-379A9D021688}" type="sibTrans" cxnId="{4C0CDA61-7E16-4BDF-9FC4-6F759B223519}">
      <dgm:prSet/>
      <dgm:spPr/>
      <dgm:t>
        <a:bodyPr/>
        <a:lstStyle/>
        <a:p>
          <a:endParaRPr lang="en-US"/>
        </a:p>
      </dgm:t>
    </dgm:pt>
    <dgm:pt modelId="{9D031A1F-C4EF-42FE-B5EA-D2767438075A}">
      <dgm:prSet custT="1"/>
      <dgm:spPr/>
      <dgm:t>
        <a:bodyPr/>
        <a:lstStyle/>
        <a:p>
          <a:pPr>
            <a:lnSpc>
              <a:spcPct val="100000"/>
            </a:lnSpc>
          </a:pPr>
          <a:r>
            <a:rPr lang="en-US" sz="2400" dirty="0"/>
            <a:t>The project will leverage a </a:t>
          </a:r>
          <a:r>
            <a:rPr lang="en-US" sz="2400" b="1" dirty="0"/>
            <a:t>robust primary healthcare </a:t>
          </a:r>
          <a:r>
            <a:rPr lang="en-US" sz="2400" dirty="0"/>
            <a:t>(PHC) system as the foundation, coupled with a </a:t>
          </a:r>
          <a:r>
            <a:rPr lang="en-US" sz="2400" b="1" dirty="0"/>
            <a:t>regional healthcare network </a:t>
          </a:r>
          <a:r>
            <a:rPr lang="en-US" sz="2400" dirty="0"/>
            <a:t>for specialized care. </a:t>
          </a:r>
        </a:p>
      </dgm:t>
    </dgm:pt>
    <dgm:pt modelId="{5FC1951D-4617-4D87-9C87-19AEFB7072B8}" type="parTrans" cxnId="{C6CA204E-3588-4B72-B82D-FFB271308157}">
      <dgm:prSet/>
      <dgm:spPr/>
      <dgm:t>
        <a:bodyPr/>
        <a:lstStyle/>
        <a:p>
          <a:endParaRPr lang="en-US"/>
        </a:p>
      </dgm:t>
    </dgm:pt>
    <dgm:pt modelId="{6108AA3D-97D4-421F-9776-2951662BA3A5}" type="sibTrans" cxnId="{C6CA204E-3588-4B72-B82D-FFB271308157}">
      <dgm:prSet/>
      <dgm:spPr/>
      <dgm:t>
        <a:bodyPr/>
        <a:lstStyle/>
        <a:p>
          <a:endParaRPr lang="en-US"/>
        </a:p>
      </dgm:t>
    </dgm:pt>
    <dgm:pt modelId="{D2BFD048-4674-4E33-AF7B-3C45912F517C}">
      <dgm:prSet custT="1"/>
      <dgm:spPr/>
      <dgm:t>
        <a:bodyPr/>
        <a:lstStyle/>
        <a:p>
          <a:pPr>
            <a:lnSpc>
              <a:spcPct val="100000"/>
            </a:lnSpc>
          </a:pPr>
          <a:r>
            <a:rPr lang="en-US" sz="2400" dirty="0"/>
            <a:t>It will promote a holistic approach, investing in </a:t>
          </a:r>
          <a:r>
            <a:rPr lang="en-US" sz="2400" b="1" dirty="0"/>
            <a:t>behavior change</a:t>
          </a:r>
          <a:r>
            <a:rPr lang="en-US" sz="2400" dirty="0"/>
            <a:t>, developing an effective </a:t>
          </a:r>
          <a:r>
            <a:rPr lang="en-US" sz="2400" b="1" dirty="0"/>
            <a:t>care model</a:t>
          </a:r>
          <a:r>
            <a:rPr lang="en-US" sz="2400" dirty="0"/>
            <a:t>, and establishing a </a:t>
          </a:r>
          <a:r>
            <a:rPr lang="en-US" sz="2400" b="1" dirty="0"/>
            <a:t>sustainable financing model</a:t>
          </a:r>
          <a:r>
            <a:rPr lang="en-US" sz="2400" dirty="0"/>
            <a:t>. </a:t>
          </a:r>
        </a:p>
      </dgm:t>
    </dgm:pt>
    <dgm:pt modelId="{4704026B-AE83-404B-8DAD-E30806F53A69}" type="parTrans" cxnId="{8DB82CE7-57D7-4DFE-A1C7-BD0F836EEDB4}">
      <dgm:prSet/>
      <dgm:spPr/>
      <dgm:t>
        <a:bodyPr/>
        <a:lstStyle/>
        <a:p>
          <a:endParaRPr lang="en-US"/>
        </a:p>
      </dgm:t>
    </dgm:pt>
    <dgm:pt modelId="{49FF58B2-9108-41AB-8177-38B98CA522D8}" type="sibTrans" cxnId="{8DB82CE7-57D7-4DFE-A1C7-BD0F836EEDB4}">
      <dgm:prSet/>
      <dgm:spPr/>
      <dgm:t>
        <a:bodyPr/>
        <a:lstStyle/>
        <a:p>
          <a:endParaRPr lang="en-US"/>
        </a:p>
      </dgm:t>
    </dgm:pt>
    <dgm:pt modelId="{7DDDB867-BCF4-4FC8-9FFD-87BB4F60B175}">
      <dgm:prSet/>
      <dgm:spPr/>
      <dgm:t>
        <a:bodyPr/>
        <a:lstStyle/>
        <a:p>
          <a:pPr>
            <a:lnSpc>
              <a:spcPct val="100000"/>
            </a:lnSpc>
          </a:pPr>
          <a:r>
            <a:rPr lang="en-US" dirty="0"/>
            <a:t>It will apply a </a:t>
          </a:r>
          <a:r>
            <a:rPr lang="en-US" b="1" dirty="0"/>
            <a:t>life-course approach</a:t>
          </a:r>
          <a:r>
            <a:rPr lang="en-US" dirty="0"/>
            <a:t>, leveraging </a:t>
          </a:r>
          <a:r>
            <a:rPr lang="en-US" b="1" dirty="0"/>
            <a:t>multisectoral opportunities</a:t>
          </a:r>
          <a:r>
            <a:rPr lang="en-US" dirty="0"/>
            <a:t>, and engage </a:t>
          </a:r>
          <a:r>
            <a:rPr lang="en-US" b="1" dirty="0"/>
            <a:t>key regional actors </a:t>
          </a:r>
          <a:r>
            <a:rPr lang="en-US" dirty="0"/>
            <a:t>(e.g., OECS Commission, CARICOM, CARPHA), Civil Society Organizations and partnerships to drive transformation and expand UHC. </a:t>
          </a:r>
        </a:p>
      </dgm:t>
    </dgm:pt>
    <dgm:pt modelId="{70B5C246-8FBE-4533-9A92-52074C8B254D}" type="parTrans" cxnId="{0FB7FF65-97FC-4EF7-BFD8-3943D9394B0E}">
      <dgm:prSet/>
      <dgm:spPr/>
      <dgm:t>
        <a:bodyPr/>
        <a:lstStyle/>
        <a:p>
          <a:endParaRPr lang="en-US"/>
        </a:p>
      </dgm:t>
    </dgm:pt>
    <dgm:pt modelId="{89086755-9A85-4195-BC52-14209E230B8F}" type="sibTrans" cxnId="{0FB7FF65-97FC-4EF7-BFD8-3943D9394B0E}">
      <dgm:prSet/>
      <dgm:spPr/>
      <dgm:t>
        <a:bodyPr/>
        <a:lstStyle/>
        <a:p>
          <a:endParaRPr lang="en-US"/>
        </a:p>
      </dgm:t>
    </dgm:pt>
    <dgm:pt modelId="{1F3F901E-3A6B-4F7E-BF03-A381C9D716FD}">
      <dgm:prSet custT="1"/>
      <dgm:spPr/>
      <dgm:t>
        <a:bodyPr/>
        <a:lstStyle/>
        <a:p>
          <a:pPr>
            <a:lnSpc>
              <a:spcPct val="100000"/>
            </a:lnSpc>
          </a:pPr>
          <a:r>
            <a:rPr lang="en-US" sz="1400" dirty="0"/>
            <a:t>Cross-sectoral themes: e.g., childhood obesity, health promoting school models, healthy diet, food costs, nutrition standards/policy and implementation, healthy aging, etc.</a:t>
          </a:r>
        </a:p>
      </dgm:t>
    </dgm:pt>
    <dgm:pt modelId="{478EDC71-4280-4850-AD95-FC46C25373C7}" type="parTrans" cxnId="{68568248-EC2D-439E-9AFD-B65736750538}">
      <dgm:prSet/>
      <dgm:spPr/>
      <dgm:t>
        <a:bodyPr/>
        <a:lstStyle/>
        <a:p>
          <a:endParaRPr lang="en-US"/>
        </a:p>
      </dgm:t>
    </dgm:pt>
    <dgm:pt modelId="{C3FC0BEF-AD01-406F-99A6-9923258CE2F5}" type="sibTrans" cxnId="{68568248-EC2D-439E-9AFD-B65736750538}">
      <dgm:prSet/>
      <dgm:spPr/>
      <dgm:t>
        <a:bodyPr/>
        <a:lstStyle/>
        <a:p>
          <a:endParaRPr lang="en-US"/>
        </a:p>
      </dgm:t>
    </dgm:pt>
    <dgm:pt modelId="{99F6980B-7D9B-496A-920B-7270A007376D}" type="pres">
      <dgm:prSet presAssocID="{60286C64-E718-49C9-A925-CD1621712039}" presName="root" presStyleCnt="0">
        <dgm:presLayoutVars>
          <dgm:dir/>
          <dgm:resizeHandles val="exact"/>
        </dgm:presLayoutVars>
      </dgm:prSet>
      <dgm:spPr/>
    </dgm:pt>
    <dgm:pt modelId="{87E41591-0AF4-4FA3-A25B-288499DE6DAD}" type="pres">
      <dgm:prSet presAssocID="{DE22C665-BB9D-46FC-B57F-A53B2C0E294F}" presName="compNode" presStyleCnt="0"/>
      <dgm:spPr/>
    </dgm:pt>
    <dgm:pt modelId="{61E8B8A4-9036-48D6-8A9A-EC6253D300EC}" type="pres">
      <dgm:prSet presAssocID="{DE22C665-BB9D-46FC-B57F-A53B2C0E294F}" presName="bgRect" presStyleLbl="bgShp" presStyleIdx="0" presStyleCnt="4"/>
      <dgm:spPr/>
    </dgm:pt>
    <dgm:pt modelId="{5BC4BB14-45A7-4894-A357-A93581447676}" type="pres">
      <dgm:prSet presAssocID="{DE22C665-BB9D-46FC-B57F-A53B2C0E294F}"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rt with pulse with solid fill"/>
        </a:ext>
      </dgm:extLst>
    </dgm:pt>
    <dgm:pt modelId="{72987603-A925-4D09-B19D-742403651793}" type="pres">
      <dgm:prSet presAssocID="{DE22C665-BB9D-46FC-B57F-A53B2C0E294F}" presName="spaceRect" presStyleCnt="0"/>
      <dgm:spPr/>
    </dgm:pt>
    <dgm:pt modelId="{AC197D80-DA94-4938-B891-C90855DBE394}" type="pres">
      <dgm:prSet presAssocID="{DE22C665-BB9D-46FC-B57F-A53B2C0E294F}" presName="parTx" presStyleLbl="revTx" presStyleIdx="0" presStyleCnt="5">
        <dgm:presLayoutVars>
          <dgm:chMax val="0"/>
          <dgm:chPref val="0"/>
        </dgm:presLayoutVars>
      </dgm:prSet>
      <dgm:spPr/>
    </dgm:pt>
    <dgm:pt modelId="{0A2F5628-4F10-4C7D-908F-E06EDF1CE922}" type="pres">
      <dgm:prSet presAssocID="{0A7C5032-C87F-4F01-B199-379A9D021688}" presName="sibTrans" presStyleCnt="0"/>
      <dgm:spPr/>
    </dgm:pt>
    <dgm:pt modelId="{BDBEAA58-9554-4B9A-8415-D2BB3F5A1C2C}" type="pres">
      <dgm:prSet presAssocID="{9D031A1F-C4EF-42FE-B5EA-D2767438075A}" presName="compNode" presStyleCnt="0"/>
      <dgm:spPr/>
    </dgm:pt>
    <dgm:pt modelId="{4B8F2778-B1C1-46DD-8C43-E274E566D82B}" type="pres">
      <dgm:prSet presAssocID="{9D031A1F-C4EF-42FE-B5EA-D2767438075A}" presName="bgRect" presStyleLbl="bgShp" presStyleIdx="1" presStyleCnt="4"/>
      <dgm:spPr/>
    </dgm:pt>
    <dgm:pt modelId="{61FEFE16-83C2-40FA-A016-28B9ECDDE5CD}" type="pres">
      <dgm:prSet presAssocID="{9D031A1F-C4EF-42FE-B5EA-D2767438075A}"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fluencer with solid fill"/>
        </a:ext>
      </dgm:extLst>
    </dgm:pt>
    <dgm:pt modelId="{8B1C6128-01AC-4A3F-AC57-8BC2FC3C6CB0}" type="pres">
      <dgm:prSet presAssocID="{9D031A1F-C4EF-42FE-B5EA-D2767438075A}" presName="spaceRect" presStyleCnt="0"/>
      <dgm:spPr/>
    </dgm:pt>
    <dgm:pt modelId="{11F67B2B-F379-4600-AE68-D2A1BCE9F69D}" type="pres">
      <dgm:prSet presAssocID="{9D031A1F-C4EF-42FE-B5EA-D2767438075A}" presName="parTx" presStyleLbl="revTx" presStyleIdx="1" presStyleCnt="5" custLinFactNeighborX="-363" custLinFactNeighborY="-3861">
        <dgm:presLayoutVars>
          <dgm:chMax val="0"/>
          <dgm:chPref val="0"/>
        </dgm:presLayoutVars>
      </dgm:prSet>
      <dgm:spPr/>
    </dgm:pt>
    <dgm:pt modelId="{A280831D-2429-48A7-A240-3A04F52783CF}" type="pres">
      <dgm:prSet presAssocID="{6108AA3D-97D4-421F-9776-2951662BA3A5}" presName="sibTrans" presStyleCnt="0"/>
      <dgm:spPr/>
    </dgm:pt>
    <dgm:pt modelId="{BDDA8130-6491-4D60-A5AF-C5728889EAC0}" type="pres">
      <dgm:prSet presAssocID="{D2BFD048-4674-4E33-AF7B-3C45912F517C}" presName="compNode" presStyleCnt="0"/>
      <dgm:spPr/>
    </dgm:pt>
    <dgm:pt modelId="{2F37E06C-807F-4263-A9B8-851CBAAF6BF6}" type="pres">
      <dgm:prSet presAssocID="{D2BFD048-4674-4E33-AF7B-3C45912F517C}" presName="bgRect" presStyleLbl="bgShp" presStyleIdx="2" presStyleCnt="4" custScaleY="102026"/>
      <dgm:spPr/>
    </dgm:pt>
    <dgm:pt modelId="{633A265B-622F-4655-BBE5-1AFC7DD2BC85}" type="pres">
      <dgm:prSet presAssocID="{D2BFD048-4674-4E33-AF7B-3C45912F517C}"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uzzle pieces with solid fill"/>
        </a:ext>
      </dgm:extLst>
    </dgm:pt>
    <dgm:pt modelId="{0D2B6DB4-F605-4A24-94E1-430B35644FFA}" type="pres">
      <dgm:prSet presAssocID="{D2BFD048-4674-4E33-AF7B-3C45912F517C}" presName="spaceRect" presStyleCnt="0"/>
      <dgm:spPr/>
    </dgm:pt>
    <dgm:pt modelId="{59112691-0629-4069-816A-815DD5194FD6}" type="pres">
      <dgm:prSet presAssocID="{D2BFD048-4674-4E33-AF7B-3C45912F517C}" presName="parTx" presStyleLbl="revTx" presStyleIdx="2" presStyleCnt="5">
        <dgm:presLayoutVars>
          <dgm:chMax val="0"/>
          <dgm:chPref val="0"/>
        </dgm:presLayoutVars>
      </dgm:prSet>
      <dgm:spPr/>
    </dgm:pt>
    <dgm:pt modelId="{5E85E934-3BE7-4891-B3FE-10E8D56C5860}" type="pres">
      <dgm:prSet presAssocID="{49FF58B2-9108-41AB-8177-38B98CA522D8}" presName="sibTrans" presStyleCnt="0"/>
      <dgm:spPr/>
    </dgm:pt>
    <dgm:pt modelId="{2B5B678F-867B-44D2-91BE-D85B4B517F6C}" type="pres">
      <dgm:prSet presAssocID="{7DDDB867-BCF4-4FC8-9FFD-87BB4F60B175}" presName="compNode" presStyleCnt="0"/>
      <dgm:spPr/>
    </dgm:pt>
    <dgm:pt modelId="{1840A52F-E198-4DB4-8FB8-1B7DAB33E476}" type="pres">
      <dgm:prSet presAssocID="{7DDDB867-BCF4-4FC8-9FFD-87BB4F60B175}" presName="bgRect" presStyleLbl="bgShp" presStyleIdx="3" presStyleCnt="4"/>
      <dgm:spPr/>
    </dgm:pt>
    <dgm:pt modelId="{DD24527D-3012-4320-AEFE-B9E8B458253A}" type="pres">
      <dgm:prSet presAssocID="{7DDDB867-BCF4-4FC8-9FFD-87BB4F60B175}"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rrow circle with solid fill"/>
        </a:ext>
      </dgm:extLst>
    </dgm:pt>
    <dgm:pt modelId="{1319CFC3-8E72-488B-B466-CD861CEF97C2}" type="pres">
      <dgm:prSet presAssocID="{7DDDB867-BCF4-4FC8-9FFD-87BB4F60B175}" presName="spaceRect" presStyleCnt="0"/>
      <dgm:spPr/>
    </dgm:pt>
    <dgm:pt modelId="{D40BCB05-8CAC-4E93-8ADE-930528E1366E}" type="pres">
      <dgm:prSet presAssocID="{7DDDB867-BCF4-4FC8-9FFD-87BB4F60B175}" presName="parTx" presStyleLbl="revTx" presStyleIdx="3" presStyleCnt="5">
        <dgm:presLayoutVars>
          <dgm:chMax val="0"/>
          <dgm:chPref val="0"/>
        </dgm:presLayoutVars>
      </dgm:prSet>
      <dgm:spPr/>
    </dgm:pt>
    <dgm:pt modelId="{6C94F764-8645-48D1-AD4B-E78332F7CF6A}" type="pres">
      <dgm:prSet presAssocID="{7DDDB867-BCF4-4FC8-9FFD-87BB4F60B175}" presName="desTx" presStyleLbl="revTx" presStyleIdx="4" presStyleCnt="5">
        <dgm:presLayoutVars/>
      </dgm:prSet>
      <dgm:spPr/>
    </dgm:pt>
  </dgm:ptLst>
  <dgm:cxnLst>
    <dgm:cxn modelId="{AF6A1B10-E3DF-44A8-B6ED-DAEFD8214717}" type="presOf" srcId="{60286C64-E718-49C9-A925-CD1621712039}" destId="{99F6980B-7D9B-496A-920B-7270A007376D}" srcOrd="0" destOrd="0" presId="urn:microsoft.com/office/officeart/2018/2/layout/IconVerticalSolidList"/>
    <dgm:cxn modelId="{4C0CDA61-7E16-4BDF-9FC4-6F759B223519}" srcId="{60286C64-E718-49C9-A925-CD1621712039}" destId="{DE22C665-BB9D-46FC-B57F-A53B2C0E294F}" srcOrd="0" destOrd="0" parTransId="{67ACE8B0-ED88-4849-A193-44936F409CE4}" sibTransId="{0A7C5032-C87F-4F01-B199-379A9D021688}"/>
    <dgm:cxn modelId="{481C8743-73AB-468D-B1EC-E82B2CBEC624}" type="presOf" srcId="{1F3F901E-3A6B-4F7E-BF03-A381C9D716FD}" destId="{6C94F764-8645-48D1-AD4B-E78332F7CF6A}" srcOrd="0" destOrd="0" presId="urn:microsoft.com/office/officeart/2018/2/layout/IconVerticalSolidList"/>
    <dgm:cxn modelId="{0FB7FF65-97FC-4EF7-BFD8-3943D9394B0E}" srcId="{60286C64-E718-49C9-A925-CD1621712039}" destId="{7DDDB867-BCF4-4FC8-9FFD-87BB4F60B175}" srcOrd="3" destOrd="0" parTransId="{70B5C246-8FBE-4533-9A92-52074C8B254D}" sibTransId="{89086755-9A85-4195-BC52-14209E230B8F}"/>
    <dgm:cxn modelId="{68568248-EC2D-439E-9AFD-B65736750538}" srcId="{7DDDB867-BCF4-4FC8-9FFD-87BB4F60B175}" destId="{1F3F901E-3A6B-4F7E-BF03-A381C9D716FD}" srcOrd="0" destOrd="0" parTransId="{478EDC71-4280-4850-AD95-FC46C25373C7}" sibTransId="{C3FC0BEF-AD01-406F-99A6-9923258CE2F5}"/>
    <dgm:cxn modelId="{C6CA204E-3588-4B72-B82D-FFB271308157}" srcId="{60286C64-E718-49C9-A925-CD1621712039}" destId="{9D031A1F-C4EF-42FE-B5EA-D2767438075A}" srcOrd="1" destOrd="0" parTransId="{5FC1951D-4617-4D87-9C87-19AEFB7072B8}" sibTransId="{6108AA3D-97D4-421F-9776-2951662BA3A5}"/>
    <dgm:cxn modelId="{E2185978-C941-421F-B793-F5946A499D6F}" type="presOf" srcId="{7DDDB867-BCF4-4FC8-9FFD-87BB4F60B175}" destId="{D40BCB05-8CAC-4E93-8ADE-930528E1366E}" srcOrd="0" destOrd="0" presId="urn:microsoft.com/office/officeart/2018/2/layout/IconVerticalSolidList"/>
    <dgm:cxn modelId="{FEDC9980-D6FD-4C24-8EB4-A3796900B0B3}" type="presOf" srcId="{DE22C665-BB9D-46FC-B57F-A53B2C0E294F}" destId="{AC197D80-DA94-4938-B891-C90855DBE394}" srcOrd="0" destOrd="0" presId="urn:microsoft.com/office/officeart/2018/2/layout/IconVerticalSolidList"/>
    <dgm:cxn modelId="{1EA39682-31AD-4E18-B20F-A84D5596D28C}" type="presOf" srcId="{9D031A1F-C4EF-42FE-B5EA-D2767438075A}" destId="{11F67B2B-F379-4600-AE68-D2A1BCE9F69D}" srcOrd="0" destOrd="0" presId="urn:microsoft.com/office/officeart/2018/2/layout/IconVerticalSolidList"/>
    <dgm:cxn modelId="{005484E2-6670-4AED-A19C-77ACB09B0E3E}" type="presOf" srcId="{D2BFD048-4674-4E33-AF7B-3C45912F517C}" destId="{59112691-0629-4069-816A-815DD5194FD6}" srcOrd="0" destOrd="0" presId="urn:microsoft.com/office/officeart/2018/2/layout/IconVerticalSolidList"/>
    <dgm:cxn modelId="{8DB82CE7-57D7-4DFE-A1C7-BD0F836EEDB4}" srcId="{60286C64-E718-49C9-A925-CD1621712039}" destId="{D2BFD048-4674-4E33-AF7B-3C45912F517C}" srcOrd="2" destOrd="0" parTransId="{4704026B-AE83-404B-8DAD-E30806F53A69}" sibTransId="{49FF58B2-9108-41AB-8177-38B98CA522D8}"/>
    <dgm:cxn modelId="{7D3029F5-F72F-4CCA-9E44-176A5999653E}" type="presParOf" srcId="{99F6980B-7D9B-496A-920B-7270A007376D}" destId="{87E41591-0AF4-4FA3-A25B-288499DE6DAD}" srcOrd="0" destOrd="0" presId="urn:microsoft.com/office/officeart/2018/2/layout/IconVerticalSolidList"/>
    <dgm:cxn modelId="{81AC82C9-A940-4A27-9BD0-B740B1CA1CCD}" type="presParOf" srcId="{87E41591-0AF4-4FA3-A25B-288499DE6DAD}" destId="{61E8B8A4-9036-48D6-8A9A-EC6253D300EC}" srcOrd="0" destOrd="0" presId="urn:microsoft.com/office/officeart/2018/2/layout/IconVerticalSolidList"/>
    <dgm:cxn modelId="{DA750AAA-5101-4660-BF92-A53CA17BD8FB}" type="presParOf" srcId="{87E41591-0AF4-4FA3-A25B-288499DE6DAD}" destId="{5BC4BB14-45A7-4894-A357-A93581447676}" srcOrd="1" destOrd="0" presId="urn:microsoft.com/office/officeart/2018/2/layout/IconVerticalSolidList"/>
    <dgm:cxn modelId="{8A53F5C6-20A9-41BB-B58C-11E224A39ABE}" type="presParOf" srcId="{87E41591-0AF4-4FA3-A25B-288499DE6DAD}" destId="{72987603-A925-4D09-B19D-742403651793}" srcOrd="2" destOrd="0" presId="urn:microsoft.com/office/officeart/2018/2/layout/IconVerticalSolidList"/>
    <dgm:cxn modelId="{116D0F32-A8D0-4F93-8A95-37F0D8BFE0A0}" type="presParOf" srcId="{87E41591-0AF4-4FA3-A25B-288499DE6DAD}" destId="{AC197D80-DA94-4938-B891-C90855DBE394}" srcOrd="3" destOrd="0" presId="urn:microsoft.com/office/officeart/2018/2/layout/IconVerticalSolidList"/>
    <dgm:cxn modelId="{5BD8951E-032C-44B2-9FC9-183A4840846E}" type="presParOf" srcId="{99F6980B-7D9B-496A-920B-7270A007376D}" destId="{0A2F5628-4F10-4C7D-908F-E06EDF1CE922}" srcOrd="1" destOrd="0" presId="urn:microsoft.com/office/officeart/2018/2/layout/IconVerticalSolidList"/>
    <dgm:cxn modelId="{C9C2CA02-594A-4B6D-BC91-6A5C32419D6A}" type="presParOf" srcId="{99F6980B-7D9B-496A-920B-7270A007376D}" destId="{BDBEAA58-9554-4B9A-8415-D2BB3F5A1C2C}" srcOrd="2" destOrd="0" presId="urn:microsoft.com/office/officeart/2018/2/layout/IconVerticalSolidList"/>
    <dgm:cxn modelId="{72A43525-4183-4C1F-B74A-9A629C20A2FD}" type="presParOf" srcId="{BDBEAA58-9554-4B9A-8415-D2BB3F5A1C2C}" destId="{4B8F2778-B1C1-46DD-8C43-E274E566D82B}" srcOrd="0" destOrd="0" presId="urn:microsoft.com/office/officeart/2018/2/layout/IconVerticalSolidList"/>
    <dgm:cxn modelId="{4D11F13A-EE03-4B4D-A67A-944E5F4DD29E}" type="presParOf" srcId="{BDBEAA58-9554-4B9A-8415-D2BB3F5A1C2C}" destId="{61FEFE16-83C2-40FA-A016-28B9ECDDE5CD}" srcOrd="1" destOrd="0" presId="urn:microsoft.com/office/officeart/2018/2/layout/IconVerticalSolidList"/>
    <dgm:cxn modelId="{B74345CF-8FCB-468F-BAFE-218FA6D37537}" type="presParOf" srcId="{BDBEAA58-9554-4B9A-8415-D2BB3F5A1C2C}" destId="{8B1C6128-01AC-4A3F-AC57-8BC2FC3C6CB0}" srcOrd="2" destOrd="0" presId="urn:microsoft.com/office/officeart/2018/2/layout/IconVerticalSolidList"/>
    <dgm:cxn modelId="{3B425600-2313-412C-AE16-2B982F81D45A}" type="presParOf" srcId="{BDBEAA58-9554-4B9A-8415-D2BB3F5A1C2C}" destId="{11F67B2B-F379-4600-AE68-D2A1BCE9F69D}" srcOrd="3" destOrd="0" presId="urn:microsoft.com/office/officeart/2018/2/layout/IconVerticalSolidList"/>
    <dgm:cxn modelId="{F80ACBB6-0614-46C5-AD75-89C812D43945}" type="presParOf" srcId="{99F6980B-7D9B-496A-920B-7270A007376D}" destId="{A280831D-2429-48A7-A240-3A04F52783CF}" srcOrd="3" destOrd="0" presId="urn:microsoft.com/office/officeart/2018/2/layout/IconVerticalSolidList"/>
    <dgm:cxn modelId="{404C03EF-9B06-4F8A-89D7-96D3C46D5A5A}" type="presParOf" srcId="{99F6980B-7D9B-496A-920B-7270A007376D}" destId="{BDDA8130-6491-4D60-A5AF-C5728889EAC0}" srcOrd="4" destOrd="0" presId="urn:microsoft.com/office/officeart/2018/2/layout/IconVerticalSolidList"/>
    <dgm:cxn modelId="{42280EF3-1231-4BCA-A6CA-24ED2689A7AF}" type="presParOf" srcId="{BDDA8130-6491-4D60-A5AF-C5728889EAC0}" destId="{2F37E06C-807F-4263-A9B8-851CBAAF6BF6}" srcOrd="0" destOrd="0" presId="urn:microsoft.com/office/officeart/2018/2/layout/IconVerticalSolidList"/>
    <dgm:cxn modelId="{AFB8866E-85FD-428D-B6D8-6737FE1129B8}" type="presParOf" srcId="{BDDA8130-6491-4D60-A5AF-C5728889EAC0}" destId="{633A265B-622F-4655-BBE5-1AFC7DD2BC85}" srcOrd="1" destOrd="0" presId="urn:microsoft.com/office/officeart/2018/2/layout/IconVerticalSolidList"/>
    <dgm:cxn modelId="{9129D432-5137-4576-9F2D-9AAAB60B3FD7}" type="presParOf" srcId="{BDDA8130-6491-4D60-A5AF-C5728889EAC0}" destId="{0D2B6DB4-F605-4A24-94E1-430B35644FFA}" srcOrd="2" destOrd="0" presId="urn:microsoft.com/office/officeart/2018/2/layout/IconVerticalSolidList"/>
    <dgm:cxn modelId="{8A4062E9-ACD0-4285-82BB-DC7E8A7AAA9C}" type="presParOf" srcId="{BDDA8130-6491-4D60-A5AF-C5728889EAC0}" destId="{59112691-0629-4069-816A-815DD5194FD6}" srcOrd="3" destOrd="0" presId="urn:microsoft.com/office/officeart/2018/2/layout/IconVerticalSolidList"/>
    <dgm:cxn modelId="{8663040E-80BC-40C7-8327-F26B9CC13AE4}" type="presParOf" srcId="{99F6980B-7D9B-496A-920B-7270A007376D}" destId="{5E85E934-3BE7-4891-B3FE-10E8D56C5860}" srcOrd="5" destOrd="0" presId="urn:microsoft.com/office/officeart/2018/2/layout/IconVerticalSolidList"/>
    <dgm:cxn modelId="{2C55C929-378D-4133-9F69-39E9DABDC09D}" type="presParOf" srcId="{99F6980B-7D9B-496A-920B-7270A007376D}" destId="{2B5B678F-867B-44D2-91BE-D85B4B517F6C}" srcOrd="6" destOrd="0" presId="urn:microsoft.com/office/officeart/2018/2/layout/IconVerticalSolidList"/>
    <dgm:cxn modelId="{0EE7E0FD-EDE2-49B6-8AE1-733CE87A9976}" type="presParOf" srcId="{2B5B678F-867B-44D2-91BE-D85B4B517F6C}" destId="{1840A52F-E198-4DB4-8FB8-1B7DAB33E476}" srcOrd="0" destOrd="0" presId="urn:microsoft.com/office/officeart/2018/2/layout/IconVerticalSolidList"/>
    <dgm:cxn modelId="{6F9E6C20-22EA-4F29-9ED4-42B17912ADE5}" type="presParOf" srcId="{2B5B678F-867B-44D2-91BE-D85B4B517F6C}" destId="{DD24527D-3012-4320-AEFE-B9E8B458253A}" srcOrd="1" destOrd="0" presId="urn:microsoft.com/office/officeart/2018/2/layout/IconVerticalSolidList"/>
    <dgm:cxn modelId="{80397C55-DFCC-4847-B119-AD25F06D20E9}" type="presParOf" srcId="{2B5B678F-867B-44D2-91BE-D85B4B517F6C}" destId="{1319CFC3-8E72-488B-B466-CD861CEF97C2}" srcOrd="2" destOrd="0" presId="urn:microsoft.com/office/officeart/2018/2/layout/IconVerticalSolidList"/>
    <dgm:cxn modelId="{2FB19503-3A38-4D54-8A71-73FB0EFB229A}" type="presParOf" srcId="{2B5B678F-867B-44D2-91BE-D85B4B517F6C}" destId="{D40BCB05-8CAC-4E93-8ADE-930528E1366E}" srcOrd="3" destOrd="0" presId="urn:microsoft.com/office/officeart/2018/2/layout/IconVerticalSolidList"/>
    <dgm:cxn modelId="{7A18CA06-66CF-4460-BD03-4389BB37BDD6}" type="presParOf" srcId="{2B5B678F-867B-44D2-91BE-D85B4B517F6C}" destId="{6C94F764-8645-48D1-AD4B-E78332F7CF6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FD022-AF06-467A-944C-57EEBA84AB61}">
      <dsp:nvSpPr>
        <dsp:cNvPr id="0" name=""/>
        <dsp:cNvSpPr/>
      </dsp:nvSpPr>
      <dsp:spPr>
        <a:xfrm>
          <a:off x="53" y="26310"/>
          <a:ext cx="5106412" cy="10944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WHO 2022 NCDs Progress Monitor:</a:t>
          </a:r>
        </a:p>
      </dsp:txBody>
      <dsp:txXfrm>
        <a:off x="53" y="26310"/>
        <a:ext cx="5106412" cy="1094400"/>
      </dsp:txXfrm>
    </dsp:sp>
    <dsp:sp modelId="{EC4D8D20-28B8-46F9-8E39-574851F37B87}">
      <dsp:nvSpPr>
        <dsp:cNvPr id="0" name=""/>
        <dsp:cNvSpPr/>
      </dsp:nvSpPr>
      <dsp:spPr>
        <a:xfrm>
          <a:off x="53" y="1120710"/>
          <a:ext cx="5106412" cy="172111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NCDs account for 82% of deaths</a:t>
          </a:r>
        </a:p>
        <a:p>
          <a:pPr marL="228600" lvl="1" indent="-228600" algn="l" defTabSz="1066800">
            <a:lnSpc>
              <a:spcPct val="90000"/>
            </a:lnSpc>
            <a:spcBef>
              <a:spcPct val="0"/>
            </a:spcBef>
            <a:spcAft>
              <a:spcPct val="15000"/>
            </a:spcAft>
            <a:buChar char="•"/>
          </a:pPr>
          <a:r>
            <a:rPr lang="en-US" sz="2400" kern="1200"/>
            <a:t>There is an 18% probability of premature mortality from NCDs. </a:t>
          </a:r>
        </a:p>
      </dsp:txBody>
      <dsp:txXfrm>
        <a:off x="53" y="1120710"/>
        <a:ext cx="5106412" cy="1721114"/>
      </dsp:txXfrm>
    </dsp:sp>
    <dsp:sp modelId="{73965FDE-2BB6-402C-8A55-892912E65785}">
      <dsp:nvSpPr>
        <dsp:cNvPr id="0" name=""/>
        <dsp:cNvSpPr/>
      </dsp:nvSpPr>
      <dsp:spPr>
        <a:xfrm>
          <a:off x="5821363" y="26310"/>
          <a:ext cx="5106412" cy="10944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t>STEPS 2019-20, in St. Lucia’s adult population aged 18-69 years: </a:t>
          </a:r>
        </a:p>
      </dsp:txBody>
      <dsp:txXfrm>
        <a:off x="5821363" y="26310"/>
        <a:ext cx="5106412" cy="1094400"/>
      </dsp:txXfrm>
    </dsp:sp>
    <dsp:sp modelId="{D6ABDC24-4592-45D0-90C4-381A3BE5C056}">
      <dsp:nvSpPr>
        <dsp:cNvPr id="0" name=""/>
        <dsp:cNvSpPr/>
      </dsp:nvSpPr>
      <dsp:spPr>
        <a:xfrm>
          <a:off x="5821363" y="1120710"/>
          <a:ext cx="5106412" cy="172111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a:t>41% of females and 39% of males were classified as hypertensive, </a:t>
          </a:r>
        </a:p>
        <a:p>
          <a:pPr marL="228600" lvl="1" indent="-228600" algn="l" defTabSz="1066800">
            <a:lnSpc>
              <a:spcPct val="90000"/>
            </a:lnSpc>
            <a:spcBef>
              <a:spcPct val="0"/>
            </a:spcBef>
            <a:spcAft>
              <a:spcPct val="15000"/>
            </a:spcAft>
            <a:buChar char="•"/>
          </a:pPr>
          <a:r>
            <a:rPr lang="en-US" sz="2400" kern="1200"/>
            <a:t>18% of females and 14% of males were diabetic. </a:t>
          </a:r>
        </a:p>
      </dsp:txBody>
      <dsp:txXfrm>
        <a:off x="5821363" y="1120710"/>
        <a:ext cx="5106412" cy="17211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DFEACA-FE1A-4430-B6B4-E1E5D51CF84F}">
      <dsp:nvSpPr>
        <dsp:cNvPr id="0" name=""/>
        <dsp:cNvSpPr/>
      </dsp:nvSpPr>
      <dsp:spPr>
        <a:xfrm>
          <a:off x="0" y="626"/>
          <a:ext cx="11790095" cy="146513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F95C9-D398-47F0-99D0-868C31F04716}">
      <dsp:nvSpPr>
        <dsp:cNvPr id="0" name=""/>
        <dsp:cNvSpPr/>
      </dsp:nvSpPr>
      <dsp:spPr>
        <a:xfrm>
          <a:off x="443202" y="330281"/>
          <a:ext cx="805823" cy="8058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87F10A-4476-422E-AC8B-DCF1F4121440}">
      <dsp:nvSpPr>
        <dsp:cNvPr id="0" name=""/>
        <dsp:cNvSpPr/>
      </dsp:nvSpPr>
      <dsp:spPr>
        <a:xfrm>
          <a:off x="1692228" y="626"/>
          <a:ext cx="10097866" cy="14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60" tIns="155060" rIns="155060" bIns="155060" numCol="1" spcCol="1270" anchor="ctr" anchorCtr="0">
          <a:noAutofit/>
        </a:bodyPr>
        <a:lstStyle/>
        <a:p>
          <a:pPr marL="0" lvl="0" indent="0" algn="l" defTabSz="1066800">
            <a:lnSpc>
              <a:spcPct val="100000"/>
            </a:lnSpc>
            <a:spcBef>
              <a:spcPct val="0"/>
            </a:spcBef>
            <a:spcAft>
              <a:spcPct val="35000"/>
            </a:spcAft>
            <a:buNone/>
          </a:pPr>
          <a:r>
            <a:rPr lang="en-US" sz="2400" kern="1200" dirty="0"/>
            <a:t>PHC is notably underfunded compared to the relative importance of the services delivered to address the disease burden in the country effectively and efficiently.</a:t>
          </a:r>
        </a:p>
      </dsp:txBody>
      <dsp:txXfrm>
        <a:off x="1692228" y="626"/>
        <a:ext cx="10097866" cy="1465133"/>
      </dsp:txXfrm>
    </dsp:sp>
    <dsp:sp modelId="{AE3CA872-7CFC-46C2-B0AE-425F90D32FE8}">
      <dsp:nvSpPr>
        <dsp:cNvPr id="0" name=""/>
        <dsp:cNvSpPr/>
      </dsp:nvSpPr>
      <dsp:spPr>
        <a:xfrm>
          <a:off x="0" y="1832042"/>
          <a:ext cx="11790095" cy="146513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E6E34F-6309-4E62-A171-3483784E0782}">
      <dsp:nvSpPr>
        <dsp:cNvPr id="0" name=""/>
        <dsp:cNvSpPr/>
      </dsp:nvSpPr>
      <dsp:spPr>
        <a:xfrm>
          <a:off x="443202" y="2161697"/>
          <a:ext cx="805823" cy="8058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54F3D-EDA6-4B38-9DE9-6F585F53B497}">
      <dsp:nvSpPr>
        <dsp:cNvPr id="0" name=""/>
        <dsp:cNvSpPr/>
      </dsp:nvSpPr>
      <dsp:spPr>
        <a:xfrm>
          <a:off x="1692228" y="1832042"/>
          <a:ext cx="10097866" cy="14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60" tIns="155060" rIns="155060" bIns="155060" numCol="1" spcCol="1270" anchor="ctr" anchorCtr="0">
          <a:noAutofit/>
        </a:bodyPr>
        <a:lstStyle/>
        <a:p>
          <a:pPr marL="0" lvl="0" indent="0" algn="l" defTabSz="1066800">
            <a:lnSpc>
              <a:spcPct val="100000"/>
            </a:lnSpc>
            <a:spcBef>
              <a:spcPct val="0"/>
            </a:spcBef>
            <a:spcAft>
              <a:spcPct val="35000"/>
            </a:spcAft>
            <a:buNone/>
          </a:pPr>
          <a:r>
            <a:rPr lang="en-US" sz="2400" kern="1200" dirty="0"/>
            <a:t>On average, 12.8% of the recurrent sector budget and 1% of capital spending went to PHC.</a:t>
          </a:r>
        </a:p>
      </dsp:txBody>
      <dsp:txXfrm>
        <a:off x="1692228" y="1832042"/>
        <a:ext cx="10097866" cy="1465133"/>
      </dsp:txXfrm>
    </dsp:sp>
    <dsp:sp modelId="{F6A854B8-A880-4E25-9259-9087CA316093}">
      <dsp:nvSpPr>
        <dsp:cNvPr id="0" name=""/>
        <dsp:cNvSpPr/>
      </dsp:nvSpPr>
      <dsp:spPr>
        <a:xfrm>
          <a:off x="0" y="3663458"/>
          <a:ext cx="11790095" cy="1465133"/>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941C6-B1B7-434B-ACAC-961CF2D8FB3E}">
      <dsp:nvSpPr>
        <dsp:cNvPr id="0" name=""/>
        <dsp:cNvSpPr/>
      </dsp:nvSpPr>
      <dsp:spPr>
        <a:xfrm>
          <a:off x="443202" y="3993113"/>
          <a:ext cx="805823" cy="8058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D6CDAA-8113-437B-B47F-5D68D86F2932}">
      <dsp:nvSpPr>
        <dsp:cNvPr id="0" name=""/>
        <dsp:cNvSpPr/>
      </dsp:nvSpPr>
      <dsp:spPr>
        <a:xfrm>
          <a:off x="1692228" y="3663458"/>
          <a:ext cx="5305542" cy="14651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060" tIns="155060" rIns="155060" bIns="155060" numCol="1" spcCol="1270" anchor="ctr" anchorCtr="0">
          <a:noAutofit/>
        </a:bodyPr>
        <a:lstStyle/>
        <a:p>
          <a:pPr marL="0" lvl="0" indent="0" algn="l" defTabSz="1066800">
            <a:lnSpc>
              <a:spcPct val="100000"/>
            </a:lnSpc>
            <a:spcBef>
              <a:spcPct val="0"/>
            </a:spcBef>
            <a:spcAft>
              <a:spcPct val="35000"/>
            </a:spcAft>
            <a:buNone/>
          </a:pPr>
          <a:r>
            <a:rPr lang="en-US" sz="2400" kern="1200" dirty="0"/>
            <a:t>Recurrent spending in PHC represents 0.26% of GDP. </a:t>
          </a:r>
        </a:p>
      </dsp:txBody>
      <dsp:txXfrm>
        <a:off x="1692228" y="3663458"/>
        <a:ext cx="5305542" cy="1465133"/>
      </dsp:txXfrm>
    </dsp:sp>
    <dsp:sp modelId="{13ADB531-D2EB-43D6-A2E8-2DF6D3AF9FCA}">
      <dsp:nvSpPr>
        <dsp:cNvPr id="0" name=""/>
        <dsp:cNvSpPr/>
      </dsp:nvSpPr>
      <dsp:spPr>
        <a:xfrm>
          <a:off x="6997771" y="3663458"/>
          <a:ext cx="4792323" cy="1465133"/>
        </a:xfrm>
        <a:prstGeom prst="rect">
          <a:avLst/>
        </a:prstGeom>
        <a:solidFill>
          <a:srgbClr val="FFCC00"/>
        </a:solidFill>
        <a:ln>
          <a:noFill/>
        </a:ln>
        <a:effectLst/>
      </dsp:spPr>
      <dsp:style>
        <a:lnRef idx="0">
          <a:scrgbClr r="0" g="0" b="0"/>
        </a:lnRef>
        <a:fillRef idx="0">
          <a:scrgbClr r="0" g="0" b="0"/>
        </a:fillRef>
        <a:effectRef idx="0">
          <a:scrgbClr r="0" g="0" b="0"/>
        </a:effectRef>
        <a:fontRef idx="minor"/>
      </dsp:style>
      <dsp:txBody>
        <a:bodyPr spcFirstLastPara="0" vert="horz" wrap="square" lIns="155060" tIns="155060" rIns="155060" bIns="155060" numCol="1" spcCol="1270" anchor="ctr" anchorCtr="0">
          <a:noAutofit/>
        </a:bodyPr>
        <a:lstStyle/>
        <a:p>
          <a:pPr marL="0" lvl="0" indent="0" algn="l" defTabSz="800100">
            <a:lnSpc>
              <a:spcPct val="100000"/>
            </a:lnSpc>
            <a:spcBef>
              <a:spcPct val="0"/>
            </a:spcBef>
            <a:spcAft>
              <a:spcPct val="35000"/>
            </a:spcAft>
            <a:buNone/>
          </a:pPr>
          <a:r>
            <a:rPr lang="en-US" sz="1800" b="1" kern="1200" dirty="0"/>
            <a:t>PHC SPENDING IS WELL BELOW THE WHO-RECOMMENDED STANDARDS TO ATTAIN UHC.</a:t>
          </a:r>
        </a:p>
      </dsp:txBody>
      <dsp:txXfrm>
        <a:off x="6997771" y="3663458"/>
        <a:ext cx="4792323" cy="14651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A270D-86F3-4F1C-9C17-0CCA54067934}">
      <dsp:nvSpPr>
        <dsp:cNvPr id="0" name=""/>
        <dsp:cNvSpPr/>
      </dsp:nvSpPr>
      <dsp:spPr>
        <a:xfrm>
          <a:off x="0" y="3928"/>
          <a:ext cx="8849917" cy="9144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F5827A-254E-4634-A1C0-028D68C4EDF9}">
      <dsp:nvSpPr>
        <dsp:cNvPr id="0" name=""/>
        <dsp:cNvSpPr/>
      </dsp:nvSpPr>
      <dsp:spPr>
        <a:xfrm>
          <a:off x="276611" y="209672"/>
          <a:ext cx="502929" cy="50292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2EB57C-ED60-4B96-B52B-AC8F077DFB62}">
      <dsp:nvSpPr>
        <dsp:cNvPr id="0" name=""/>
        <dsp:cNvSpPr/>
      </dsp:nvSpPr>
      <dsp:spPr>
        <a:xfrm>
          <a:off x="1056151" y="3928"/>
          <a:ext cx="7792733"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977900">
            <a:lnSpc>
              <a:spcPct val="100000"/>
            </a:lnSpc>
            <a:spcBef>
              <a:spcPct val="0"/>
            </a:spcBef>
            <a:spcAft>
              <a:spcPct val="35000"/>
            </a:spcAft>
            <a:buNone/>
          </a:pPr>
          <a:r>
            <a:rPr lang="en-US" sz="2200" kern="1200" dirty="0"/>
            <a:t>Increased patient demand for DM and HTN screening and treatment services</a:t>
          </a:r>
        </a:p>
      </dsp:txBody>
      <dsp:txXfrm>
        <a:off x="1056151" y="3928"/>
        <a:ext cx="7792733" cy="914416"/>
      </dsp:txXfrm>
    </dsp:sp>
    <dsp:sp modelId="{2A99C972-396A-49C7-9361-2FD43924A985}">
      <dsp:nvSpPr>
        <dsp:cNvPr id="0" name=""/>
        <dsp:cNvSpPr/>
      </dsp:nvSpPr>
      <dsp:spPr>
        <a:xfrm>
          <a:off x="0" y="1146949"/>
          <a:ext cx="8849917" cy="9144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E3084B-441B-450F-BA3A-7245DD67E1B0}">
      <dsp:nvSpPr>
        <dsp:cNvPr id="0" name=""/>
        <dsp:cNvSpPr/>
      </dsp:nvSpPr>
      <dsp:spPr>
        <a:xfrm>
          <a:off x="276611" y="1352693"/>
          <a:ext cx="502929" cy="50292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1E869-AAEE-4F63-B984-1CDB7E5FB60B}">
      <dsp:nvSpPr>
        <dsp:cNvPr id="0" name=""/>
        <dsp:cNvSpPr/>
      </dsp:nvSpPr>
      <dsp:spPr>
        <a:xfrm>
          <a:off x="1056151" y="1146949"/>
          <a:ext cx="7792733"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977900">
            <a:lnSpc>
              <a:spcPct val="100000"/>
            </a:lnSpc>
            <a:spcBef>
              <a:spcPct val="0"/>
            </a:spcBef>
            <a:spcAft>
              <a:spcPct val="35000"/>
            </a:spcAft>
            <a:buNone/>
          </a:pPr>
          <a:r>
            <a:rPr lang="en-US" sz="2200" kern="1200" dirty="0"/>
            <a:t>Increased provider supply of high-quality services for DM and HTN</a:t>
          </a:r>
        </a:p>
      </dsp:txBody>
      <dsp:txXfrm>
        <a:off x="1056151" y="1146949"/>
        <a:ext cx="7792733" cy="914416"/>
      </dsp:txXfrm>
    </dsp:sp>
    <dsp:sp modelId="{94987F57-27DB-421A-865B-4A9440050F11}">
      <dsp:nvSpPr>
        <dsp:cNvPr id="0" name=""/>
        <dsp:cNvSpPr/>
      </dsp:nvSpPr>
      <dsp:spPr>
        <a:xfrm>
          <a:off x="0" y="2289971"/>
          <a:ext cx="8849917" cy="9144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3B7AE-E242-48DE-9842-E6F6296CC9D3}">
      <dsp:nvSpPr>
        <dsp:cNvPr id="0" name=""/>
        <dsp:cNvSpPr/>
      </dsp:nvSpPr>
      <dsp:spPr>
        <a:xfrm>
          <a:off x="276611" y="2495714"/>
          <a:ext cx="502929" cy="5029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4A0EB4-EE41-4C73-9E4E-22EBBBFFAF6A}">
      <dsp:nvSpPr>
        <dsp:cNvPr id="0" name=""/>
        <dsp:cNvSpPr/>
      </dsp:nvSpPr>
      <dsp:spPr>
        <a:xfrm>
          <a:off x="1056151" y="2289971"/>
          <a:ext cx="3982462"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977900">
            <a:lnSpc>
              <a:spcPct val="100000"/>
            </a:lnSpc>
            <a:spcBef>
              <a:spcPct val="0"/>
            </a:spcBef>
            <a:spcAft>
              <a:spcPct val="35000"/>
            </a:spcAft>
            <a:buNone/>
          </a:pPr>
          <a:r>
            <a:rPr lang="en-US" sz="2200" kern="1200" dirty="0"/>
            <a:t>Tested provider payment reform for PHC financing</a:t>
          </a:r>
        </a:p>
      </dsp:txBody>
      <dsp:txXfrm>
        <a:off x="1056151" y="2289971"/>
        <a:ext cx="3982462" cy="914416"/>
      </dsp:txXfrm>
    </dsp:sp>
    <dsp:sp modelId="{F2DC25BA-8C74-4E57-924E-B6E0CC62210E}">
      <dsp:nvSpPr>
        <dsp:cNvPr id="0" name=""/>
        <dsp:cNvSpPr/>
      </dsp:nvSpPr>
      <dsp:spPr>
        <a:xfrm>
          <a:off x="5038614" y="2289971"/>
          <a:ext cx="381027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622300">
            <a:lnSpc>
              <a:spcPct val="100000"/>
            </a:lnSpc>
            <a:spcBef>
              <a:spcPct val="0"/>
            </a:spcBef>
            <a:spcAft>
              <a:spcPct val="35000"/>
            </a:spcAft>
            <a:buNone/>
          </a:pPr>
          <a:r>
            <a:rPr lang="en-US" sz="1400" kern="1200" dirty="0"/>
            <a:t>Output-based budgeting with performance adjuster</a:t>
          </a:r>
        </a:p>
        <a:p>
          <a:pPr marL="0" lvl="0" indent="0" algn="l" defTabSz="622300">
            <a:lnSpc>
              <a:spcPct val="100000"/>
            </a:lnSpc>
            <a:spcBef>
              <a:spcPct val="0"/>
            </a:spcBef>
            <a:spcAft>
              <a:spcPct val="35000"/>
            </a:spcAft>
            <a:buNone/>
          </a:pPr>
          <a:r>
            <a:rPr lang="en-US" sz="1400" kern="1200"/>
            <a:t>Performance-oriented, empowered providers</a:t>
          </a:r>
        </a:p>
      </dsp:txBody>
      <dsp:txXfrm>
        <a:off x="5038614" y="2289971"/>
        <a:ext cx="3810270" cy="914416"/>
      </dsp:txXfrm>
    </dsp:sp>
    <dsp:sp modelId="{37D3FE6A-7ED7-43AE-8C06-1F579DC26F95}">
      <dsp:nvSpPr>
        <dsp:cNvPr id="0" name=""/>
        <dsp:cNvSpPr/>
      </dsp:nvSpPr>
      <dsp:spPr>
        <a:xfrm>
          <a:off x="0" y="3432992"/>
          <a:ext cx="8849917" cy="9144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85681-2139-4A79-A042-A459C1712BF1}">
      <dsp:nvSpPr>
        <dsp:cNvPr id="0" name=""/>
        <dsp:cNvSpPr/>
      </dsp:nvSpPr>
      <dsp:spPr>
        <a:xfrm>
          <a:off x="276611" y="3638736"/>
          <a:ext cx="502929" cy="50292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1AFFC2-BA75-473A-95AB-343BCFB6A08D}">
      <dsp:nvSpPr>
        <dsp:cNvPr id="0" name=""/>
        <dsp:cNvSpPr/>
      </dsp:nvSpPr>
      <dsp:spPr>
        <a:xfrm>
          <a:off x="1056151" y="3432992"/>
          <a:ext cx="3982462"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977900">
            <a:lnSpc>
              <a:spcPct val="100000"/>
            </a:lnSpc>
            <a:spcBef>
              <a:spcPct val="0"/>
            </a:spcBef>
            <a:spcAft>
              <a:spcPct val="35000"/>
            </a:spcAft>
            <a:buNone/>
          </a:pPr>
          <a:r>
            <a:rPr lang="en-US" sz="2200" kern="1200" dirty="0"/>
            <a:t>Strengthened Data for Implementation and Evaluation</a:t>
          </a:r>
        </a:p>
      </dsp:txBody>
      <dsp:txXfrm>
        <a:off x="1056151" y="3432992"/>
        <a:ext cx="3982462" cy="914416"/>
      </dsp:txXfrm>
    </dsp:sp>
    <dsp:sp modelId="{24833F68-0FA6-4F02-B803-A969E24CA533}">
      <dsp:nvSpPr>
        <dsp:cNvPr id="0" name=""/>
        <dsp:cNvSpPr/>
      </dsp:nvSpPr>
      <dsp:spPr>
        <a:xfrm>
          <a:off x="5038614" y="3432992"/>
          <a:ext cx="3810270" cy="914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776" tIns="96776" rIns="96776" bIns="96776" numCol="1" spcCol="1270" anchor="ctr" anchorCtr="0">
          <a:noAutofit/>
        </a:bodyPr>
        <a:lstStyle/>
        <a:p>
          <a:pPr marL="0" lvl="0" indent="0" algn="l" defTabSz="488950">
            <a:lnSpc>
              <a:spcPct val="100000"/>
            </a:lnSpc>
            <a:spcBef>
              <a:spcPct val="0"/>
            </a:spcBef>
            <a:spcAft>
              <a:spcPct val="35000"/>
            </a:spcAft>
            <a:buNone/>
          </a:pPr>
          <a:r>
            <a:rPr lang="en-US" sz="1100" kern="1200" dirty="0"/>
            <a:t>HMIS (SLUHIS)</a:t>
          </a:r>
        </a:p>
        <a:p>
          <a:pPr marL="0" lvl="0" indent="0" algn="l" defTabSz="488950">
            <a:lnSpc>
              <a:spcPct val="100000"/>
            </a:lnSpc>
            <a:spcBef>
              <a:spcPct val="0"/>
            </a:spcBef>
            <a:spcAft>
              <a:spcPct val="35000"/>
            </a:spcAft>
            <a:buNone/>
          </a:pPr>
          <a:r>
            <a:rPr lang="en-US" sz="1100" kern="1200" dirty="0"/>
            <a:t>Population Registration</a:t>
          </a:r>
        </a:p>
        <a:p>
          <a:pPr marL="0" lvl="0" indent="0" algn="l" defTabSz="488950">
            <a:lnSpc>
              <a:spcPct val="100000"/>
            </a:lnSpc>
            <a:spcBef>
              <a:spcPct val="0"/>
            </a:spcBef>
            <a:spcAft>
              <a:spcPct val="35000"/>
            </a:spcAft>
            <a:buNone/>
          </a:pPr>
          <a:r>
            <a:rPr lang="en-US" sz="1100" kern="1200" dirty="0"/>
            <a:t>EMR</a:t>
          </a:r>
        </a:p>
        <a:p>
          <a:pPr marL="0" lvl="0" indent="0" algn="l" defTabSz="488950">
            <a:lnSpc>
              <a:spcPct val="100000"/>
            </a:lnSpc>
            <a:spcBef>
              <a:spcPct val="0"/>
            </a:spcBef>
            <a:spcAft>
              <a:spcPct val="35000"/>
            </a:spcAft>
            <a:buNone/>
          </a:pPr>
          <a:r>
            <a:rPr lang="en-US" sz="1100" kern="1200" dirty="0"/>
            <a:t>Catalyzed Digital Solutions</a:t>
          </a:r>
        </a:p>
      </dsp:txBody>
      <dsp:txXfrm>
        <a:off x="5038614" y="3432992"/>
        <a:ext cx="3810270" cy="9144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8922C3-540A-46EE-9699-E7E5BE993123}">
      <dsp:nvSpPr>
        <dsp:cNvPr id="0" name=""/>
        <dsp:cNvSpPr/>
      </dsp:nvSpPr>
      <dsp:spPr>
        <a:xfrm>
          <a:off x="0" y="1244307"/>
          <a:ext cx="3148028" cy="199899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6746CA-78EC-4469-9695-51DDE3C6F023}">
      <dsp:nvSpPr>
        <dsp:cNvPr id="0" name=""/>
        <dsp:cNvSpPr/>
      </dsp:nvSpPr>
      <dsp:spPr>
        <a:xfrm>
          <a:off x="349780" y="1576599"/>
          <a:ext cx="3148028" cy="1998998"/>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Strong Leadership Support:</a:t>
          </a:r>
          <a:r>
            <a:rPr lang="en-US" sz="2400" kern="1200"/>
            <a:t> CEOs and executives publicly supported and participated in the program.</a:t>
          </a:r>
        </a:p>
      </dsp:txBody>
      <dsp:txXfrm>
        <a:off x="408329" y="1635148"/>
        <a:ext cx="3030930" cy="1881900"/>
      </dsp:txXfrm>
    </dsp:sp>
    <dsp:sp modelId="{B9F6042B-21A3-4F68-BB41-E6B9ED7EA9DF}">
      <dsp:nvSpPr>
        <dsp:cNvPr id="0" name=""/>
        <dsp:cNvSpPr/>
      </dsp:nvSpPr>
      <dsp:spPr>
        <a:xfrm>
          <a:off x="3847590" y="1244307"/>
          <a:ext cx="3148028" cy="199899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097B36-D1EF-4576-9797-E2323B6A0216}">
      <dsp:nvSpPr>
        <dsp:cNvPr id="0" name=""/>
        <dsp:cNvSpPr/>
      </dsp:nvSpPr>
      <dsp:spPr>
        <a:xfrm>
          <a:off x="4197371" y="1576599"/>
          <a:ext cx="3148028" cy="1998998"/>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Data-Driven Decisions:</a:t>
          </a:r>
          <a:r>
            <a:rPr lang="en-US" sz="2400" kern="1200"/>
            <a:t> Regular measurement of health risk profiles, medical claims, and productivity metrics.</a:t>
          </a:r>
        </a:p>
      </dsp:txBody>
      <dsp:txXfrm>
        <a:off x="4255920" y="1635148"/>
        <a:ext cx="3030930" cy="1881900"/>
      </dsp:txXfrm>
    </dsp:sp>
    <dsp:sp modelId="{E7135617-FE5A-4409-B8C1-5309FBAC29D0}">
      <dsp:nvSpPr>
        <dsp:cNvPr id="0" name=""/>
        <dsp:cNvSpPr/>
      </dsp:nvSpPr>
      <dsp:spPr>
        <a:xfrm>
          <a:off x="7695181" y="1244307"/>
          <a:ext cx="3148028" cy="199899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67AEFC-96F7-496D-AB64-3373312AE535}">
      <dsp:nvSpPr>
        <dsp:cNvPr id="0" name=""/>
        <dsp:cNvSpPr/>
      </dsp:nvSpPr>
      <dsp:spPr>
        <a:xfrm>
          <a:off x="8044962" y="1576599"/>
          <a:ext cx="3148028" cy="1998998"/>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t>Global Adaptation:</a:t>
          </a:r>
          <a:r>
            <a:rPr lang="en-US" sz="2400" kern="1200"/>
            <a:t> Program was customized for local cultures and health needs across 60+ countries.</a:t>
          </a:r>
        </a:p>
      </dsp:txBody>
      <dsp:txXfrm>
        <a:off x="8103511" y="1635148"/>
        <a:ext cx="3030930" cy="18819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9D1ED-E4F2-46BA-8FD1-2EAD49110CFC}">
      <dsp:nvSpPr>
        <dsp:cNvPr id="0" name=""/>
        <dsp:cNvSpPr/>
      </dsp:nvSpPr>
      <dsp:spPr>
        <a:xfrm>
          <a:off x="0" y="614"/>
          <a:ext cx="116785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05FE1-5C05-445E-A15B-0750D7B2E53F}">
      <dsp:nvSpPr>
        <dsp:cNvPr id="0" name=""/>
        <dsp:cNvSpPr/>
      </dsp:nvSpPr>
      <dsp:spPr>
        <a:xfrm>
          <a:off x="0" y="614"/>
          <a:ext cx="11678599" cy="100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The future of health in the Caribbean is </a:t>
          </a:r>
          <a:r>
            <a:rPr lang="en-US" sz="2300" b="1" kern="1200" dirty="0"/>
            <a:t>dominated by NCDs,</a:t>
          </a:r>
          <a:r>
            <a:rPr lang="en-US" sz="2300" kern="1200" dirty="0"/>
            <a:t> with significant economic consequences. </a:t>
          </a:r>
        </a:p>
      </dsp:txBody>
      <dsp:txXfrm>
        <a:off x="0" y="614"/>
        <a:ext cx="11678599" cy="1006183"/>
      </dsp:txXfrm>
    </dsp:sp>
    <dsp:sp modelId="{9B31B331-F3A9-45C4-A92A-518E7F280DFD}">
      <dsp:nvSpPr>
        <dsp:cNvPr id="0" name=""/>
        <dsp:cNvSpPr/>
      </dsp:nvSpPr>
      <dsp:spPr>
        <a:xfrm>
          <a:off x="0" y="1006797"/>
          <a:ext cx="116785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20A7D8-A7D3-4D11-94F7-8034B6F0A65B}">
      <dsp:nvSpPr>
        <dsp:cNvPr id="0" name=""/>
        <dsp:cNvSpPr/>
      </dsp:nvSpPr>
      <dsp:spPr>
        <a:xfrm>
          <a:off x="0" y="1006797"/>
          <a:ext cx="11678599" cy="100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The discourse around NCD priorities must </a:t>
          </a:r>
          <a:r>
            <a:rPr lang="en-US" sz="2300" b="1" u="sng" kern="1200" dirty="0"/>
            <a:t>shift away from “quick wins” and siloed thinking</a:t>
          </a:r>
          <a:r>
            <a:rPr lang="en-US" sz="2300" kern="1200" dirty="0"/>
            <a:t>: the </a:t>
          </a:r>
          <a:r>
            <a:rPr lang="en-US" sz="2300" b="1" kern="1200" dirty="0"/>
            <a:t>NCD agenda is an integral part of sustainable development.</a:t>
          </a:r>
          <a:endParaRPr lang="en-US" sz="2300" kern="1200" dirty="0"/>
        </a:p>
      </dsp:txBody>
      <dsp:txXfrm>
        <a:off x="0" y="1006797"/>
        <a:ext cx="11678599" cy="1006183"/>
      </dsp:txXfrm>
    </dsp:sp>
    <dsp:sp modelId="{E8460E39-0B00-4A98-8C52-24EAE157CD2E}">
      <dsp:nvSpPr>
        <dsp:cNvPr id="0" name=""/>
        <dsp:cNvSpPr/>
      </dsp:nvSpPr>
      <dsp:spPr>
        <a:xfrm>
          <a:off x="0" y="2012981"/>
          <a:ext cx="116785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208CC6-93BD-45B5-85A6-48E051375986}">
      <dsp:nvSpPr>
        <dsp:cNvPr id="0" name=""/>
        <dsp:cNvSpPr/>
      </dsp:nvSpPr>
      <dsp:spPr>
        <a:xfrm>
          <a:off x="0" y="2012981"/>
          <a:ext cx="11678599" cy="100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Effective NCD prevention and care strategies can strengthen the </a:t>
          </a:r>
          <a:r>
            <a:rPr lang="en-US" sz="2300" b="1" u="sng" kern="1200" dirty="0"/>
            <a:t>health systems of tomorrow</a:t>
          </a:r>
          <a:r>
            <a:rPr lang="en-US" sz="2300" kern="1200" dirty="0"/>
            <a:t>, yielding high returns during the SDG period and beyond. </a:t>
          </a:r>
        </a:p>
      </dsp:txBody>
      <dsp:txXfrm>
        <a:off x="0" y="2012981"/>
        <a:ext cx="11678599" cy="1006183"/>
      </dsp:txXfrm>
    </dsp:sp>
    <dsp:sp modelId="{301E81E5-FECB-4B15-870D-93FDF1A98309}">
      <dsp:nvSpPr>
        <dsp:cNvPr id="0" name=""/>
        <dsp:cNvSpPr/>
      </dsp:nvSpPr>
      <dsp:spPr>
        <a:xfrm>
          <a:off x="0" y="3019165"/>
          <a:ext cx="116785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AD5520-9DF8-49E0-8B91-5A8FB4C9812D}">
      <dsp:nvSpPr>
        <dsp:cNvPr id="0" name=""/>
        <dsp:cNvSpPr/>
      </dsp:nvSpPr>
      <dsp:spPr>
        <a:xfrm>
          <a:off x="0" y="3019165"/>
          <a:ext cx="11678599" cy="100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By </a:t>
          </a:r>
          <a:r>
            <a:rPr lang="en-US" sz="2300" b="1" u="sng" kern="1200" dirty="0"/>
            <a:t>investing now</a:t>
          </a:r>
          <a:r>
            <a:rPr lang="en-US" sz="2300" b="1" kern="1200" dirty="0"/>
            <a:t> in cost-effective health systems and intersectoral policies</a:t>
          </a:r>
          <a:r>
            <a:rPr lang="en-US" sz="2300" kern="1200" dirty="0"/>
            <a:t>, countries can enhance the health of working-age adults and save scarce public resources.</a:t>
          </a:r>
        </a:p>
      </dsp:txBody>
      <dsp:txXfrm>
        <a:off x="0" y="3019165"/>
        <a:ext cx="11678599" cy="1006183"/>
      </dsp:txXfrm>
    </dsp:sp>
    <dsp:sp modelId="{1AED1BBA-92C6-4C5E-8CD6-56154BE374E9}">
      <dsp:nvSpPr>
        <dsp:cNvPr id="0" name=""/>
        <dsp:cNvSpPr/>
      </dsp:nvSpPr>
      <dsp:spPr>
        <a:xfrm>
          <a:off x="0" y="4025349"/>
          <a:ext cx="11678599"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65A83B-4AC7-445C-8ABE-1CAA0E44BB05}">
      <dsp:nvSpPr>
        <dsp:cNvPr id="0" name=""/>
        <dsp:cNvSpPr/>
      </dsp:nvSpPr>
      <dsp:spPr>
        <a:xfrm>
          <a:off x="0" y="4025349"/>
          <a:ext cx="11678599" cy="10061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NCDs is an enormous development challenge, which </a:t>
          </a:r>
          <a:r>
            <a:rPr lang="en-US" sz="2300" b="1" kern="1200" dirty="0"/>
            <a:t>requires </a:t>
          </a:r>
          <a:r>
            <a:rPr lang="en-US" sz="2300" b="1" u="sng" kern="1200" dirty="0"/>
            <a:t>concerted actions </a:t>
          </a:r>
          <a:r>
            <a:rPr lang="en-US" sz="2300" b="1" kern="1200" dirty="0"/>
            <a:t>with partners, private sector, and civil society organizations (CSOs).</a:t>
          </a:r>
          <a:endParaRPr lang="en-US" sz="2300" kern="1200" dirty="0"/>
        </a:p>
      </dsp:txBody>
      <dsp:txXfrm>
        <a:off x="0" y="4025349"/>
        <a:ext cx="11678599" cy="1006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38FEF-5DD1-42A0-899B-0B29724CECD9}">
      <dsp:nvSpPr>
        <dsp:cNvPr id="0" name=""/>
        <dsp:cNvSpPr/>
      </dsp:nvSpPr>
      <dsp:spPr>
        <a:xfrm>
          <a:off x="454788" y="341206"/>
          <a:ext cx="1296097" cy="129609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0EABA3-9552-48A2-9E3A-22C4130731C2}">
      <dsp:nvSpPr>
        <dsp:cNvPr id="0" name=""/>
        <dsp:cNvSpPr/>
      </dsp:nvSpPr>
      <dsp:spPr>
        <a:xfrm>
          <a:off x="731006" y="617423"/>
          <a:ext cx="743662" cy="7436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BB43E6-5648-47CE-8CF7-D0D2A8225AA8}">
      <dsp:nvSpPr>
        <dsp:cNvPr id="0" name=""/>
        <dsp:cNvSpPr/>
      </dsp:nvSpPr>
      <dsp:spPr>
        <a:xfrm>
          <a:off x="40462" y="2041006"/>
          <a:ext cx="2124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Advocacy and need to shift the narrative from a health problem to a broader economic one </a:t>
          </a:r>
        </a:p>
      </dsp:txBody>
      <dsp:txXfrm>
        <a:off x="40462" y="2041006"/>
        <a:ext cx="2124750" cy="1350000"/>
      </dsp:txXfrm>
    </dsp:sp>
    <dsp:sp modelId="{2C1A59F2-9B33-4C11-8E09-9BEF995E2BDA}">
      <dsp:nvSpPr>
        <dsp:cNvPr id="0" name=""/>
        <dsp:cNvSpPr/>
      </dsp:nvSpPr>
      <dsp:spPr>
        <a:xfrm>
          <a:off x="2951370" y="341206"/>
          <a:ext cx="1296097" cy="129609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7D10BE-F598-4316-BF79-21D550E58160}">
      <dsp:nvSpPr>
        <dsp:cNvPr id="0" name=""/>
        <dsp:cNvSpPr/>
      </dsp:nvSpPr>
      <dsp:spPr>
        <a:xfrm>
          <a:off x="3227587" y="617423"/>
          <a:ext cx="743662" cy="7436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0AA047-8CAA-42EA-BCBF-02766D9CE140}">
      <dsp:nvSpPr>
        <dsp:cNvPr id="0" name=""/>
        <dsp:cNvSpPr/>
      </dsp:nvSpPr>
      <dsp:spPr>
        <a:xfrm>
          <a:off x="2537043" y="2041006"/>
          <a:ext cx="2124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Analysis &amp; evidence</a:t>
          </a:r>
        </a:p>
      </dsp:txBody>
      <dsp:txXfrm>
        <a:off x="2537043" y="2041006"/>
        <a:ext cx="2124750" cy="1350000"/>
      </dsp:txXfrm>
    </dsp:sp>
    <dsp:sp modelId="{4EF4719C-2C43-473F-AC13-54375D89B51D}">
      <dsp:nvSpPr>
        <dsp:cNvPr id="0" name=""/>
        <dsp:cNvSpPr/>
      </dsp:nvSpPr>
      <dsp:spPr>
        <a:xfrm>
          <a:off x="5447951" y="341206"/>
          <a:ext cx="1296097" cy="129609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306D5A-2FA5-49C0-8960-A987B99FC95A}">
      <dsp:nvSpPr>
        <dsp:cNvPr id="0" name=""/>
        <dsp:cNvSpPr/>
      </dsp:nvSpPr>
      <dsp:spPr>
        <a:xfrm>
          <a:off x="5724168" y="617423"/>
          <a:ext cx="743662" cy="743662"/>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E3C620-E317-4591-B3D2-D0B4925D0AC0}">
      <dsp:nvSpPr>
        <dsp:cNvPr id="0" name=""/>
        <dsp:cNvSpPr/>
      </dsp:nvSpPr>
      <dsp:spPr>
        <a:xfrm>
          <a:off x="5033625" y="2041006"/>
          <a:ext cx="2124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Regional Project – full gamut of Multisectoral interventions to support the region.</a:t>
          </a:r>
        </a:p>
      </dsp:txBody>
      <dsp:txXfrm>
        <a:off x="5033625" y="2041006"/>
        <a:ext cx="2124750" cy="1350000"/>
      </dsp:txXfrm>
    </dsp:sp>
    <dsp:sp modelId="{CA85149C-2E41-4BEB-B657-E86654259721}">
      <dsp:nvSpPr>
        <dsp:cNvPr id="0" name=""/>
        <dsp:cNvSpPr/>
      </dsp:nvSpPr>
      <dsp:spPr>
        <a:xfrm>
          <a:off x="7944532" y="341206"/>
          <a:ext cx="1296097" cy="129609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49D90E-D2A3-4753-9F30-CBE3A29464FA}">
      <dsp:nvSpPr>
        <dsp:cNvPr id="0" name=""/>
        <dsp:cNvSpPr/>
      </dsp:nvSpPr>
      <dsp:spPr>
        <a:xfrm>
          <a:off x="8220750" y="617423"/>
          <a:ext cx="743662" cy="7436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B43253-069E-4CB5-8311-42903D21B981}">
      <dsp:nvSpPr>
        <dsp:cNvPr id="0" name=""/>
        <dsp:cNvSpPr/>
      </dsp:nvSpPr>
      <dsp:spPr>
        <a:xfrm>
          <a:off x="7530206" y="2041006"/>
          <a:ext cx="2124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Multiphase Programmatic Approach (MPA).</a:t>
          </a:r>
        </a:p>
      </dsp:txBody>
      <dsp:txXfrm>
        <a:off x="7530206" y="2041006"/>
        <a:ext cx="2124750" cy="1350000"/>
      </dsp:txXfrm>
    </dsp:sp>
    <dsp:sp modelId="{9AAFAE24-DE72-4C04-9F00-BC6DBBF3934D}">
      <dsp:nvSpPr>
        <dsp:cNvPr id="0" name=""/>
        <dsp:cNvSpPr/>
      </dsp:nvSpPr>
      <dsp:spPr>
        <a:xfrm>
          <a:off x="10441113" y="341206"/>
          <a:ext cx="1296097" cy="1296097"/>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8AFC25-10A3-43B8-AA82-A1A23FBF0A60}">
      <dsp:nvSpPr>
        <dsp:cNvPr id="0" name=""/>
        <dsp:cNvSpPr/>
      </dsp:nvSpPr>
      <dsp:spPr>
        <a:xfrm>
          <a:off x="10717331" y="617423"/>
          <a:ext cx="743662" cy="743662"/>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091FD4-17F0-4D86-AF33-17363EE041B6}">
      <dsp:nvSpPr>
        <dsp:cNvPr id="0" name=""/>
        <dsp:cNvSpPr/>
      </dsp:nvSpPr>
      <dsp:spPr>
        <a:xfrm>
          <a:off x="10026787" y="2041006"/>
          <a:ext cx="21247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dirty="0"/>
            <a:t>Gigantic challenge to tackle - Partnership agenda</a:t>
          </a:r>
        </a:p>
        <a:p>
          <a:pPr marL="0" lvl="0" indent="0" algn="ctr" defTabSz="711200">
            <a:lnSpc>
              <a:spcPct val="90000"/>
            </a:lnSpc>
            <a:spcBef>
              <a:spcPct val="0"/>
            </a:spcBef>
            <a:spcAft>
              <a:spcPct val="35000"/>
            </a:spcAft>
            <a:buNone/>
            <a:defRPr cap="all"/>
          </a:pPr>
          <a:r>
            <a:rPr lang="en-US" sz="1600" kern="1200" dirty="0"/>
            <a:t>Regional agencies</a:t>
          </a:r>
        </a:p>
        <a:p>
          <a:pPr marL="0" lvl="0" indent="0" algn="ctr" defTabSz="711200">
            <a:lnSpc>
              <a:spcPct val="90000"/>
            </a:lnSpc>
            <a:spcBef>
              <a:spcPct val="0"/>
            </a:spcBef>
            <a:spcAft>
              <a:spcPct val="35000"/>
            </a:spcAft>
            <a:buNone/>
            <a:defRPr cap="all"/>
          </a:pPr>
          <a:r>
            <a:rPr lang="en-US" sz="1600" kern="1200" dirty="0" err="1"/>
            <a:t>csos</a:t>
          </a:r>
          <a:endParaRPr lang="en-US" sz="1600" kern="1200" dirty="0"/>
        </a:p>
      </dsp:txBody>
      <dsp:txXfrm>
        <a:off x="10026787" y="2041006"/>
        <a:ext cx="2124750" cy="135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8B8A4-9036-48D6-8A9A-EC6253D300EC}">
      <dsp:nvSpPr>
        <dsp:cNvPr id="0" name=""/>
        <dsp:cNvSpPr/>
      </dsp:nvSpPr>
      <dsp:spPr>
        <a:xfrm>
          <a:off x="0" y="2382"/>
          <a:ext cx="12191999" cy="131152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C4BB14-45A7-4894-A357-A93581447676}">
      <dsp:nvSpPr>
        <dsp:cNvPr id="0" name=""/>
        <dsp:cNvSpPr/>
      </dsp:nvSpPr>
      <dsp:spPr>
        <a:xfrm>
          <a:off x="396737" y="297476"/>
          <a:ext cx="721341" cy="72134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197D80-DA94-4938-B891-C90855DBE394}">
      <dsp:nvSpPr>
        <dsp:cNvPr id="0" name=""/>
        <dsp:cNvSpPr/>
      </dsp:nvSpPr>
      <dsp:spPr>
        <a:xfrm>
          <a:off x="1514816" y="2382"/>
          <a:ext cx="10677182" cy="13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04" tIns="138804" rIns="138804" bIns="138804" numCol="1" spcCol="1270" anchor="ctr" anchorCtr="0">
          <a:noAutofit/>
        </a:bodyPr>
        <a:lstStyle/>
        <a:p>
          <a:pPr marL="0" lvl="0" indent="0" algn="l" defTabSz="1066800">
            <a:lnSpc>
              <a:spcPct val="100000"/>
            </a:lnSpc>
            <a:spcBef>
              <a:spcPct val="0"/>
            </a:spcBef>
            <a:spcAft>
              <a:spcPct val="35000"/>
            </a:spcAft>
            <a:buNone/>
          </a:pPr>
          <a:r>
            <a:rPr lang="en-US" sz="2400" kern="1200" dirty="0"/>
            <a:t>This project aims to address the urgent need to tackle NCDs and mental health challenges in the Caribbean, which account for 75% of all deaths in the region. </a:t>
          </a:r>
        </a:p>
      </dsp:txBody>
      <dsp:txXfrm>
        <a:off x="1514816" y="2382"/>
        <a:ext cx="10677182" cy="1311529"/>
      </dsp:txXfrm>
    </dsp:sp>
    <dsp:sp modelId="{4B8F2778-B1C1-46DD-8C43-E274E566D82B}">
      <dsp:nvSpPr>
        <dsp:cNvPr id="0" name=""/>
        <dsp:cNvSpPr/>
      </dsp:nvSpPr>
      <dsp:spPr>
        <a:xfrm>
          <a:off x="0" y="1641793"/>
          <a:ext cx="12191999" cy="131152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FEFE16-83C2-40FA-A016-28B9ECDDE5CD}">
      <dsp:nvSpPr>
        <dsp:cNvPr id="0" name=""/>
        <dsp:cNvSpPr/>
      </dsp:nvSpPr>
      <dsp:spPr>
        <a:xfrm>
          <a:off x="396737" y="1936887"/>
          <a:ext cx="721341" cy="72134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F67B2B-F379-4600-AE68-D2A1BCE9F69D}">
      <dsp:nvSpPr>
        <dsp:cNvPr id="0" name=""/>
        <dsp:cNvSpPr/>
      </dsp:nvSpPr>
      <dsp:spPr>
        <a:xfrm>
          <a:off x="1476058" y="1591155"/>
          <a:ext cx="10677182" cy="13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04" tIns="138804" rIns="138804" bIns="138804" numCol="1" spcCol="1270" anchor="ctr" anchorCtr="0">
          <a:noAutofit/>
        </a:bodyPr>
        <a:lstStyle/>
        <a:p>
          <a:pPr marL="0" lvl="0" indent="0" algn="l" defTabSz="1066800">
            <a:lnSpc>
              <a:spcPct val="100000"/>
            </a:lnSpc>
            <a:spcBef>
              <a:spcPct val="0"/>
            </a:spcBef>
            <a:spcAft>
              <a:spcPct val="35000"/>
            </a:spcAft>
            <a:buNone/>
          </a:pPr>
          <a:r>
            <a:rPr lang="en-US" sz="2400" kern="1200" dirty="0"/>
            <a:t>The project will leverage a </a:t>
          </a:r>
          <a:r>
            <a:rPr lang="en-US" sz="2400" b="1" kern="1200" dirty="0"/>
            <a:t>robust primary healthcare </a:t>
          </a:r>
          <a:r>
            <a:rPr lang="en-US" sz="2400" kern="1200" dirty="0"/>
            <a:t>(PHC) system as the foundation, coupled with a </a:t>
          </a:r>
          <a:r>
            <a:rPr lang="en-US" sz="2400" b="1" kern="1200" dirty="0"/>
            <a:t>regional healthcare network </a:t>
          </a:r>
          <a:r>
            <a:rPr lang="en-US" sz="2400" kern="1200" dirty="0"/>
            <a:t>for specialized care. </a:t>
          </a:r>
        </a:p>
      </dsp:txBody>
      <dsp:txXfrm>
        <a:off x="1476058" y="1591155"/>
        <a:ext cx="10677182" cy="1311529"/>
      </dsp:txXfrm>
    </dsp:sp>
    <dsp:sp modelId="{2F37E06C-807F-4263-A9B8-851CBAAF6BF6}">
      <dsp:nvSpPr>
        <dsp:cNvPr id="0" name=""/>
        <dsp:cNvSpPr/>
      </dsp:nvSpPr>
      <dsp:spPr>
        <a:xfrm>
          <a:off x="0" y="3281205"/>
          <a:ext cx="12191999" cy="13381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3A265B-622F-4655-BBE5-1AFC7DD2BC85}">
      <dsp:nvSpPr>
        <dsp:cNvPr id="0" name=""/>
        <dsp:cNvSpPr/>
      </dsp:nvSpPr>
      <dsp:spPr>
        <a:xfrm>
          <a:off x="396737" y="3589585"/>
          <a:ext cx="721341" cy="72134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112691-0629-4069-816A-815DD5194FD6}">
      <dsp:nvSpPr>
        <dsp:cNvPr id="0" name=""/>
        <dsp:cNvSpPr/>
      </dsp:nvSpPr>
      <dsp:spPr>
        <a:xfrm>
          <a:off x="1514816" y="3294491"/>
          <a:ext cx="10677182" cy="13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04" tIns="138804" rIns="138804" bIns="138804" numCol="1" spcCol="1270" anchor="ctr" anchorCtr="0">
          <a:noAutofit/>
        </a:bodyPr>
        <a:lstStyle/>
        <a:p>
          <a:pPr marL="0" lvl="0" indent="0" algn="l" defTabSz="1066800">
            <a:lnSpc>
              <a:spcPct val="100000"/>
            </a:lnSpc>
            <a:spcBef>
              <a:spcPct val="0"/>
            </a:spcBef>
            <a:spcAft>
              <a:spcPct val="35000"/>
            </a:spcAft>
            <a:buNone/>
          </a:pPr>
          <a:r>
            <a:rPr lang="en-US" sz="2400" kern="1200" dirty="0"/>
            <a:t>It will promote a holistic approach, investing in </a:t>
          </a:r>
          <a:r>
            <a:rPr lang="en-US" sz="2400" b="1" kern="1200" dirty="0"/>
            <a:t>behavior change</a:t>
          </a:r>
          <a:r>
            <a:rPr lang="en-US" sz="2400" kern="1200" dirty="0"/>
            <a:t>, developing an effective </a:t>
          </a:r>
          <a:r>
            <a:rPr lang="en-US" sz="2400" b="1" kern="1200" dirty="0"/>
            <a:t>care model</a:t>
          </a:r>
          <a:r>
            <a:rPr lang="en-US" sz="2400" kern="1200" dirty="0"/>
            <a:t>, and establishing a </a:t>
          </a:r>
          <a:r>
            <a:rPr lang="en-US" sz="2400" b="1" kern="1200" dirty="0"/>
            <a:t>sustainable financing model</a:t>
          </a:r>
          <a:r>
            <a:rPr lang="en-US" sz="2400" kern="1200" dirty="0"/>
            <a:t>. </a:t>
          </a:r>
        </a:p>
      </dsp:txBody>
      <dsp:txXfrm>
        <a:off x="1514816" y="3294491"/>
        <a:ext cx="10677182" cy="1311529"/>
      </dsp:txXfrm>
    </dsp:sp>
    <dsp:sp modelId="{1840A52F-E198-4DB4-8FB8-1B7DAB33E476}">
      <dsp:nvSpPr>
        <dsp:cNvPr id="0" name=""/>
        <dsp:cNvSpPr/>
      </dsp:nvSpPr>
      <dsp:spPr>
        <a:xfrm>
          <a:off x="0" y="4947188"/>
          <a:ext cx="12191999" cy="131152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24527D-3012-4320-AEFE-B9E8B458253A}">
      <dsp:nvSpPr>
        <dsp:cNvPr id="0" name=""/>
        <dsp:cNvSpPr/>
      </dsp:nvSpPr>
      <dsp:spPr>
        <a:xfrm>
          <a:off x="396737" y="5242282"/>
          <a:ext cx="721341" cy="72134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BCB05-8CAC-4E93-8ADE-930528E1366E}">
      <dsp:nvSpPr>
        <dsp:cNvPr id="0" name=""/>
        <dsp:cNvSpPr/>
      </dsp:nvSpPr>
      <dsp:spPr>
        <a:xfrm>
          <a:off x="1514816" y="4947188"/>
          <a:ext cx="5486399" cy="13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04" tIns="138804" rIns="138804" bIns="138804" numCol="1" spcCol="1270" anchor="ctr" anchorCtr="0">
          <a:noAutofit/>
        </a:bodyPr>
        <a:lstStyle/>
        <a:p>
          <a:pPr marL="0" lvl="0" indent="0" algn="l" defTabSz="666750">
            <a:lnSpc>
              <a:spcPct val="100000"/>
            </a:lnSpc>
            <a:spcBef>
              <a:spcPct val="0"/>
            </a:spcBef>
            <a:spcAft>
              <a:spcPct val="35000"/>
            </a:spcAft>
            <a:buNone/>
          </a:pPr>
          <a:r>
            <a:rPr lang="en-US" sz="1500" kern="1200" dirty="0"/>
            <a:t>It will apply a </a:t>
          </a:r>
          <a:r>
            <a:rPr lang="en-US" sz="1500" b="1" kern="1200" dirty="0"/>
            <a:t>life-course approach</a:t>
          </a:r>
          <a:r>
            <a:rPr lang="en-US" sz="1500" kern="1200" dirty="0"/>
            <a:t>, leveraging </a:t>
          </a:r>
          <a:r>
            <a:rPr lang="en-US" sz="1500" b="1" kern="1200" dirty="0"/>
            <a:t>multisectoral opportunities</a:t>
          </a:r>
          <a:r>
            <a:rPr lang="en-US" sz="1500" kern="1200" dirty="0"/>
            <a:t>, and engage </a:t>
          </a:r>
          <a:r>
            <a:rPr lang="en-US" sz="1500" b="1" kern="1200" dirty="0"/>
            <a:t>key regional actors </a:t>
          </a:r>
          <a:r>
            <a:rPr lang="en-US" sz="1500" kern="1200" dirty="0"/>
            <a:t>(e.g., OECS Commission, CARICOM, CARPHA), Civil Society Organizations and partnerships to drive transformation and expand UHC. </a:t>
          </a:r>
        </a:p>
      </dsp:txBody>
      <dsp:txXfrm>
        <a:off x="1514816" y="4947188"/>
        <a:ext cx="5486399" cy="1311529"/>
      </dsp:txXfrm>
    </dsp:sp>
    <dsp:sp modelId="{6C94F764-8645-48D1-AD4B-E78332F7CF6A}">
      <dsp:nvSpPr>
        <dsp:cNvPr id="0" name=""/>
        <dsp:cNvSpPr/>
      </dsp:nvSpPr>
      <dsp:spPr>
        <a:xfrm>
          <a:off x="7001215" y="4947188"/>
          <a:ext cx="5190783" cy="1311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04" tIns="138804" rIns="138804" bIns="138804" numCol="1" spcCol="1270" anchor="ctr" anchorCtr="0">
          <a:noAutofit/>
        </a:bodyPr>
        <a:lstStyle/>
        <a:p>
          <a:pPr marL="0" lvl="0" indent="0" algn="l" defTabSz="622300">
            <a:lnSpc>
              <a:spcPct val="100000"/>
            </a:lnSpc>
            <a:spcBef>
              <a:spcPct val="0"/>
            </a:spcBef>
            <a:spcAft>
              <a:spcPct val="35000"/>
            </a:spcAft>
            <a:buNone/>
          </a:pPr>
          <a:r>
            <a:rPr lang="en-US" sz="1400" kern="1200" dirty="0"/>
            <a:t>Cross-sectoral themes: e.g., childhood obesity, health promoting school models, healthy diet, food costs, nutrition standards/policy and implementation, healthy aging, etc.</a:t>
          </a:r>
        </a:p>
      </dsp:txBody>
      <dsp:txXfrm>
        <a:off x="7001215" y="4947188"/>
        <a:ext cx="5190783" cy="13115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74A629-3EE7-46E4-9C25-D1B2695442E5}" type="datetimeFigureOut">
              <a:rPr lang="en-US" smtClean="0"/>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7F4F08-9171-4E6F-BF17-15219050262C}" type="slidenum">
              <a:rPr lang="en-US" smtClean="0"/>
              <a:t>‹#›</a:t>
            </a:fld>
            <a:endParaRPr lang="en-US"/>
          </a:p>
        </p:txBody>
      </p:sp>
    </p:spTree>
    <p:extLst>
      <p:ext uri="{BB962C8B-B14F-4D97-AF65-F5344CB8AC3E}">
        <p14:creationId xmlns:p14="http://schemas.microsoft.com/office/powerpoint/2010/main" val="1536746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wwcmexico.com/" TargetMode="External"/><Relationship Id="rId3" Type="http://schemas.openxmlformats.org/officeDocument/2006/relationships/hyperlink" Target="https://worldconstruccion.mx/workplace-wellness-council-mexico/?utm_source=chatgpt.com" TargetMode="External"/><Relationship Id="rId7" Type="http://schemas.openxmlformats.org/officeDocument/2006/relationships/hyperlink" Target="https://conecta.tec.mx/en/news/national/institution/tec-receives-certification-responsibly-healthy-organization?utm_source=chatgpt.com"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wwcmexico.com/?utm_source=chatgpt.com" TargetMode="External"/><Relationship Id="rId5" Type="http://schemas.openxmlformats.org/officeDocument/2006/relationships/hyperlink" Target="https://www.wwcmexico.com/servicios/?utm_source=chatgpt.com" TargetMode="External"/><Relationship Id="rId10" Type="http://schemas.openxmlformats.org/officeDocument/2006/relationships/hyperlink" Target="https://www.wwcmexico.com/contacto/?utm_source=chatgpt.com" TargetMode="External"/><Relationship Id="rId4" Type="http://schemas.openxmlformats.org/officeDocument/2006/relationships/hyperlink" Target="https://www.wwcmexico.com/nosotros/?utm_source=chatgpt.com" TargetMode="External"/><Relationship Id="rId9" Type="http://schemas.openxmlformats.org/officeDocument/2006/relationships/hyperlink" Target="mailto:administracion@wwcmexico.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0"/>
              </a:spcAft>
            </a:pPr>
            <a:r>
              <a:rPr lang="en-US" sz="1800" b="1" dirty="0">
                <a:effectLst/>
                <a:latin typeface="Calibri" panose="020F0502020204030204" pitchFamily="34" charset="0"/>
                <a:ea typeface="MS Gothic" panose="020B0609070205080204" pitchFamily="49" charset="-128"/>
                <a:cs typeface="Times New Roman" panose="02020603050405020304" pitchFamily="18" charset="0"/>
              </a:rPr>
              <a:t>Ask World Bank Caribbean- </a:t>
            </a:r>
            <a:r>
              <a:rPr lang="en-US" sz="1800" i="1" dirty="0">
                <a:effectLst/>
                <a:latin typeface="Calibri" panose="020F0502020204030204" pitchFamily="34" charset="0"/>
                <a:ea typeface="MS Gothic" panose="020B0609070205080204" pitchFamily="49" charset="-128"/>
                <a:cs typeface="Times New Roman" panose="02020603050405020304" pitchFamily="18" charset="0"/>
              </a:rPr>
              <a:t>The Impact of Non-communicable Diseases in the Caribbean</a:t>
            </a:r>
            <a:endParaRPr lang="en-US" sz="1800" dirty="0">
              <a:effectLst/>
              <a:latin typeface="Arial" panose="020B0604020202020204" pitchFamily="34" charset="0"/>
              <a:ea typeface="Arial" panose="020B0604020202020204" pitchFamily="34" charset="0"/>
            </a:endParaRPr>
          </a:p>
          <a:p>
            <a:pPr marL="0" marR="0" algn="just">
              <a:lnSpc>
                <a:spcPct val="115000"/>
              </a:lnSpc>
              <a:spcBef>
                <a:spcPts val="0"/>
              </a:spcBef>
              <a:spcAft>
                <a:spcPts val="0"/>
              </a:spcAft>
            </a:pPr>
            <a:r>
              <a:rPr lang="en-US" sz="1800" b="1" dirty="0">
                <a:effectLst/>
                <a:latin typeface="Calibri" panose="020F0502020204030204" pitchFamily="34" charset="0"/>
                <a:ea typeface="MS Gothic" panose="020B0609070205080204" pitchFamily="49" charset="-128"/>
                <a:cs typeface="Times New Roman" panose="02020603050405020304" pitchFamily="18" charset="0"/>
              </a:rPr>
              <a:t>December 11, 2024 10:30 a.m. (Jamaica)</a:t>
            </a:r>
            <a:endParaRPr lang="en-US" sz="1800" dirty="0">
              <a:effectLst/>
              <a:latin typeface="Arial" panose="020B0604020202020204" pitchFamily="34" charset="0"/>
              <a:ea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D3CE5C6-06A9-43D5-8336-40534F598563}" type="slidenum">
              <a:rPr lang="en-US" smtClean="0"/>
              <a:t>1</a:t>
            </a:fld>
            <a:endParaRPr lang="en-US"/>
          </a:p>
        </p:txBody>
      </p:sp>
    </p:spTree>
    <p:extLst>
      <p:ext uri="{BB962C8B-B14F-4D97-AF65-F5344CB8AC3E}">
        <p14:creationId xmlns:p14="http://schemas.microsoft.com/office/powerpoint/2010/main" val="24848003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16</a:t>
            </a:fld>
            <a:endParaRPr lang="en-US"/>
          </a:p>
        </p:txBody>
      </p:sp>
    </p:spTree>
    <p:extLst>
      <p:ext uri="{BB962C8B-B14F-4D97-AF65-F5344CB8AC3E}">
        <p14:creationId xmlns:p14="http://schemas.microsoft.com/office/powerpoint/2010/main" val="182995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https://www.wwcmexico.com/nosotros/?utm_source=chatgpt.com</a:t>
            </a:r>
          </a:p>
          <a:p>
            <a:endParaRPr lang="en-US" dirty="0"/>
          </a:p>
          <a:p>
            <a:pPr algn="l">
              <a:lnSpc>
                <a:spcPts val="3217"/>
              </a:lnSpc>
              <a:spcAft>
                <a:spcPts val="1500"/>
              </a:spcAft>
              <a:buNone/>
            </a:pPr>
            <a:r>
              <a:rPr lang="es-ES" b="1" i="0" dirty="0">
                <a:solidFill>
                  <a:srgbClr val="283550"/>
                </a:solidFill>
                <a:effectLst/>
                <a:latin typeface="Barlow" panose="00000500000000000000" pitchFamily="2" charset="0"/>
              </a:rPr>
              <a:t>Nuestra Visión</a:t>
            </a:r>
          </a:p>
          <a:p>
            <a:pPr algn="l">
              <a:spcAft>
                <a:spcPts val="1500"/>
              </a:spcAft>
              <a:buNone/>
            </a:pPr>
            <a:r>
              <a:rPr lang="es-ES" b="0" i="0" dirty="0">
                <a:solidFill>
                  <a:srgbClr val="6B6B6B"/>
                </a:solidFill>
                <a:effectLst/>
                <a:latin typeface="Barlow" panose="00000500000000000000" pitchFamily="2" charset="0"/>
              </a:rPr>
              <a:t>Seguir creciendo en México y en Latinoamérica para continuar siendo un referente en </a:t>
            </a:r>
            <a:r>
              <a:rPr lang="es-ES" b="0" i="0" dirty="0" err="1">
                <a:solidFill>
                  <a:srgbClr val="6B6B6B"/>
                </a:solidFill>
                <a:effectLst/>
                <a:latin typeface="Barlow" panose="00000500000000000000" pitchFamily="2" charset="0"/>
              </a:rPr>
              <a:t>overall</a:t>
            </a:r>
            <a:r>
              <a:rPr lang="es-ES" b="0" i="0" dirty="0">
                <a:solidFill>
                  <a:srgbClr val="6B6B6B"/>
                </a:solidFill>
                <a:effectLst/>
                <a:latin typeface="Barlow" panose="00000500000000000000" pitchFamily="2" charset="0"/>
              </a:rPr>
              <a:t> </a:t>
            </a:r>
            <a:r>
              <a:rPr lang="es-ES" b="0" i="0" dirty="0" err="1">
                <a:solidFill>
                  <a:srgbClr val="6B6B6B"/>
                </a:solidFill>
                <a:effectLst/>
                <a:latin typeface="Barlow" panose="00000500000000000000" pitchFamily="2" charset="0"/>
              </a:rPr>
              <a:t>wellness</a:t>
            </a:r>
            <a:r>
              <a:rPr lang="es-ES" b="0" i="0" dirty="0">
                <a:solidFill>
                  <a:srgbClr val="6B6B6B"/>
                </a:solidFill>
                <a:effectLst/>
                <a:latin typeface="Barlow" panose="00000500000000000000" pitchFamily="2" charset="0"/>
              </a:rPr>
              <a:t> en la región. Trabajamos para una sociedad donde la conciencia de salud (</a:t>
            </a:r>
            <a:r>
              <a:rPr lang="es-ES" b="0" i="0" dirty="0" err="1">
                <a:solidFill>
                  <a:srgbClr val="6B6B6B"/>
                </a:solidFill>
                <a:effectLst/>
                <a:latin typeface="Barlow" panose="00000500000000000000" pitchFamily="2" charset="0"/>
              </a:rPr>
              <a:t>health</a:t>
            </a:r>
            <a:r>
              <a:rPr lang="es-ES" b="0" i="0" dirty="0">
                <a:solidFill>
                  <a:srgbClr val="6B6B6B"/>
                </a:solidFill>
                <a:effectLst/>
                <a:latin typeface="Barlow" panose="00000500000000000000" pitchFamily="2" charset="0"/>
              </a:rPr>
              <a:t> </a:t>
            </a:r>
            <a:r>
              <a:rPr lang="es-ES" b="0" i="0" dirty="0" err="1">
                <a:solidFill>
                  <a:srgbClr val="6B6B6B"/>
                </a:solidFill>
                <a:effectLst/>
                <a:latin typeface="Barlow" panose="00000500000000000000" pitchFamily="2" charset="0"/>
              </a:rPr>
              <a:t>awareness</a:t>
            </a:r>
            <a:r>
              <a:rPr lang="es-ES" b="0" i="0" dirty="0">
                <a:solidFill>
                  <a:srgbClr val="6B6B6B"/>
                </a:solidFill>
                <a:effectLst/>
                <a:latin typeface="Barlow" panose="00000500000000000000" pitchFamily="2" charset="0"/>
              </a:rPr>
              <a:t>) es parte de la vida cotidiana para todos.</a:t>
            </a:r>
          </a:p>
          <a:p>
            <a:pPr algn="l">
              <a:lnSpc>
                <a:spcPts val="3217"/>
              </a:lnSpc>
              <a:spcAft>
                <a:spcPts val="1500"/>
              </a:spcAft>
              <a:buNone/>
            </a:pPr>
            <a:r>
              <a:rPr lang="es-ES" b="1" i="0" dirty="0">
                <a:solidFill>
                  <a:srgbClr val="283550"/>
                </a:solidFill>
                <a:effectLst/>
                <a:latin typeface="Barlow" panose="00000500000000000000" pitchFamily="2" charset="0"/>
              </a:rPr>
              <a:t>Nuestra Misión</a:t>
            </a:r>
          </a:p>
          <a:p>
            <a:pPr algn="l">
              <a:spcAft>
                <a:spcPts val="1500"/>
              </a:spcAft>
              <a:buNone/>
            </a:pPr>
            <a:r>
              <a:rPr lang="es-ES" b="0" i="0" dirty="0">
                <a:solidFill>
                  <a:srgbClr val="6B6B6B"/>
                </a:solidFill>
                <a:effectLst/>
                <a:latin typeface="Barlow" panose="00000500000000000000" pitchFamily="2" charset="0"/>
              </a:rPr>
              <a:t>Enfocamos nuestros esfuerzos en ser una comunidad unificadora, una plataforma confiable y una fuente de referencia nacional en el campo del bienestar laboral. Nuestro propósito radica en servir a los sectores público y privado, con el objetivo de impulsar un cambio significativo en México y promover una cultura arraigada en la prevención y promoción de la salud, tanto mental como física.</a:t>
            </a:r>
          </a:p>
          <a:p>
            <a:pPr algn="l">
              <a:lnSpc>
                <a:spcPts val="3217"/>
              </a:lnSpc>
              <a:spcAft>
                <a:spcPts val="1500"/>
              </a:spcAft>
              <a:buNone/>
            </a:pPr>
            <a:r>
              <a:rPr lang="es-ES" b="1" i="0" dirty="0">
                <a:solidFill>
                  <a:srgbClr val="283550"/>
                </a:solidFill>
                <a:effectLst/>
                <a:latin typeface="Barlow" panose="00000500000000000000" pitchFamily="2" charset="0"/>
              </a:rPr>
              <a:t>Nuestros Valores</a:t>
            </a:r>
          </a:p>
          <a:p>
            <a:pPr algn="l"/>
            <a:r>
              <a:rPr lang="es-ES" b="0" i="0" dirty="0">
                <a:solidFill>
                  <a:srgbClr val="6B6B6B"/>
                </a:solidFill>
                <a:effectLst/>
                <a:latin typeface="Barlow" panose="00000500000000000000" pitchFamily="2" charset="0"/>
              </a:rPr>
              <a:t>El WWCM es una institución comprometida con la promoción de salud y bienestar laboral. Valoramos acompañar, apoyar y dirigir con el ejemplo estando al lado de las empresas e instituciones comprometidas con la salud y bienestar. Nuestra comunidad se esfuerza por estar a la vanguardia mundial para traer a México y a la región lo mejor y lo último en nuestro propósito de ser.</a:t>
            </a:r>
          </a:p>
          <a:p>
            <a:endParaRPr lang="en-US" dirty="0"/>
          </a:p>
          <a:p>
            <a:endParaRPr lang="en-US" dirty="0"/>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Mexico WWC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El </a:t>
            </a:r>
            <a:r>
              <a:rPr lang="es-VE" sz="1800" b="1" kern="100" dirty="0" err="1">
                <a:effectLst/>
                <a:latin typeface="Aptos" panose="020B0004020202020204" pitchFamily="34" charset="0"/>
                <a:ea typeface="Aptos" panose="020B0004020202020204" pitchFamily="34" charset="0"/>
                <a:cs typeface="Times New Roman" panose="02020603050405020304" pitchFamily="18" charset="0"/>
              </a:rPr>
              <a:t>Workplace</a:t>
            </a:r>
            <a:r>
              <a:rPr lang="es-VE" sz="1800" b="1" kern="100" dirty="0">
                <a:effectLst/>
                <a:latin typeface="Aptos" panose="020B0004020202020204" pitchFamily="34" charset="0"/>
                <a:ea typeface="Aptos" panose="020B0004020202020204" pitchFamily="34" charset="0"/>
                <a:cs typeface="Times New Roman" panose="02020603050405020304" pitchFamily="18" charset="0"/>
              </a:rPr>
              <a:t> Wellness Council México (WWCM)</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es una organización privada que promueve la salud y el bienestar laboral en empresas e instituciones de México y América Latina. Fundada en 2010 por Robert </a:t>
            </a:r>
            <a:r>
              <a:rPr lang="es-VE" sz="1800" kern="100" dirty="0" err="1">
                <a:effectLst/>
                <a:latin typeface="Aptos" panose="020B0004020202020204" pitchFamily="34" charset="0"/>
                <a:ea typeface="Aptos" panose="020B0004020202020204" pitchFamily="34" charset="0"/>
                <a:cs typeface="Times New Roman" panose="02020603050405020304" pitchFamily="18" charset="0"/>
              </a:rPr>
              <a:t>Kabel</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Abner Mason y </a:t>
            </a:r>
            <a:r>
              <a:rPr lang="es-VE" sz="1800" kern="100" dirty="0" err="1">
                <a:effectLst/>
                <a:latin typeface="Aptos" panose="020B0004020202020204" pitchFamily="34" charset="0"/>
                <a:ea typeface="Aptos" panose="020B0004020202020204" pitchFamily="34" charset="0"/>
                <a:cs typeface="Times New Roman" panose="02020603050405020304" pitchFamily="18" charset="0"/>
              </a:rPr>
              <a:t>Rich</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a:t>
            </a:r>
            <a:r>
              <a:rPr lang="es-VE" sz="1800" kern="100" dirty="0" err="1">
                <a:effectLst/>
                <a:latin typeface="Aptos" panose="020B0004020202020204" pitchFamily="34" charset="0"/>
                <a:ea typeface="Aptos" panose="020B0004020202020204" pitchFamily="34" charset="0"/>
                <a:cs typeface="Times New Roman" panose="02020603050405020304" pitchFamily="18" charset="0"/>
              </a:rPr>
              <a:t>Tafel</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ha sido reconocida por el Foro Económico Mundial como un modelo a seguir en la región .</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wwcmexico.com+2World Construccion+2Conecta+2</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wwcmexico.com+1wwcmexico.com+1</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b="1" kern="100" dirty="0">
                <a:effectLst/>
                <a:latin typeface="Aptos" panose="020B0004020202020204" pitchFamily="34" charset="0"/>
                <a:ea typeface="Aptos" panose="020B0004020202020204" pitchFamily="34" charset="0"/>
                <a:cs typeface="Times New Roman" panose="02020603050405020304" pitchFamily="18" charset="0"/>
              </a:rPr>
              <a:t>¿Qué ofrece WWCM?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WWCM proporciona servicios diseñados para mejorar los programas de salud laboral en las organizaciones:</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wwcmexico.com+2wwcmexico.com+2wwcmexico.com+2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VE" sz="1800" b="1" kern="100" dirty="0">
                <a:effectLst/>
                <a:latin typeface="Aptos" panose="020B0004020202020204" pitchFamily="34" charset="0"/>
                <a:ea typeface="Aptos" panose="020B0004020202020204" pitchFamily="34" charset="0"/>
                <a:cs typeface="Times New Roman" panose="02020603050405020304" pitchFamily="18" charset="0"/>
              </a:rPr>
              <a:t>Evaluación y clasificación de programas médicos internos</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Ayuda a las empresas a mejorar sus planes médicos mediante la evaluación y clasificación de sus programas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wwcmexico.com+3wwcmexico.com+3wwcmexico.com+3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VE" sz="1800" b="1" kern="100" dirty="0">
                <a:effectLst/>
                <a:latin typeface="Aptos" panose="020B0004020202020204" pitchFamily="34" charset="0"/>
                <a:ea typeface="Aptos" panose="020B0004020202020204" pitchFamily="34" charset="0"/>
                <a:cs typeface="Times New Roman" panose="02020603050405020304" pitchFamily="18" charset="0"/>
              </a:rPr>
              <a:t>Capacitación y asesoría</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Ofrece oportunidades para aprender y actualizarse sobre temas de interés profesional o personal.</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6"/>
              </a:rPr>
              <a:t>El País+8wwcmexico.com+8wwcmexico.com+8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VE" sz="1800" b="1" kern="100" dirty="0">
                <a:effectLst/>
                <a:latin typeface="Aptos" panose="020B0004020202020204" pitchFamily="34" charset="0"/>
                <a:ea typeface="Aptos" panose="020B0004020202020204" pitchFamily="34" charset="0"/>
                <a:cs typeface="Times New Roman" panose="02020603050405020304" pitchFamily="18" charset="0"/>
              </a:rPr>
              <a:t>Acceso a seminarios y webinarios</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Proporciona acceso a seminarios, webinarios, proveedores y asesores expertos en la implementación de la NOM035.</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wwcmexico.com+2wwcmexico.com+2wwcmexico.com+2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s-VE" sz="1800" b="1" kern="100" dirty="0">
                <a:effectLst/>
                <a:latin typeface="Aptos" panose="020B0004020202020204" pitchFamily="34" charset="0"/>
                <a:ea typeface="Aptos" panose="020B0004020202020204" pitchFamily="34" charset="0"/>
                <a:cs typeface="Times New Roman" panose="02020603050405020304" pitchFamily="18" charset="0"/>
              </a:rPr>
              <a:t>Gestión con instancias federales</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Facilita el acercamiento con las instancias federales encargadas de la examinación y auditoría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wwcmexico.com+2wwcmexico.com+2wwcmexico.com+2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Reconocimientos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y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niveles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certificación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WWCM otorga reconocimientos anuales a las empresas que demuestran un compromiso destacado con la salud y el bienestar de sus colaboradores. Estos reconocimientos se otorgan en 9 </a:t>
            </a:r>
            <a:r>
              <a:rPr lang="es-VE" sz="1800" kern="100" dirty="0" err="1">
                <a:effectLst/>
                <a:latin typeface="Aptos" panose="020B0004020202020204" pitchFamily="34" charset="0"/>
                <a:ea typeface="Aptos" panose="020B0004020202020204" pitchFamily="34" charset="0"/>
                <a:cs typeface="Times New Roman" panose="02020603050405020304" pitchFamily="18" charset="0"/>
              </a:rPr>
              <a:t>niveles:</a:t>
            </a:r>
            <a:r>
              <a:rPr lang="es-VE"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El</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 País+10World Construccion+10wwcmexico.com+10</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7"/>
              </a:rPr>
              <a:t>Conecta+2Conecta+2wwcmexico.com+2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Responsabilidad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Desarrollo</a:t>
            </a:r>
          </a:p>
          <a:p>
            <a:pPr marL="342900" marR="0" lvl="0" indent="-342900">
              <a:lnSpc>
                <a:spcPct val="115000"/>
              </a:lnSpc>
              <a:spcAft>
                <a:spcPts val="800"/>
              </a:spcAft>
              <a:buFont typeface="+mj-lt"/>
              <a:buAutoNum type="arabicPeriod"/>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Crecimiento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Consolidación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Modelaje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Conducta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Sostenimiento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Expansión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mj-lt"/>
              <a:buAutoNum type="arabicPeriod"/>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Cultura</a:t>
            </a:r>
          </a:p>
          <a:p>
            <a:pPr marL="342900" marR="0" lvl="0" indent="-342900">
              <a:lnSpc>
                <a:spcPct val="115000"/>
              </a:lnSpc>
              <a:spcAft>
                <a:spcPts val="800"/>
              </a:spcAft>
              <a:buFont typeface="+mj-lt"/>
              <a:buAutoNum type="arabicPeriod"/>
              <a:tabLst>
                <a:tab pos="457200" algn="l"/>
              </a:tabLst>
            </a:pPr>
            <a:r>
              <a:rPr lang="es-VE" sz="1800" kern="100" dirty="0" err="1">
                <a:effectLst/>
                <a:latin typeface="Aptos" panose="020B0004020202020204" pitchFamily="34" charset="0"/>
                <a:ea typeface="Aptos" panose="020B0004020202020204" pitchFamily="34" charset="0"/>
                <a:cs typeface="Times New Roman" panose="02020603050405020304" pitchFamily="18" charset="0"/>
              </a:rPr>
              <a:t>Mentoría</a:t>
            </a:r>
            <a:r>
              <a:rPr lang="es-VE"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El</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 País+6World Construccion+6wwcmexico.com+6</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5"/>
              </a:rPr>
              <a:t>El País+8wwcmexico.com+8wwcmexico.com+8</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Por ejemplo, el Tecnológico de Monterrey recibió la certificación como "Organización Saludablemente Responsable" en los niveles de Crecimiento y Consolidación por sus prácticas en salud y bienestar laboral .</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wwcmexico.com+2World Construccion+2Conecta+2</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b="1" kern="100" dirty="0">
                <a:effectLst/>
                <a:latin typeface="Aptos" panose="020B0004020202020204" pitchFamily="34" charset="0"/>
                <a:ea typeface="Aptos" panose="020B0004020202020204" pitchFamily="34" charset="0"/>
                <a:cs typeface="Times New Roman" panose="02020603050405020304" pitchFamily="18" charset="0"/>
              </a:rPr>
              <a:t>Contacto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Para obtener más información o iniciar una evaluación, puedes visitar su sitio web oficial: </a:t>
            </a:r>
            <a:r>
              <a:rPr lang="es-V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8"/>
              </a:rPr>
              <a:t>wwcmexico.com</a:t>
            </a:r>
            <a:r>
              <a:rPr lang="es-VE"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También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puedes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contactarlos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través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de:</a:t>
            </a: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Correo </a:t>
            </a:r>
            <a:r>
              <a:rPr lang="en-US" sz="1800" b="1" kern="100" dirty="0" err="1">
                <a:effectLst/>
                <a:latin typeface="Aptos" panose="020B0004020202020204" pitchFamily="34" charset="0"/>
                <a:ea typeface="Aptos" panose="020B0004020202020204" pitchFamily="34" charset="0"/>
                <a:cs typeface="Times New Roman" panose="02020603050405020304" pitchFamily="18" charset="0"/>
              </a:rPr>
              <a:t>electrónico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9"/>
              </a:rPr>
              <a:t>administracion@wwcmexico.com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WhatsApp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+52 71 11 06 369</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10"/>
              </a:rPr>
              <a:t>wwcmexico.com+3wwcmexico.com+3wwcmexico.com+3</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WWCM también mantiene presencia en redes sociales, donde puedes seguir sus actividades y actualizaciones.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pPr>
            <a:r>
              <a:rPr lang="es-VE" sz="1800" kern="100" dirty="0">
                <a:effectLst/>
                <a:latin typeface="Aptos" panose="020B0004020202020204" pitchFamily="34" charset="0"/>
                <a:ea typeface="Aptos" panose="020B0004020202020204" pitchFamily="34" charset="0"/>
                <a:cs typeface="Times New Roman" panose="02020603050405020304" pitchFamily="18" charset="0"/>
              </a:rPr>
              <a:t>Si deseas más información sobre cómo implementar prácticas de bienestar en tu organización o necesitas asesoría específica, no dudes en consultarme.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7F4F08-9171-4E6F-BF17-15219050262C}" type="slidenum">
              <a:rPr lang="en-US" smtClean="0"/>
              <a:t>23</a:t>
            </a:fld>
            <a:endParaRPr lang="en-US"/>
          </a:p>
        </p:txBody>
      </p:sp>
    </p:spTree>
    <p:extLst>
      <p:ext uri="{BB962C8B-B14F-4D97-AF65-F5344CB8AC3E}">
        <p14:creationId xmlns:p14="http://schemas.microsoft.com/office/powerpoint/2010/main" val="1163173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F4F08-9171-4E6F-BF17-15219050262C}" type="slidenum">
              <a:rPr lang="en-US" smtClean="0"/>
              <a:t>24</a:t>
            </a:fld>
            <a:endParaRPr lang="en-US"/>
          </a:p>
        </p:txBody>
      </p:sp>
    </p:spTree>
    <p:extLst>
      <p:ext uri="{BB962C8B-B14F-4D97-AF65-F5344CB8AC3E}">
        <p14:creationId xmlns:p14="http://schemas.microsoft.com/office/powerpoint/2010/main" val="844263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26</a:t>
            </a:fld>
            <a:endParaRPr lang="en-US"/>
          </a:p>
        </p:txBody>
      </p:sp>
    </p:spTree>
    <p:extLst>
      <p:ext uri="{BB962C8B-B14F-4D97-AF65-F5344CB8AC3E}">
        <p14:creationId xmlns:p14="http://schemas.microsoft.com/office/powerpoint/2010/main" val="38654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8D3CE5C6-06A9-43D5-8336-40534F598563}" type="slidenum">
              <a:rPr lang="en-US" smtClean="0"/>
              <a:t>27</a:t>
            </a:fld>
            <a:endParaRPr lang="en-US"/>
          </a:p>
        </p:txBody>
      </p:sp>
    </p:spTree>
    <p:extLst>
      <p:ext uri="{BB962C8B-B14F-4D97-AF65-F5344CB8AC3E}">
        <p14:creationId xmlns:p14="http://schemas.microsoft.com/office/powerpoint/2010/main" val="3578767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28</a:t>
            </a:fld>
            <a:endParaRPr lang="en-US"/>
          </a:p>
        </p:txBody>
      </p:sp>
    </p:spTree>
    <p:extLst>
      <p:ext uri="{BB962C8B-B14F-4D97-AF65-F5344CB8AC3E}">
        <p14:creationId xmlns:p14="http://schemas.microsoft.com/office/powerpoint/2010/main" val="50841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F4F08-9171-4E6F-BF17-15219050262C}" type="slidenum">
              <a:rPr lang="en-US" smtClean="0"/>
              <a:t>33</a:t>
            </a:fld>
            <a:endParaRPr lang="en-US"/>
          </a:p>
        </p:txBody>
      </p:sp>
    </p:spTree>
    <p:extLst>
      <p:ext uri="{BB962C8B-B14F-4D97-AF65-F5344CB8AC3E}">
        <p14:creationId xmlns:p14="http://schemas.microsoft.com/office/powerpoint/2010/main" val="252176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2</a:t>
            </a:fld>
            <a:endParaRPr lang="en-US"/>
          </a:p>
        </p:txBody>
      </p:sp>
    </p:spTree>
    <p:extLst>
      <p:ext uri="{BB962C8B-B14F-4D97-AF65-F5344CB8AC3E}">
        <p14:creationId xmlns:p14="http://schemas.microsoft.com/office/powerpoint/2010/main" val="175351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3</a:t>
            </a:fld>
            <a:endParaRPr lang="en-US"/>
          </a:p>
        </p:txBody>
      </p:sp>
    </p:spTree>
    <p:extLst>
      <p:ext uri="{BB962C8B-B14F-4D97-AF65-F5344CB8AC3E}">
        <p14:creationId xmlns:p14="http://schemas.microsoft.com/office/powerpoint/2010/main" val="158397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CE5C6-06A9-43D5-8336-40534F598563}" type="slidenum">
              <a:rPr lang="en-US" smtClean="0"/>
              <a:t>6</a:t>
            </a:fld>
            <a:endParaRPr lang="en-US"/>
          </a:p>
        </p:txBody>
      </p:sp>
    </p:spTree>
    <p:extLst>
      <p:ext uri="{BB962C8B-B14F-4D97-AF65-F5344CB8AC3E}">
        <p14:creationId xmlns:p14="http://schemas.microsoft.com/office/powerpoint/2010/main" val="1929146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CE5C6-06A9-43D5-8336-40534F598563}" type="slidenum">
              <a:rPr lang="en-US" smtClean="0"/>
              <a:t>7</a:t>
            </a:fld>
            <a:endParaRPr lang="en-US"/>
          </a:p>
        </p:txBody>
      </p:sp>
    </p:spTree>
    <p:extLst>
      <p:ext uri="{BB962C8B-B14F-4D97-AF65-F5344CB8AC3E}">
        <p14:creationId xmlns:p14="http://schemas.microsoft.com/office/powerpoint/2010/main" val="159765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CE5C6-06A9-43D5-8336-40534F598563}" type="slidenum">
              <a:rPr lang="en-US" smtClean="0"/>
              <a:t>8</a:t>
            </a:fld>
            <a:endParaRPr lang="en-US"/>
          </a:p>
        </p:txBody>
      </p:sp>
    </p:spTree>
    <p:extLst>
      <p:ext uri="{BB962C8B-B14F-4D97-AF65-F5344CB8AC3E}">
        <p14:creationId xmlns:p14="http://schemas.microsoft.com/office/powerpoint/2010/main" val="99904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The economic and social returns to such investments are high. Affordable packages of essential NCD interventions are available.</a:t>
            </a:r>
            <a:endParaRPr lang="en-US" sz="1200"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8D3CE5C6-06A9-43D5-8336-40534F598563}" type="slidenum">
              <a:rPr lang="en-US" smtClean="0"/>
              <a:t>9</a:t>
            </a:fld>
            <a:endParaRPr lang="en-US"/>
          </a:p>
        </p:txBody>
      </p:sp>
    </p:spTree>
    <p:extLst>
      <p:ext uri="{BB962C8B-B14F-4D97-AF65-F5344CB8AC3E}">
        <p14:creationId xmlns:p14="http://schemas.microsoft.com/office/powerpoint/2010/main" val="1818620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12</a:t>
            </a:fld>
            <a:endParaRPr lang="en-US"/>
          </a:p>
        </p:txBody>
      </p:sp>
    </p:spTree>
    <p:extLst>
      <p:ext uri="{BB962C8B-B14F-4D97-AF65-F5344CB8AC3E}">
        <p14:creationId xmlns:p14="http://schemas.microsoft.com/office/powerpoint/2010/main" val="138304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effectLst/>
                <a:latin typeface="Open Sans" panose="020B0606030504020204" pitchFamily="34" charset="0"/>
              </a:rPr>
              <a:t>Under the Performance-based Financing (PBF) Program, health and </a:t>
            </a:r>
            <a:r>
              <a:rPr lang="en-US" b="1" i="0">
                <a:effectLst/>
                <a:latin typeface="Open Sans" panose="020B0606030504020204" pitchFamily="34" charset="0"/>
              </a:rPr>
              <a:t>wellness centers receive budgetary allocations to enhance facilities and the quality of care</a:t>
            </a:r>
            <a:r>
              <a:rPr lang="en-US" b="0" i="0">
                <a:effectLst/>
                <a:latin typeface="Open Sans" panose="020B0606030504020204" pitchFamily="34" charset="0"/>
              </a:rPr>
              <a:t>. These funds are allocated based on </a:t>
            </a:r>
            <a:r>
              <a:rPr lang="en-US" b="1" i="0">
                <a:effectLst/>
                <a:latin typeface="Open Sans" panose="020B0606030504020204" pitchFamily="34" charset="0"/>
              </a:rPr>
              <a:t>key performance indicators</a:t>
            </a:r>
            <a:r>
              <a:rPr lang="en-US" b="0" i="0">
                <a:effectLst/>
                <a:latin typeface="Open Sans" panose="020B0606030504020204" pitchFamily="34" charset="0"/>
              </a:rPr>
              <a:t>, promoting not only </a:t>
            </a:r>
            <a:r>
              <a:rPr lang="en-US" b="1" i="0">
                <a:effectLst/>
                <a:latin typeface="Open Sans" panose="020B0606030504020204" pitchFamily="34" charset="0"/>
              </a:rPr>
              <a:t>quality service provision</a:t>
            </a:r>
            <a:r>
              <a:rPr lang="en-US" b="0" i="0">
                <a:effectLst/>
                <a:latin typeface="Open Sans" panose="020B0606030504020204" pitchFamily="34" charset="0"/>
              </a:rPr>
              <a:t> but also the </a:t>
            </a:r>
            <a:r>
              <a:rPr lang="en-US" b="1" i="0">
                <a:effectLst/>
                <a:latin typeface="Open Sans" panose="020B0606030504020204" pitchFamily="34" charset="0"/>
              </a:rPr>
              <a:t>collection of data </a:t>
            </a:r>
            <a:r>
              <a:rPr lang="en-US" b="0" i="0">
                <a:effectLst/>
                <a:latin typeface="Open Sans" panose="020B0606030504020204" pitchFamily="34" charset="0"/>
              </a:rPr>
              <a:t>to demonstrate the attainment of predefined targets.</a:t>
            </a:r>
          </a:p>
          <a:p>
            <a:pPr algn="l"/>
            <a:endParaRPr lang="en-US" b="0" i="0">
              <a:effectLst/>
              <a:latin typeface="Open Sans" panose="020B0606030504020204" pitchFamily="34" charset="0"/>
            </a:endParaRPr>
          </a:p>
          <a:p>
            <a:pPr algn="l"/>
            <a:r>
              <a:rPr lang="en-US" b="0" i="0">
                <a:effectLst/>
                <a:latin typeface="Open Sans" panose="020B0606030504020204" pitchFamily="34" charset="0"/>
              </a:rPr>
              <a:t>The </a:t>
            </a:r>
            <a:r>
              <a:rPr lang="en-US" b="1" i="0">
                <a:solidFill>
                  <a:srgbClr val="00B0F0"/>
                </a:solidFill>
                <a:effectLst/>
                <a:latin typeface="Open Sans" panose="020B0606030504020204" pitchFamily="34" charset="0"/>
              </a:rPr>
              <a:t>introduction of the PBF Pilot in Saint Lucia marks a significant stride in the ongoing battle against chronic NCDs</a:t>
            </a:r>
            <a:r>
              <a:rPr lang="en-US" b="0" i="0">
                <a:solidFill>
                  <a:srgbClr val="00B0F0"/>
                </a:solidFill>
                <a:effectLst/>
                <a:latin typeface="Open Sans" panose="020B0606030504020204" pitchFamily="34" charset="0"/>
              </a:rPr>
              <a:t>. </a:t>
            </a:r>
            <a:r>
              <a:rPr lang="en-US" b="0" i="0">
                <a:effectLst/>
                <a:latin typeface="Open Sans" panose="020B0606030504020204" pitchFamily="34" charset="0"/>
              </a:rPr>
              <a:t>As it continues to be implemented in wellness centers on the island, the initiative not only addresses prevalent health issues but also pioneers a </a:t>
            </a:r>
            <a:r>
              <a:rPr lang="en-US" b="1" i="0">
                <a:effectLst/>
                <a:latin typeface="Open Sans" panose="020B0606030504020204" pitchFamily="34" charset="0"/>
              </a:rPr>
              <a:t>client-centric approach</a:t>
            </a:r>
            <a:r>
              <a:rPr lang="en-US" b="0" i="0">
                <a:effectLst/>
                <a:latin typeface="Open Sans" panose="020B0606030504020204" pitchFamily="34" charset="0"/>
              </a:rPr>
              <a:t>, empowering individuals to actively shape their healthcare experiences. </a:t>
            </a:r>
          </a:p>
          <a:p>
            <a:pPr algn="l"/>
            <a:endParaRPr lang="en-US" b="0" i="0">
              <a:effectLst/>
              <a:latin typeface="Open Sans" panose="020B0606030504020204" pitchFamily="34" charset="0"/>
            </a:endParaRPr>
          </a:p>
          <a:p>
            <a:pPr algn="l"/>
            <a:r>
              <a:rPr lang="en-US">
                <a:latin typeface="Open Sans" panose="020B0606030504020204" pitchFamily="34" charset="0"/>
              </a:rPr>
              <a:t>The program aligns with the </a:t>
            </a:r>
            <a:r>
              <a:rPr lang="en-US" b="0" i="0">
                <a:effectLst/>
                <a:latin typeface="Open Sans" panose="020B0606030504020204" pitchFamily="34" charset="0"/>
              </a:rPr>
              <a:t>broader goals of a </a:t>
            </a:r>
            <a:r>
              <a:rPr lang="en-US" b="1" i="0">
                <a:effectLst/>
                <a:latin typeface="Open Sans" panose="020B0606030504020204" pitchFamily="34" charset="0"/>
              </a:rPr>
              <a:t>resilient health system</a:t>
            </a:r>
            <a:r>
              <a:rPr lang="en-US" b="0" i="0">
                <a:effectLst/>
                <a:latin typeface="Open Sans" panose="020B0606030504020204" pitchFamily="34" charset="0"/>
              </a:rPr>
              <a:t>, and further advances Saint Lucia on its </a:t>
            </a:r>
            <a:r>
              <a:rPr lang="en-US" b="1" i="0">
                <a:effectLst/>
                <a:latin typeface="Open Sans" panose="020B0606030504020204" pitchFamily="34" charset="0"/>
              </a:rPr>
              <a:t>Universal Health Coverage journey</a:t>
            </a:r>
            <a:r>
              <a:rPr lang="en-US" b="0" i="0">
                <a:effectLst/>
                <a:latin typeface="Open Sans" panose="020B0606030504020204" pitchFamily="34" charset="0"/>
              </a:rPr>
              <a:t>.</a:t>
            </a:r>
          </a:p>
          <a:p>
            <a:pPr algn="l"/>
            <a:endParaRPr lang="en-US" b="0" i="0">
              <a:effectLst/>
              <a:latin typeface="Open Sans" panose="020B0606030504020204" pitchFamily="34" charset="0"/>
            </a:endParaRPr>
          </a:p>
          <a:p>
            <a:pPr algn="l"/>
            <a:r>
              <a:rPr lang="en-US">
                <a:latin typeface="Open Sans" panose="020B0606030504020204" pitchFamily="34" charset="0"/>
              </a:rPr>
              <a:t>Dialogue on PBF institutionalization and </a:t>
            </a:r>
            <a:r>
              <a:rPr lang="en-US" b="1">
                <a:latin typeface="Open Sans" panose="020B0606030504020204" pitchFamily="34" charset="0"/>
              </a:rPr>
              <a:t>budgeting for UHC scale-up </a:t>
            </a:r>
            <a:r>
              <a:rPr lang="en-US">
                <a:latin typeface="Open Sans" panose="020B0606030504020204" pitchFamily="34" charset="0"/>
              </a:rPr>
              <a:t>is ongoing, including consideration of use of health taxes with focus on financing PHC. </a:t>
            </a:r>
            <a:endParaRPr lang="en-US" b="0" i="0">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8D3CE5C6-06A9-43D5-8336-40534F598563}" type="slidenum">
              <a:rPr lang="en-US" smtClean="0"/>
              <a:t>13</a:t>
            </a:fld>
            <a:endParaRPr lang="en-US"/>
          </a:p>
        </p:txBody>
      </p:sp>
    </p:spTree>
    <p:extLst>
      <p:ext uri="{BB962C8B-B14F-4D97-AF65-F5344CB8AC3E}">
        <p14:creationId xmlns:p14="http://schemas.microsoft.com/office/powerpoint/2010/main" val="52544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D46A-847C-72FF-44B2-3358F872B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42FBB-3378-20A5-88F2-337178A9D1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856DDA-2B2C-047C-93DA-AFE169B58C8C}"/>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5" name="Footer Placeholder 4">
            <a:extLst>
              <a:ext uri="{FF2B5EF4-FFF2-40B4-BE49-F238E27FC236}">
                <a16:creationId xmlns:a16="http://schemas.microsoft.com/office/drawing/2014/main" id="{760C55D0-63C9-9928-C499-35ED4B021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6A21D-F477-B5E1-7827-0CA54FC068EC}"/>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270110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1936-6F17-6F55-BA51-016D16934B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509552-8432-29BB-3D30-ED6669AFDC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7DCF6-4EF2-FBF0-3BBB-F035B3E0C8E5}"/>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5" name="Footer Placeholder 4">
            <a:extLst>
              <a:ext uri="{FF2B5EF4-FFF2-40B4-BE49-F238E27FC236}">
                <a16:creationId xmlns:a16="http://schemas.microsoft.com/office/drawing/2014/main" id="{B103CF04-C796-754C-5937-CDAB938369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6E91AA-9833-BBA5-5684-875700AE4E27}"/>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925611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EA06C1-C09B-96E8-F0C7-324711DFF3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C84070-4F35-E826-D0A1-D6B59E845E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253CE3-BD69-A5C9-0671-C21530B9C928}"/>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5" name="Footer Placeholder 4">
            <a:extLst>
              <a:ext uri="{FF2B5EF4-FFF2-40B4-BE49-F238E27FC236}">
                <a16:creationId xmlns:a16="http://schemas.microsoft.com/office/drawing/2014/main" id="{C3F4F6F6-D8F0-A56B-6AD3-55C640DE7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A429A7-317C-DE27-57FC-CC1534CEFA11}"/>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2004538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1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F8E00-8140-CB89-3D0D-76AB6BFF80DA}"/>
              </a:ext>
            </a:extLst>
          </p:cNvPr>
          <p:cNvPicPr>
            <a:picLocks noChangeAspect="1"/>
          </p:cNvPicPr>
          <p:nvPr userDrawn="1"/>
        </p:nvPicPr>
        <p:blipFill rotWithShape="1">
          <a:blip r:embed="rId2">
            <a:alphaModFix amt="10000"/>
          </a:blip>
          <a:srcRect r="40599" b="45904"/>
          <a:stretch/>
        </p:blipFill>
        <p:spPr>
          <a:xfrm>
            <a:off x="6739467" y="1866498"/>
            <a:ext cx="5452531" cy="5013053"/>
          </a:xfrm>
          <a:prstGeom prst="rect">
            <a:avLst/>
          </a:prstGeom>
        </p:spPr>
      </p:pic>
      <p:pic>
        <p:nvPicPr>
          <p:cNvPr id="4" name="Picture 3">
            <a:extLst>
              <a:ext uri="{FF2B5EF4-FFF2-40B4-BE49-F238E27FC236}">
                <a16:creationId xmlns:a16="http://schemas.microsoft.com/office/drawing/2014/main" id="{249A1C8B-25C6-BCE8-329C-176E44E44B8B}"/>
              </a:ext>
            </a:extLst>
          </p:cNvPr>
          <p:cNvPicPr>
            <a:picLocks noChangeAspect="1"/>
          </p:cNvPicPr>
          <p:nvPr userDrawn="1"/>
        </p:nvPicPr>
        <p:blipFill rotWithShape="1">
          <a:blip r:embed="rId2">
            <a:alphaModFix amt="10000"/>
          </a:blip>
          <a:srcRect l="36835" t="74203" r="-1440" b="-6624"/>
          <a:stretch/>
        </p:blipFill>
        <p:spPr>
          <a:xfrm>
            <a:off x="-11292" y="0"/>
            <a:ext cx="5930218" cy="3004457"/>
          </a:xfrm>
          <a:prstGeom prst="rect">
            <a:avLst/>
          </a:prstGeom>
        </p:spPr>
      </p:pic>
      <p:cxnSp>
        <p:nvCxnSpPr>
          <p:cNvPr id="11" name="White line">
            <a:extLst>
              <a:ext uri="{FF2B5EF4-FFF2-40B4-BE49-F238E27FC236}">
                <a16:creationId xmlns:a16="http://schemas.microsoft.com/office/drawing/2014/main" id="{6366EC26-88AE-B988-CFAC-CF080DBA3810}"/>
              </a:ext>
            </a:extLst>
          </p:cNvPr>
          <p:cNvCxnSpPr/>
          <p:nvPr userDrawn="1"/>
        </p:nvCxnSpPr>
        <p:spPr bwMode="auto">
          <a:xfrm>
            <a:off x="377365" y="1127052"/>
            <a:ext cx="11446039" cy="0"/>
          </a:xfrm>
          <a:prstGeom prst="line">
            <a:avLst/>
          </a:prstGeom>
          <a:noFill/>
          <a:ln w="12700" cap="rnd" cmpd="sng" algn="ctr">
            <a:solidFill>
              <a:srgbClr val="094269"/>
            </a:solidFill>
            <a:prstDash val="solid"/>
            <a:round/>
            <a:headEnd type="none" w="med" len="med"/>
            <a:tailEnd type="none" w="med" len="med"/>
          </a:ln>
          <a:effectLst/>
        </p:spPr>
      </p:cxnSp>
      <p:sp>
        <p:nvSpPr>
          <p:cNvPr id="12" name="Title">
            <a:extLst>
              <a:ext uri="{FF2B5EF4-FFF2-40B4-BE49-F238E27FC236}">
                <a16:creationId xmlns:a16="http://schemas.microsoft.com/office/drawing/2014/main" id="{F771E164-E195-61C1-09A1-68576CBEA8D7}"/>
              </a:ext>
            </a:extLst>
          </p:cNvPr>
          <p:cNvSpPr>
            <a:spLocks noGrp="1"/>
          </p:cNvSpPr>
          <p:nvPr>
            <p:ph type="title" hasCustomPrompt="1"/>
          </p:nvPr>
        </p:nvSpPr>
        <p:spPr>
          <a:xfrm>
            <a:off x="362617" y="221198"/>
            <a:ext cx="4693913" cy="432583"/>
          </a:xfrm>
          <a:prstGeom prst="rect">
            <a:avLst/>
          </a:prstGeom>
        </p:spPr>
        <p:txBody>
          <a:bodyPr anchor="b">
            <a:noAutofit/>
          </a:bodyPr>
          <a:lstStyle>
            <a:lvl1pPr algn="l">
              <a:lnSpc>
                <a:spcPct val="80000"/>
              </a:lnSpc>
              <a:spcBef>
                <a:spcPts val="0"/>
              </a:spcBef>
              <a:defRPr sz="2700" b="0" i="0" cap="none" spc="0" baseline="0">
                <a:solidFill>
                  <a:srgbClr val="094269"/>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PAGE HEADER</a:t>
            </a:r>
          </a:p>
        </p:txBody>
      </p:sp>
      <p:sp>
        <p:nvSpPr>
          <p:cNvPr id="13" name="Subhead">
            <a:extLst>
              <a:ext uri="{FF2B5EF4-FFF2-40B4-BE49-F238E27FC236}">
                <a16:creationId xmlns:a16="http://schemas.microsoft.com/office/drawing/2014/main" id="{7633C42D-6DCF-B3BF-4B78-9196FE10AE00}"/>
              </a:ext>
            </a:extLst>
          </p:cNvPr>
          <p:cNvSpPr>
            <a:spLocks noGrp="1"/>
          </p:cNvSpPr>
          <p:nvPr>
            <p:ph type="body" sz="quarter" idx="13" hasCustomPrompt="1"/>
          </p:nvPr>
        </p:nvSpPr>
        <p:spPr>
          <a:xfrm>
            <a:off x="375869" y="564227"/>
            <a:ext cx="3433509" cy="420565"/>
          </a:xfrm>
          <a:prstGeom prst="rect">
            <a:avLst/>
          </a:prstGeom>
        </p:spPr>
        <p:txBody>
          <a:bodyPr>
            <a:noAutofit/>
          </a:bodyPr>
          <a:lstStyle>
            <a:lvl1pPr marL="0" indent="0" algn="l">
              <a:lnSpc>
                <a:spcPct val="100000"/>
              </a:lnSpc>
              <a:spcBef>
                <a:spcPts val="0"/>
              </a:spcBef>
              <a:defRPr sz="2000" b="0" i="1"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a:defRPr b="0" i="0">
                <a:latin typeface="AndesExtraLight"/>
                <a:cs typeface="AndesExtraLight"/>
              </a:defRPr>
            </a:lvl2pPr>
            <a:lvl3pPr>
              <a:defRPr b="0" i="0">
                <a:latin typeface="AndesExtraLight"/>
                <a:cs typeface="AndesExtraLight"/>
              </a:defRPr>
            </a:lvl3pPr>
            <a:lvl4pPr>
              <a:defRPr b="0" i="0">
                <a:latin typeface="AndesExtraLight"/>
                <a:cs typeface="AndesExtraLight"/>
              </a:defRPr>
            </a:lvl4pPr>
            <a:lvl5pPr>
              <a:defRPr b="0" i="0">
                <a:latin typeface="AndesExtraLight"/>
                <a:cs typeface="AndesExtraLight"/>
              </a:defRPr>
            </a:lvl5pPr>
          </a:lstStyle>
          <a:p>
            <a:pPr lvl="0"/>
            <a:r>
              <a:rPr lang="en-US"/>
              <a:t>Click to edit page </a:t>
            </a:r>
            <a:r>
              <a:rPr lang="en-US" err="1"/>
              <a:t>subheader</a:t>
            </a:r>
            <a:endParaRPr lang="en-US"/>
          </a:p>
        </p:txBody>
      </p:sp>
      <p:sp>
        <p:nvSpPr>
          <p:cNvPr id="9" name="Body copy">
            <a:extLst>
              <a:ext uri="{FF2B5EF4-FFF2-40B4-BE49-F238E27FC236}">
                <a16:creationId xmlns:a16="http://schemas.microsoft.com/office/drawing/2014/main" id="{F49F63CF-BB77-ECA7-C746-74363772E02E}"/>
              </a:ext>
            </a:extLst>
          </p:cNvPr>
          <p:cNvSpPr>
            <a:spLocks noGrp="1"/>
          </p:cNvSpPr>
          <p:nvPr>
            <p:ph type="body" sz="quarter" idx="15" hasCustomPrompt="1"/>
          </p:nvPr>
        </p:nvSpPr>
        <p:spPr>
          <a:xfrm>
            <a:off x="375869" y="2839925"/>
            <a:ext cx="11325802" cy="2087598"/>
          </a:xfrm>
          <a:prstGeom prst="rect">
            <a:avLst/>
          </a:prstGeom>
        </p:spPr>
        <p:txBody>
          <a:bodyPr>
            <a:noAutofit/>
          </a:bodyPr>
          <a:lstStyle>
            <a:lvl1pPr marL="0" indent="0" algn="l">
              <a:lnSpc>
                <a:spcPct val="100000"/>
              </a:lnSpc>
              <a:spcBef>
                <a:spcPts val="0"/>
              </a:spcBef>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a:defRPr b="0" i="0">
                <a:latin typeface="AndesExtraLight"/>
                <a:cs typeface="AndesExtraLight"/>
              </a:defRPr>
            </a:lvl2pPr>
            <a:lvl3pPr>
              <a:defRPr b="0" i="0">
                <a:latin typeface="AndesExtraLight"/>
                <a:cs typeface="AndesExtraLight"/>
              </a:defRPr>
            </a:lvl3pPr>
            <a:lvl4pPr>
              <a:defRPr b="0" i="0">
                <a:latin typeface="AndesExtraLight"/>
                <a:cs typeface="AndesExtraLight"/>
              </a:defRPr>
            </a:lvl4pPr>
            <a:lvl5pPr>
              <a:defRPr b="0" i="0">
                <a:latin typeface="AndesExtraLight"/>
                <a:cs typeface="AndesExtraLight"/>
              </a:defRPr>
            </a:lvl5pPr>
          </a:lstStyle>
          <a:p>
            <a:pPr lvl="0"/>
            <a:r>
              <a:rPr lang="en-US"/>
              <a:t>Click to edit slide body copy. 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r>
              <a:rPr lang="en-US"/>
              <a:t>.</a:t>
            </a:r>
          </a:p>
          <a:p>
            <a:pPr lvl="0"/>
            <a:endParaRPr lang="en-US"/>
          </a:p>
          <a:p>
            <a:pPr marL="0" marR="0" lvl="0" indent="0" algn="l" defTabSz="914400" rtl="0" eaLnBrk="0" fontAlgn="base" latinLnBrk="0" hangingPunct="0">
              <a:lnSpc>
                <a:spcPct val="100000"/>
              </a:lnSpc>
              <a:spcBef>
                <a:spcPts val="0"/>
              </a:spcBef>
              <a:spcAft>
                <a:spcPts val="600"/>
              </a:spcAft>
              <a:buClr>
                <a:srgbClr val="404040"/>
              </a:buClr>
              <a:buSzTx/>
              <a:buFontTx/>
              <a:buNone/>
              <a:tabLst/>
              <a:defRPr/>
            </a:pPr>
            <a:r>
              <a:rPr lang="en-US"/>
              <a:t>Sit </a:t>
            </a:r>
            <a:r>
              <a:rPr lang="en-US" err="1"/>
              <a:t>amet</a:t>
            </a:r>
            <a:r>
              <a:rPr lang="en-US"/>
              <a:t>, </a:t>
            </a:r>
            <a:r>
              <a:rPr lang="en-US" err="1"/>
              <a:t>consectetuer</a:t>
            </a:r>
            <a:r>
              <a:rPr lang="en-US"/>
              <a:t> </a:t>
            </a:r>
            <a:r>
              <a:rPr lang="en-US" err="1"/>
              <a:t>adipiscing</a:t>
            </a:r>
            <a:r>
              <a:rPr lang="en-US"/>
              <a:t> </a:t>
            </a:r>
            <a:r>
              <a:rPr lang="en-US" err="1"/>
              <a:t>elit</a:t>
            </a:r>
            <a:r>
              <a:rPr lang="en-US"/>
              <a:t>, sed diam </a:t>
            </a:r>
            <a:r>
              <a:rPr lang="en-US" err="1"/>
              <a:t>nonummy</a:t>
            </a:r>
            <a:r>
              <a:rPr lang="en-US"/>
              <a:t> </a:t>
            </a:r>
            <a:r>
              <a:rPr lang="en-US" err="1"/>
              <a:t>nibh</a:t>
            </a:r>
            <a:r>
              <a:rPr lang="en-US"/>
              <a:t> </a:t>
            </a:r>
            <a:r>
              <a:rPr lang="en-US" err="1"/>
              <a:t>euismod</a:t>
            </a:r>
            <a:r>
              <a:rPr lang="en-US"/>
              <a:t> </a:t>
            </a:r>
            <a:r>
              <a:rPr lang="en-US" err="1"/>
              <a:t>tincidunt</a:t>
            </a:r>
            <a:r>
              <a:rPr lang="en-US"/>
              <a:t> </a:t>
            </a:r>
            <a:r>
              <a:rPr lang="en-US" err="1"/>
              <a:t>ut</a:t>
            </a:r>
            <a:r>
              <a:rPr lang="en-US"/>
              <a:t> </a:t>
            </a:r>
            <a:r>
              <a:rPr lang="en-US" err="1"/>
              <a:t>laoreet</a:t>
            </a:r>
            <a:r>
              <a:rPr lang="en-US"/>
              <a:t> dolore magna </a:t>
            </a:r>
            <a:r>
              <a:rPr lang="en-US" err="1"/>
              <a:t>aliquam</a:t>
            </a:r>
            <a:r>
              <a:rPr lang="en-US"/>
              <a:t> </a:t>
            </a:r>
            <a:r>
              <a:rPr lang="en-US" err="1"/>
              <a:t>erat</a:t>
            </a:r>
            <a:r>
              <a:rPr lang="en-US"/>
              <a:t> </a:t>
            </a:r>
            <a:r>
              <a:rPr lang="en-US" err="1"/>
              <a:t>volutpat</a:t>
            </a:r>
            <a:r>
              <a:rPr lang="en-US"/>
              <a:t>. Ut </a:t>
            </a:r>
            <a:r>
              <a:rPr lang="en-US" err="1"/>
              <a:t>wisi</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a:t>
            </a:r>
            <a:r>
              <a:rPr lang="en-US" err="1"/>
              <a:t>exerci</a:t>
            </a:r>
            <a:r>
              <a:rPr lang="en-US"/>
              <a:t> </a:t>
            </a:r>
            <a:r>
              <a:rPr lang="en-US" err="1"/>
              <a:t>tation</a:t>
            </a:r>
            <a:r>
              <a:rPr lang="en-US"/>
              <a:t> </a:t>
            </a:r>
            <a:r>
              <a:rPr lang="en-US" err="1"/>
              <a:t>ullamcorper</a:t>
            </a:r>
            <a:r>
              <a:rPr lang="en-US"/>
              <a:t> </a:t>
            </a:r>
            <a:r>
              <a:rPr lang="en-US" err="1"/>
              <a:t>suscipit</a:t>
            </a:r>
            <a:r>
              <a:rPr lang="en-US"/>
              <a:t> </a:t>
            </a:r>
            <a:r>
              <a:rPr lang="en-US" err="1"/>
              <a:t>lobortis</a:t>
            </a:r>
            <a:r>
              <a:rPr lang="en-US"/>
              <a:t> </a:t>
            </a:r>
            <a:r>
              <a:rPr lang="en-US" err="1"/>
              <a:t>nisl</a:t>
            </a:r>
            <a:r>
              <a:rPr lang="en-US"/>
              <a:t>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autem vel </a:t>
            </a:r>
            <a:r>
              <a:rPr lang="en-US" err="1"/>
              <a:t>eum</a:t>
            </a:r>
            <a:r>
              <a:rPr lang="en-US"/>
              <a:t> </a:t>
            </a:r>
            <a:r>
              <a:rPr lang="en-US" err="1"/>
              <a:t>iriure</a:t>
            </a:r>
            <a:r>
              <a:rPr lang="en-US"/>
              <a:t> dolor in </a:t>
            </a:r>
            <a:r>
              <a:rPr lang="en-US" err="1"/>
              <a:t>hendrerit</a:t>
            </a:r>
            <a:endParaRPr lang="en-US"/>
          </a:p>
          <a:p>
            <a:pPr lvl="0"/>
            <a:endParaRPr lang="en-US"/>
          </a:p>
        </p:txBody>
      </p:sp>
    </p:spTree>
    <p:extLst>
      <p:ext uri="{BB962C8B-B14F-4D97-AF65-F5344CB8AC3E}">
        <p14:creationId xmlns:p14="http://schemas.microsoft.com/office/powerpoint/2010/main" val="422461382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with space to add your own image 1 ">
    <p:spTree>
      <p:nvGrpSpPr>
        <p:cNvPr id="1" name=""/>
        <p:cNvGrpSpPr/>
        <p:nvPr/>
      </p:nvGrpSpPr>
      <p:grpSpPr>
        <a:xfrm>
          <a:off x="0" y="0"/>
          <a:ext cx="0" cy="0"/>
          <a:chOff x="0" y="0"/>
          <a:chExt cx="0" cy="0"/>
        </a:xfrm>
      </p:grpSpPr>
      <p:sp>
        <p:nvSpPr>
          <p:cNvPr id="9" name="Blue rectangle">
            <a:extLst>
              <a:ext uri="{FF2B5EF4-FFF2-40B4-BE49-F238E27FC236}">
                <a16:creationId xmlns:a16="http://schemas.microsoft.com/office/drawing/2014/main" id="{B54F5B37-BD7F-DEFE-A468-0E5F899B05C8}"/>
              </a:ext>
            </a:extLst>
          </p:cNvPr>
          <p:cNvSpPr/>
          <p:nvPr userDrawn="1"/>
        </p:nvSpPr>
        <p:spPr bwMode="auto">
          <a:xfrm>
            <a:off x="7990541" y="70617"/>
            <a:ext cx="4085345" cy="6733834"/>
          </a:xfrm>
          <a:prstGeom prst="rect">
            <a:avLst/>
          </a:prstGeom>
          <a:solidFill>
            <a:srgbClr val="09426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13" name="Picture Placeholder">
            <a:extLst>
              <a:ext uri="{FF2B5EF4-FFF2-40B4-BE49-F238E27FC236}">
                <a16:creationId xmlns:a16="http://schemas.microsoft.com/office/drawing/2014/main" id="{9687E4AC-3865-4817-ADAF-8168461A7C76}"/>
              </a:ext>
            </a:extLst>
          </p:cNvPr>
          <p:cNvSpPr>
            <a:spLocks noGrp="1"/>
          </p:cNvSpPr>
          <p:nvPr>
            <p:ph type="pic" sz="quarter" idx="14"/>
          </p:nvPr>
        </p:nvSpPr>
        <p:spPr>
          <a:xfrm>
            <a:off x="0" y="-13252"/>
            <a:ext cx="7990541" cy="6871252"/>
          </a:xfrm>
          <a:prstGeom prst="rect">
            <a:avLst/>
          </a:prstGeom>
          <a:solidFill>
            <a:schemeClr val="bg2"/>
          </a:solidFill>
        </p:spPr>
        <p:txBody>
          <a:bodyPr/>
          <a:lstStyle>
            <a:lvl1pPr>
              <a:defRPr sz="4000"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a:p>
            <a:r>
              <a:rPr lang="en-US"/>
              <a:t>     Click to add your image</a:t>
            </a:r>
          </a:p>
        </p:txBody>
      </p:sp>
      <p:pic>
        <p:nvPicPr>
          <p:cNvPr id="3" name="Picture 2" descr="A black and blue background&#10;&#10;Description automatically generated">
            <a:extLst>
              <a:ext uri="{FF2B5EF4-FFF2-40B4-BE49-F238E27FC236}">
                <a16:creationId xmlns:a16="http://schemas.microsoft.com/office/drawing/2014/main" id="{CCC8EC22-2644-70CE-42DC-8D0D2E4C19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0541" y="0"/>
            <a:ext cx="4197350" cy="6858000"/>
          </a:xfrm>
          <a:prstGeom prst="rect">
            <a:avLst/>
          </a:prstGeom>
        </p:spPr>
      </p:pic>
      <p:pic>
        <p:nvPicPr>
          <p:cNvPr id="11" name="World Bank logo">
            <a:extLst>
              <a:ext uri="{FF2B5EF4-FFF2-40B4-BE49-F238E27FC236}">
                <a16:creationId xmlns:a16="http://schemas.microsoft.com/office/drawing/2014/main" id="{58B17E45-B1E7-8185-2B87-A8EC89A0009E}"/>
              </a:ext>
            </a:extLst>
          </p:cNvPr>
          <p:cNvPicPr>
            <a:picLocks noChangeAspect="1"/>
          </p:cNvPicPr>
          <p:nvPr userDrawn="1"/>
        </p:nvPicPr>
        <p:blipFill>
          <a:blip r:embed="rId3"/>
          <a:stretch>
            <a:fillRect/>
          </a:stretch>
        </p:blipFill>
        <p:spPr>
          <a:xfrm>
            <a:off x="8984926" y="5457709"/>
            <a:ext cx="2211225" cy="1001804"/>
          </a:xfrm>
          <a:prstGeom prst="rect">
            <a:avLst/>
          </a:prstGeom>
        </p:spPr>
      </p:pic>
      <p:sp>
        <p:nvSpPr>
          <p:cNvPr id="24" name="Presentation title text ">
            <a:extLst>
              <a:ext uri="{FF2B5EF4-FFF2-40B4-BE49-F238E27FC236}">
                <a16:creationId xmlns:a16="http://schemas.microsoft.com/office/drawing/2014/main" id="{E178D353-04F4-DC50-BA6F-F4448016F02A}"/>
              </a:ext>
            </a:extLst>
          </p:cNvPr>
          <p:cNvSpPr>
            <a:spLocks noGrp="1"/>
          </p:cNvSpPr>
          <p:nvPr>
            <p:ph type="title" hasCustomPrompt="1"/>
          </p:nvPr>
        </p:nvSpPr>
        <p:spPr>
          <a:xfrm>
            <a:off x="8122024" y="2725720"/>
            <a:ext cx="3953862" cy="1021332"/>
          </a:xfrm>
          <a:prstGeom prst="rect">
            <a:avLst/>
          </a:prstGeom>
        </p:spPr>
        <p:txBody>
          <a:bodyPr anchor="b">
            <a:noAutofit/>
          </a:bodyPr>
          <a:lstStyle>
            <a:lvl1pPr algn="ctr">
              <a:lnSpc>
                <a:spcPct val="100000"/>
              </a:lnSpc>
              <a:spcBef>
                <a:spcPts val="0"/>
              </a:spcBef>
              <a:defRPr sz="2800" b="0" i="0" cap="none" spc="0"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ADD YOUR</a:t>
            </a:r>
            <a:br>
              <a:rPr lang="en-US"/>
            </a:br>
            <a:r>
              <a:rPr lang="en-US"/>
              <a:t>PRESENTATION TITLE</a:t>
            </a:r>
          </a:p>
        </p:txBody>
      </p:sp>
      <p:sp>
        <p:nvSpPr>
          <p:cNvPr id="25" name="Subhead text">
            <a:extLst>
              <a:ext uri="{FF2B5EF4-FFF2-40B4-BE49-F238E27FC236}">
                <a16:creationId xmlns:a16="http://schemas.microsoft.com/office/drawing/2014/main" id="{E7C6BEF5-6D79-8AFF-D375-FEB0A34EFFF2}"/>
              </a:ext>
            </a:extLst>
          </p:cNvPr>
          <p:cNvSpPr>
            <a:spLocks noGrp="1"/>
          </p:cNvSpPr>
          <p:nvPr>
            <p:ph type="body" sz="quarter" idx="13" hasCustomPrompt="1"/>
          </p:nvPr>
        </p:nvSpPr>
        <p:spPr>
          <a:xfrm>
            <a:off x="8343746" y="3903805"/>
            <a:ext cx="3499770" cy="346943"/>
          </a:xfrm>
          <a:prstGeom prst="rect">
            <a:avLst/>
          </a:prstGeom>
        </p:spPr>
        <p:txBody>
          <a:bodyPr>
            <a:noAutofit/>
          </a:bodyPr>
          <a:lstStyle>
            <a:lvl1pPr marL="0" indent="0" algn="ctr">
              <a:lnSpc>
                <a:spcPct val="100000"/>
              </a:lnSpc>
              <a:spcBef>
                <a:spcPts val="0"/>
              </a:spcBef>
              <a:defRPr sz="1800" b="1" i="0" cap="none"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b="0" i="0">
                <a:latin typeface="AndesExtraLight"/>
                <a:cs typeface="AndesExtraLight"/>
              </a:defRPr>
            </a:lvl2pPr>
            <a:lvl3pPr>
              <a:defRPr b="0" i="0">
                <a:latin typeface="AndesExtraLight"/>
                <a:cs typeface="AndesExtraLight"/>
              </a:defRPr>
            </a:lvl3pPr>
            <a:lvl4pPr>
              <a:defRPr b="0" i="0">
                <a:latin typeface="AndesExtraLight"/>
                <a:cs typeface="AndesExtraLight"/>
              </a:defRPr>
            </a:lvl4pPr>
            <a:lvl5pPr>
              <a:defRPr b="0" i="0">
                <a:latin typeface="AndesExtraLight"/>
                <a:cs typeface="AndesExtraLight"/>
              </a:defRPr>
            </a:lvl5pPr>
          </a:lstStyle>
          <a:p>
            <a:pPr lvl="0"/>
            <a:r>
              <a:rPr lang="en-US"/>
              <a:t>Click to add your subhead</a:t>
            </a:r>
          </a:p>
        </p:txBody>
      </p:sp>
    </p:spTree>
    <p:extLst>
      <p:ext uri="{BB962C8B-B14F-4D97-AF65-F5344CB8AC3E}">
        <p14:creationId xmlns:p14="http://schemas.microsoft.com/office/powerpoint/2010/main" val="235030747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3DB6FA-50BA-F8F7-A240-A3F7C38C0BC9}"/>
              </a:ext>
            </a:extLst>
          </p:cNvPr>
          <p:cNvSpPr>
            <a:spLocks noGrp="1"/>
          </p:cNvSpPr>
          <p:nvPr>
            <p:ph type="title"/>
          </p:nvPr>
        </p:nvSpPr>
        <p:spPr>
          <a:xfrm>
            <a:off x="838200" y="668913"/>
            <a:ext cx="10515600" cy="692071"/>
          </a:xfrm>
          <a:prstGeom prst="rect">
            <a:avLst/>
          </a:prstGeom>
        </p:spPr>
        <p:txBody>
          <a:bodyPr>
            <a:normAutofit/>
          </a:bodyPr>
          <a:lstStyle>
            <a:lvl1pPr>
              <a:defRPr lang="en-US" sz="2800" b="1" kern="1200" dirty="0">
                <a:solidFill>
                  <a:srgbClr val="0A4971"/>
                </a:solidFill>
                <a:latin typeface="Arial"/>
                <a:ea typeface="Arial"/>
                <a:cs typeface="Arial"/>
              </a:defRPr>
            </a:lvl1pPr>
          </a:lstStyle>
          <a:p>
            <a:r>
              <a:rPr lang="en-GB" dirty="0"/>
              <a:t>Click to edit Master title style</a:t>
            </a:r>
            <a:endParaRPr lang="en-US" dirty="0"/>
          </a:p>
        </p:txBody>
      </p:sp>
      <p:sp>
        <p:nvSpPr>
          <p:cNvPr id="8" name="Content Placeholder 14">
            <a:extLst>
              <a:ext uri="{FF2B5EF4-FFF2-40B4-BE49-F238E27FC236}">
                <a16:creationId xmlns:a16="http://schemas.microsoft.com/office/drawing/2014/main" id="{E8C75F79-51DF-8CC1-D182-C6AC5769CDAE}"/>
              </a:ext>
            </a:extLst>
          </p:cNvPr>
          <p:cNvSpPr>
            <a:spLocks noGrp="1"/>
          </p:cNvSpPr>
          <p:nvPr>
            <p:ph sz="quarter" idx="11" hasCustomPrompt="1"/>
          </p:nvPr>
        </p:nvSpPr>
        <p:spPr>
          <a:xfrm>
            <a:off x="833098" y="1343782"/>
            <a:ext cx="5081587" cy="241451"/>
          </a:xfrm>
        </p:spPr>
        <p:txBody>
          <a:bodyPr/>
          <a:lstStyle>
            <a:lvl1pPr marL="0" indent="0">
              <a:buNone/>
              <a:defRPr sz="1400"/>
            </a:lvl1pPr>
            <a:lvl2pPr marL="457200" indent="0">
              <a:buNone/>
              <a:defRPr/>
            </a:lvl2pPr>
          </a:lstStyle>
          <a:p>
            <a:pPr marL="0" marR="0" lvl="0" indent="0" algn="l" rtl="0">
              <a:spcBef>
                <a:spcPts val="0"/>
              </a:spcBef>
              <a:spcAft>
                <a:spcPts val="0"/>
              </a:spcAft>
              <a:buNone/>
            </a:pPr>
            <a:r>
              <a:rPr lang="es-AR" sz="1400" dirty="0" err="1">
                <a:solidFill>
                  <a:srgbClr val="0A4971"/>
                </a:solidFill>
                <a:latin typeface="Arial"/>
                <a:ea typeface="Arial"/>
                <a:cs typeface="Arial"/>
                <a:sym typeface="Arial"/>
              </a:rPr>
              <a:t>Lorem</a:t>
            </a:r>
            <a:r>
              <a:rPr lang="es-AR" sz="1400" dirty="0">
                <a:solidFill>
                  <a:srgbClr val="0A4971"/>
                </a:solidFill>
                <a:latin typeface="Arial"/>
                <a:ea typeface="Arial"/>
                <a:cs typeface="Arial"/>
                <a:sym typeface="Arial"/>
              </a:rPr>
              <a:t> </a:t>
            </a:r>
            <a:r>
              <a:rPr lang="es-AR" sz="1400" dirty="0" err="1">
                <a:solidFill>
                  <a:srgbClr val="0A4971"/>
                </a:solidFill>
                <a:latin typeface="Arial"/>
                <a:ea typeface="Arial"/>
                <a:cs typeface="Arial"/>
                <a:sym typeface="Arial"/>
              </a:rPr>
              <a:t>ipsum</a:t>
            </a:r>
            <a:r>
              <a:rPr lang="es-AR" sz="1400" dirty="0">
                <a:solidFill>
                  <a:srgbClr val="0A4971"/>
                </a:solidFill>
                <a:latin typeface="Arial"/>
                <a:ea typeface="Arial"/>
                <a:cs typeface="Arial"/>
                <a:sym typeface="Arial"/>
              </a:rPr>
              <a:t> dolor </a:t>
            </a:r>
            <a:r>
              <a:rPr lang="es-AR" sz="1400" dirty="0" err="1">
                <a:solidFill>
                  <a:srgbClr val="0A4971"/>
                </a:solidFill>
                <a:latin typeface="Arial"/>
                <a:ea typeface="Arial"/>
                <a:cs typeface="Arial"/>
                <a:sym typeface="Arial"/>
              </a:rPr>
              <a:t>sit</a:t>
            </a:r>
            <a:r>
              <a:rPr lang="es-AR" sz="1400" dirty="0">
                <a:solidFill>
                  <a:srgbClr val="0A4971"/>
                </a:solidFill>
                <a:latin typeface="Arial"/>
                <a:ea typeface="Arial"/>
                <a:cs typeface="Arial"/>
                <a:sym typeface="Arial"/>
              </a:rPr>
              <a:t> ame</a:t>
            </a:r>
            <a:endParaRPr lang="es-AR" sz="1400" dirty="0">
              <a:solidFill>
                <a:schemeClr val="dk1"/>
              </a:solidFill>
              <a:latin typeface="Arial"/>
              <a:ea typeface="Arial"/>
              <a:cs typeface="Arial"/>
              <a:sym typeface="Arial"/>
            </a:endParaRPr>
          </a:p>
        </p:txBody>
      </p:sp>
      <p:sp>
        <p:nvSpPr>
          <p:cNvPr id="4" name="Chart Placeholder 3">
            <a:extLst>
              <a:ext uri="{FF2B5EF4-FFF2-40B4-BE49-F238E27FC236}">
                <a16:creationId xmlns:a16="http://schemas.microsoft.com/office/drawing/2014/main" id="{C34D5BF0-8B26-D433-7695-B89DB3AD35F8}"/>
              </a:ext>
            </a:extLst>
          </p:cNvPr>
          <p:cNvSpPr>
            <a:spLocks noGrp="1"/>
          </p:cNvSpPr>
          <p:nvPr>
            <p:ph type="chart" sz="quarter" idx="12"/>
          </p:nvPr>
        </p:nvSpPr>
        <p:spPr>
          <a:xfrm>
            <a:off x="833438" y="2011363"/>
            <a:ext cx="10520362" cy="3455987"/>
          </a:xfrm>
        </p:spPr>
        <p:txBody>
          <a:bodyPr/>
          <a:lstStyle/>
          <a:p>
            <a:endParaRPr lang="en-US"/>
          </a:p>
        </p:txBody>
      </p:sp>
    </p:spTree>
    <p:extLst>
      <p:ext uri="{BB962C8B-B14F-4D97-AF65-F5344CB8AC3E}">
        <p14:creationId xmlns:p14="http://schemas.microsoft.com/office/powerpoint/2010/main" val="2725162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6319-222F-EAA1-F804-4051D2F5B2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BB418-45DD-0C57-542C-D0A5AA77E7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9F2E7-A774-111A-D4E5-8E732FC79B86}"/>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5" name="Footer Placeholder 4">
            <a:extLst>
              <a:ext uri="{FF2B5EF4-FFF2-40B4-BE49-F238E27FC236}">
                <a16:creationId xmlns:a16="http://schemas.microsoft.com/office/drawing/2014/main" id="{24A6EBC6-39A7-D65D-05AC-6258F87A2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5B67D-4820-4C30-DF6C-AEF3DA8D9930}"/>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529257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8643-FD95-AD66-249B-173763F6FE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2B7621-D126-410F-FF83-9B27173F63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2E83EE-2D9A-FEAE-C582-16890FA1ECA2}"/>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5" name="Footer Placeholder 4">
            <a:extLst>
              <a:ext uri="{FF2B5EF4-FFF2-40B4-BE49-F238E27FC236}">
                <a16:creationId xmlns:a16="http://schemas.microsoft.com/office/drawing/2014/main" id="{5BE357F8-3A8D-E13D-F66B-689937935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B9039-E7BF-A23F-B9CB-B5457E1678C6}"/>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129719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2390-FE76-B439-6C55-4D3F0577E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8A51B-271F-4B6D-5F8D-1D94B60477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09C619-62A7-50BE-02EC-BA567E25F2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177B9-344D-F1DD-FF63-BA7E72B06866}"/>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6" name="Footer Placeholder 5">
            <a:extLst>
              <a:ext uri="{FF2B5EF4-FFF2-40B4-BE49-F238E27FC236}">
                <a16:creationId xmlns:a16="http://schemas.microsoft.com/office/drawing/2014/main" id="{0CE63A37-A271-039C-073D-5F5D922CE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496B6-0F79-E64D-B5C3-91E242C9E484}"/>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21163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A5A57-9902-2ED9-BA8A-D2BF8B37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5B745B-1BC5-5645-AE21-57395FC8B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1457B2-095C-47F8-078F-9542490B19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6B4DF1-7F80-2C07-3E84-F6728B067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086B7-66C7-1FF9-305B-A1148B4D84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5E6A74-598E-B186-E5E6-4BB4C0445F20}"/>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8" name="Footer Placeholder 7">
            <a:extLst>
              <a:ext uri="{FF2B5EF4-FFF2-40B4-BE49-F238E27FC236}">
                <a16:creationId xmlns:a16="http://schemas.microsoft.com/office/drawing/2014/main" id="{2B1AE7D7-4BC5-C4DF-88B0-3DBB98E5E6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9C2952-682D-3F8B-846B-DF8F42CFEB06}"/>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2144097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8AAC6-8F78-7F94-110E-447DDED765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E52513-B681-2651-4E8A-98BB48A159EB}"/>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4" name="Footer Placeholder 3">
            <a:extLst>
              <a:ext uri="{FF2B5EF4-FFF2-40B4-BE49-F238E27FC236}">
                <a16:creationId xmlns:a16="http://schemas.microsoft.com/office/drawing/2014/main" id="{976ECF12-C7CB-A321-9E83-71A5C4524A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78CF35-ECD6-F4CE-CFF6-F132344E677D}"/>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243773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519F6A-79FC-D5E4-C6AC-C49B396102F3}"/>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3" name="Footer Placeholder 2">
            <a:extLst>
              <a:ext uri="{FF2B5EF4-FFF2-40B4-BE49-F238E27FC236}">
                <a16:creationId xmlns:a16="http://schemas.microsoft.com/office/drawing/2014/main" id="{FDEF1217-BAA5-52CA-D613-F2B568A438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8B1B80-02BD-6C06-25D1-45EAAA96543E}"/>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343189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656D-7C3B-B6E0-B430-1EADDD777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E66D43-8F38-B3A2-6BB6-EB15107964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BF13A5-B23B-9E5B-C9DA-5671E39A34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13E8FB-1161-2F4A-208F-C0DE451455EA}"/>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6" name="Footer Placeholder 5">
            <a:extLst>
              <a:ext uri="{FF2B5EF4-FFF2-40B4-BE49-F238E27FC236}">
                <a16:creationId xmlns:a16="http://schemas.microsoft.com/office/drawing/2014/main" id="{730AE2E1-8617-0D02-0A8A-E8C1A0B1E4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3B26F-1D79-23B7-811F-361418DCC063}"/>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82072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391B4-ADDB-3F3C-8829-5E938F217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D0F30B-2217-30F9-3EC9-825054E234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425E86-BEF1-51C7-0F82-886B06777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E31947-1D86-8451-5AB2-1CE8DB529325}"/>
              </a:ext>
            </a:extLst>
          </p:cNvPr>
          <p:cNvSpPr>
            <a:spLocks noGrp="1"/>
          </p:cNvSpPr>
          <p:nvPr>
            <p:ph type="dt" sz="half" idx="10"/>
          </p:nvPr>
        </p:nvSpPr>
        <p:spPr/>
        <p:txBody>
          <a:bodyPr/>
          <a:lstStyle/>
          <a:p>
            <a:fld id="{7819F26D-1A10-43BE-82C5-C981EB0AE549}" type="datetimeFigureOut">
              <a:rPr lang="en-US" smtClean="0"/>
              <a:t>5/21/2025</a:t>
            </a:fld>
            <a:endParaRPr lang="en-US"/>
          </a:p>
        </p:txBody>
      </p:sp>
      <p:sp>
        <p:nvSpPr>
          <p:cNvPr id="6" name="Footer Placeholder 5">
            <a:extLst>
              <a:ext uri="{FF2B5EF4-FFF2-40B4-BE49-F238E27FC236}">
                <a16:creationId xmlns:a16="http://schemas.microsoft.com/office/drawing/2014/main" id="{51B1C5C5-D7A2-E5AF-A1C0-002F4E212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0ABC3-9FE1-E555-BD24-59B92E086997}"/>
              </a:ext>
            </a:extLst>
          </p:cNvPr>
          <p:cNvSpPr>
            <a:spLocks noGrp="1"/>
          </p:cNvSpPr>
          <p:nvPr>
            <p:ph type="sldNum" sz="quarter" idx="12"/>
          </p:nvPr>
        </p:nvSpPr>
        <p:spPr/>
        <p:txBody>
          <a:bodyPr/>
          <a:lstStyle/>
          <a:p>
            <a:fld id="{2CBCD00A-46D9-4D91-ADAD-951363D238D7}" type="slidenum">
              <a:rPr lang="en-US" smtClean="0"/>
              <a:t>‹#›</a:t>
            </a:fld>
            <a:endParaRPr lang="en-US"/>
          </a:p>
        </p:txBody>
      </p:sp>
    </p:spTree>
    <p:extLst>
      <p:ext uri="{BB962C8B-B14F-4D97-AF65-F5344CB8AC3E}">
        <p14:creationId xmlns:p14="http://schemas.microsoft.com/office/powerpoint/2010/main" val="2363284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4885A7-0878-68F7-4B74-2441D8DE21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A98039-EA8B-2347-A833-6172836096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E5982-F4F3-CA60-BF76-C1A5E6664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19F26D-1A10-43BE-82C5-C981EB0AE549}" type="datetimeFigureOut">
              <a:rPr lang="en-US" smtClean="0"/>
              <a:t>5/21/2025</a:t>
            </a:fld>
            <a:endParaRPr lang="en-US"/>
          </a:p>
        </p:txBody>
      </p:sp>
      <p:sp>
        <p:nvSpPr>
          <p:cNvPr id="5" name="Footer Placeholder 4">
            <a:extLst>
              <a:ext uri="{FF2B5EF4-FFF2-40B4-BE49-F238E27FC236}">
                <a16:creationId xmlns:a16="http://schemas.microsoft.com/office/drawing/2014/main" id="{0D879062-89E3-B570-C0C6-63826B825B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B9DEC9C-6E08-D467-82E1-30D7CCCB00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BCD00A-46D9-4D91-ADAD-951363D238D7}" type="slidenum">
              <a:rPr lang="en-US" smtClean="0"/>
              <a:t>‹#›</a:t>
            </a:fld>
            <a:endParaRPr lang="en-US"/>
          </a:p>
        </p:txBody>
      </p:sp>
    </p:spTree>
    <p:extLst>
      <p:ext uri="{BB962C8B-B14F-4D97-AF65-F5344CB8AC3E}">
        <p14:creationId xmlns:p14="http://schemas.microsoft.com/office/powerpoint/2010/main" val="1021745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0.sv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hyperlink" Target="https://www.worldbank.org/en/news/feature/2024/02/09/saint-lucia-s-quest-to-reduce-hypertension-and-diabetes-through-performance-based-financing" TargetMode="External"/><Relationship Id="rId4" Type="http://schemas.openxmlformats.org/officeDocument/2006/relationships/image" Target="../media/image48.pn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Layout" Target="../diagrams/layout3.xml"/><Relationship Id="rId7" Type="http://schemas.openxmlformats.org/officeDocument/2006/relationships/image" Target="../media/image64.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11" Type="http://schemas.openxmlformats.org/officeDocument/2006/relationships/image" Target="../media/image47.png"/><Relationship Id="rId5" Type="http://schemas.openxmlformats.org/officeDocument/2006/relationships/diagramColors" Target="../diagrams/colors3.xml"/><Relationship Id="rId10" Type="http://schemas.openxmlformats.org/officeDocument/2006/relationships/image" Target="../media/image67.png"/><Relationship Id="rId4" Type="http://schemas.openxmlformats.org/officeDocument/2006/relationships/diagramQuickStyle" Target="../diagrams/quickStyle3.xml"/><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18" Type="http://schemas.openxmlformats.org/officeDocument/2006/relationships/image" Target="../media/image89.svg"/><Relationship Id="rId3" Type="http://schemas.openxmlformats.org/officeDocument/2006/relationships/image" Target="../media/image74.png"/><Relationship Id="rId21" Type="http://schemas.openxmlformats.org/officeDocument/2006/relationships/image" Target="../media/image92.png"/><Relationship Id="rId7" Type="http://schemas.openxmlformats.org/officeDocument/2006/relationships/image" Target="../media/image78.png"/><Relationship Id="rId12" Type="http://schemas.openxmlformats.org/officeDocument/2006/relationships/image" Target="../media/image83.svg"/><Relationship Id="rId17"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87.svg"/><Relationship Id="rId20"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svg"/><Relationship Id="rId19" Type="http://schemas.openxmlformats.org/officeDocument/2006/relationships/image" Target="../media/image90.png"/><Relationship Id="rId4" Type="http://schemas.openxmlformats.org/officeDocument/2006/relationships/image" Target="../media/image75.svg"/><Relationship Id="rId9" Type="http://schemas.openxmlformats.org/officeDocument/2006/relationships/image" Target="../media/image80.png"/><Relationship Id="rId14" Type="http://schemas.openxmlformats.org/officeDocument/2006/relationships/image" Target="../media/image85.svg"/><Relationship Id="rId22" Type="http://schemas.openxmlformats.org/officeDocument/2006/relationships/image" Target="../media/image93.sv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6.xml"/><Relationship Id="rId11" Type="http://schemas.openxmlformats.org/officeDocument/2006/relationships/image" Target="../media/image100.svg"/><Relationship Id="rId5" Type="http://schemas.openxmlformats.org/officeDocument/2006/relationships/diagramQuickStyle" Target="../diagrams/quickStyle6.xml"/><Relationship Id="rId10" Type="http://schemas.openxmlformats.org/officeDocument/2006/relationships/image" Target="../media/image99.png"/><Relationship Id="rId4" Type="http://schemas.openxmlformats.org/officeDocument/2006/relationships/diagramLayout" Target="../diagrams/layout6.xml"/><Relationship Id="rId9" Type="http://schemas.openxmlformats.org/officeDocument/2006/relationships/image" Target="../media/image98.svg"/></Relationships>
</file>

<file path=ppt/slides/_rels/slide27.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09.png"/><Relationship Id="rId18" Type="http://schemas.openxmlformats.org/officeDocument/2006/relationships/image" Target="../media/image114.svg"/><Relationship Id="rId3" Type="http://schemas.openxmlformats.org/officeDocument/2006/relationships/image" Target="../media/image97.png"/><Relationship Id="rId7" Type="http://schemas.openxmlformats.org/officeDocument/2006/relationships/image" Target="../media/image105.png"/><Relationship Id="rId12" Type="http://schemas.openxmlformats.org/officeDocument/2006/relationships/image" Target="../media/image100.svg"/><Relationship Id="rId17" Type="http://schemas.openxmlformats.org/officeDocument/2006/relationships/image" Target="../media/image113.png"/><Relationship Id="rId2" Type="http://schemas.openxmlformats.org/officeDocument/2006/relationships/notesSlide" Target="../notesSlides/notesSlide14.xml"/><Relationship Id="rId16" Type="http://schemas.openxmlformats.org/officeDocument/2006/relationships/image" Target="../media/image112.svg"/><Relationship Id="rId1" Type="http://schemas.openxmlformats.org/officeDocument/2006/relationships/slideLayout" Target="../slideLayouts/slideLayout12.xml"/><Relationship Id="rId6" Type="http://schemas.openxmlformats.org/officeDocument/2006/relationships/image" Target="../media/image104.svg"/><Relationship Id="rId11" Type="http://schemas.openxmlformats.org/officeDocument/2006/relationships/image" Target="../media/image99.png"/><Relationship Id="rId5" Type="http://schemas.openxmlformats.org/officeDocument/2006/relationships/image" Target="../media/image103.png"/><Relationship Id="rId15" Type="http://schemas.openxmlformats.org/officeDocument/2006/relationships/image" Target="../media/image111.png"/><Relationship Id="rId10" Type="http://schemas.openxmlformats.org/officeDocument/2006/relationships/image" Target="../media/image108.svg"/><Relationship Id="rId4" Type="http://schemas.openxmlformats.org/officeDocument/2006/relationships/image" Target="../media/image98.svg"/><Relationship Id="rId9" Type="http://schemas.openxmlformats.org/officeDocument/2006/relationships/image" Target="../media/image107.png"/><Relationship Id="rId14" Type="http://schemas.openxmlformats.org/officeDocument/2006/relationships/image" Target="../media/image110.svg"/></Relationships>
</file>

<file path=ppt/slides/_rels/slide28.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97.png"/><Relationship Id="rId3" Type="http://schemas.openxmlformats.org/officeDocument/2006/relationships/image" Target="../media/image99.png"/><Relationship Id="rId7" Type="http://schemas.openxmlformats.org/officeDocument/2006/relationships/image" Target="../media/image117.png"/><Relationship Id="rId12" Type="http://schemas.openxmlformats.org/officeDocument/2006/relationships/hyperlink" Target="https://academy.hsoub.com/grants/worldbank/skilling-mashreq-initiative/home/"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00.svg"/><Relationship Id="rId9" Type="http://schemas.openxmlformats.org/officeDocument/2006/relationships/image" Target="../media/image119.png"/><Relationship Id="rId14" Type="http://schemas.openxmlformats.org/officeDocument/2006/relationships/image" Target="../media/image98.sv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mailto:evelenyi@worldbank.org" TargetMode="External"/><Relationship Id="rId3" Type="http://schemas.openxmlformats.org/officeDocument/2006/relationships/image" Target="../media/image143.png"/><Relationship Id="rId7" Type="http://schemas.openxmlformats.org/officeDocument/2006/relationships/image" Target="../media/image144.png"/><Relationship Id="rId2" Type="http://schemas.openxmlformats.org/officeDocument/2006/relationships/image" Target="../media/image142.jpeg"/><Relationship Id="rId1" Type="http://schemas.openxmlformats.org/officeDocument/2006/relationships/slideLayout" Target="../slideLayouts/slideLayout3.xml"/><Relationship Id="rId6" Type="http://schemas.openxmlformats.org/officeDocument/2006/relationships/hyperlink" Target="https://academy.hsoub.com/grants/worldbank/skilling-mashreq-initiative/home/" TargetMode="External"/><Relationship Id="rId5" Type="http://schemas.openxmlformats.org/officeDocument/2006/relationships/image" Target="../media/image121.png"/><Relationship Id="rId4" Type="http://schemas.openxmlformats.org/officeDocument/2006/relationships/hyperlink" Target="https://openclipart.org/detail/103273/spiral%20desig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23C959-A40F-8F4E-E17B-2076E2A8AE32}"/>
              </a:ext>
            </a:extLst>
          </p:cNvPr>
          <p:cNvSpPr>
            <a:spLocks noGrp="1"/>
          </p:cNvSpPr>
          <p:nvPr>
            <p:ph type="title"/>
          </p:nvPr>
        </p:nvSpPr>
        <p:spPr>
          <a:xfrm>
            <a:off x="8115460" y="2089616"/>
            <a:ext cx="3953862" cy="1021332"/>
          </a:xfrm>
        </p:spPr>
        <p:txBody>
          <a:bodyPr/>
          <a:lstStyle/>
          <a:p>
            <a:r>
              <a:rPr lang="en-US" b="1" dirty="0"/>
              <a:t>National Wellness &amp; Productivity 2-day Workshop</a:t>
            </a:r>
          </a:p>
        </p:txBody>
      </p:sp>
      <p:sp>
        <p:nvSpPr>
          <p:cNvPr id="4" name="Text Placeholder 3">
            <a:extLst>
              <a:ext uri="{FF2B5EF4-FFF2-40B4-BE49-F238E27FC236}">
                <a16:creationId xmlns:a16="http://schemas.microsoft.com/office/drawing/2014/main" id="{CA036DE3-A6DF-17E8-52CB-5C5F31F75600}"/>
              </a:ext>
            </a:extLst>
          </p:cNvPr>
          <p:cNvSpPr>
            <a:spLocks noGrp="1"/>
          </p:cNvSpPr>
          <p:nvPr>
            <p:ph type="body" sz="quarter" idx="13"/>
          </p:nvPr>
        </p:nvSpPr>
        <p:spPr>
          <a:xfrm>
            <a:off x="8258387" y="3429000"/>
            <a:ext cx="3668008" cy="1004644"/>
          </a:xfrm>
        </p:spPr>
        <p:txBody>
          <a:bodyPr/>
          <a:lstStyle/>
          <a:p>
            <a:pPr algn="ctr">
              <a:buNone/>
            </a:pPr>
            <a:r>
              <a:rPr lang="en-US" sz="2600" i="1" dirty="0">
                <a:solidFill>
                  <a:srgbClr val="FFC000"/>
                </a:solidFill>
                <a:effectLst>
                  <a:outerShdw blurRad="38100" dist="38100" dir="2700000" algn="tl">
                    <a:srgbClr val="000000">
                      <a:alpha val="43137"/>
                    </a:srgbClr>
                  </a:outerShdw>
                </a:effectLst>
                <a:latin typeface="Calibri" panose="020F0502020204030204" pitchFamily="34" charset="0"/>
                <a:ea typeface="MS Gothic" panose="020B0609070205080204" pitchFamily="49" charset="-128"/>
                <a:cs typeface="Times New Roman" panose="02020603050405020304" pitchFamily="18" charset="0"/>
              </a:rPr>
              <a:t>NCDs: A Major Challenge to Economic Growth</a:t>
            </a:r>
            <a:endParaRPr lang="en-US" sz="2600" dirty="0">
              <a:solidFill>
                <a:srgbClr val="FFC000"/>
              </a:solidFill>
              <a:effectLst>
                <a:outerShdw blurRad="38100" dist="38100" dir="2700000" algn="tl">
                  <a:srgbClr val="000000">
                    <a:alpha val="43137"/>
                  </a:srgbClr>
                </a:outerShdw>
              </a:effectLst>
            </a:endParaRPr>
          </a:p>
        </p:txBody>
      </p:sp>
      <p:cxnSp>
        <p:nvCxnSpPr>
          <p:cNvPr id="5" name="Straight Connector 4">
            <a:extLst>
              <a:ext uri="{FF2B5EF4-FFF2-40B4-BE49-F238E27FC236}">
                <a16:creationId xmlns:a16="http://schemas.microsoft.com/office/drawing/2014/main" id="{828FE11F-C1D5-3FA6-B54F-A99FF78843FC}"/>
              </a:ext>
            </a:extLst>
          </p:cNvPr>
          <p:cNvCxnSpPr/>
          <p:nvPr/>
        </p:nvCxnSpPr>
        <p:spPr>
          <a:xfrm>
            <a:off x="8258387" y="3264914"/>
            <a:ext cx="366800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AA2BCBD-A931-3553-A901-3A5949E2872F}"/>
              </a:ext>
            </a:extLst>
          </p:cNvPr>
          <p:cNvSpPr txBox="1"/>
          <p:nvPr/>
        </p:nvSpPr>
        <p:spPr>
          <a:xfrm>
            <a:off x="197859" y="6226233"/>
            <a:ext cx="7822276" cy="631767"/>
          </a:xfrm>
          <a:prstGeom prst="rect">
            <a:avLst/>
          </a:prstGeom>
          <a:solidFill>
            <a:schemeClr val="bg1"/>
          </a:solidFill>
        </p:spPr>
        <p:txBody>
          <a:bodyPr wrap="square" rtlCol="0">
            <a:spAutoFit/>
          </a:bodyPr>
          <a:lstStyle/>
          <a:p>
            <a:endParaRPr lang="en-US"/>
          </a:p>
        </p:txBody>
      </p:sp>
      <p:pic>
        <p:nvPicPr>
          <p:cNvPr id="17" name="Picture 16">
            <a:extLst>
              <a:ext uri="{FF2B5EF4-FFF2-40B4-BE49-F238E27FC236}">
                <a16:creationId xmlns:a16="http://schemas.microsoft.com/office/drawing/2014/main" id="{A1526E3C-AC66-E04C-3A1D-493AF0CF41E2}"/>
              </a:ext>
            </a:extLst>
          </p:cNvPr>
          <p:cNvPicPr>
            <a:picLocks noChangeAspect="1"/>
          </p:cNvPicPr>
          <p:nvPr/>
        </p:nvPicPr>
        <p:blipFill>
          <a:blip r:embed="rId3"/>
          <a:stretch>
            <a:fillRect/>
          </a:stretch>
        </p:blipFill>
        <p:spPr>
          <a:xfrm>
            <a:off x="93353" y="3319842"/>
            <a:ext cx="7946078" cy="2577106"/>
          </a:xfrm>
          <a:prstGeom prst="rect">
            <a:avLst/>
          </a:prstGeom>
        </p:spPr>
      </p:pic>
      <p:sp>
        <p:nvSpPr>
          <p:cNvPr id="18" name="Text Placeholder 3">
            <a:extLst>
              <a:ext uri="{FF2B5EF4-FFF2-40B4-BE49-F238E27FC236}">
                <a16:creationId xmlns:a16="http://schemas.microsoft.com/office/drawing/2014/main" id="{08C0261E-6F71-CEA9-E4CF-1F05D290ED9A}"/>
              </a:ext>
            </a:extLst>
          </p:cNvPr>
          <p:cNvSpPr txBox="1">
            <a:spLocks/>
          </p:cNvSpPr>
          <p:nvPr/>
        </p:nvSpPr>
        <p:spPr>
          <a:xfrm>
            <a:off x="8426625" y="4587611"/>
            <a:ext cx="3499770" cy="346943"/>
          </a:xfrm>
          <a:prstGeom prst="rect">
            <a:avLst/>
          </a:prstGeom>
        </p:spPr>
        <p:txBody>
          <a:bodyPr vert="horz" lIns="0" tIns="0" rIns="0" bIns="0" rtlCol="0">
            <a:noAutofit/>
          </a:bodyPr>
          <a:lstStyle>
            <a:lvl1pPr marL="0" indent="0" algn="ctr" defTabSz="457200" rtl="0" eaLnBrk="1" latinLnBrk="0" hangingPunct="1">
              <a:lnSpc>
                <a:spcPct val="100000"/>
              </a:lnSpc>
              <a:spcBef>
                <a:spcPts val="0"/>
              </a:spcBef>
              <a:buFont typeface="Arial"/>
              <a:buNone/>
              <a:defRPr sz="1800" b="1" i="0" kern="1200" cap="none" baseline="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0" indent="0" algn="l" defTabSz="457200" rtl="0" eaLnBrk="1" latinLnBrk="0" hangingPunct="1">
              <a:spcBef>
                <a:spcPct val="20000"/>
              </a:spcBef>
              <a:buFont typeface="Arial"/>
              <a:buNone/>
              <a:defRPr sz="3000" b="0" i="0" kern="1200" baseline="0">
                <a:solidFill>
                  <a:schemeClr val="accent2"/>
                </a:solidFill>
                <a:latin typeface="AndesExtraLight"/>
                <a:ea typeface="+mn-ea"/>
                <a:cs typeface="AndesExtraLight"/>
              </a:defRPr>
            </a:lvl2pPr>
            <a:lvl3pPr marL="361950" indent="-361950" algn="l" defTabSz="457200" rtl="0" eaLnBrk="1" latinLnBrk="0" hangingPunct="1">
              <a:spcBef>
                <a:spcPct val="20000"/>
              </a:spcBef>
              <a:buFont typeface="Arial" panose="020B0604020202020204" pitchFamily="34" charset="0"/>
              <a:buChar char="•"/>
              <a:defRPr sz="2500" b="0" i="0" kern="1200" baseline="0">
                <a:solidFill>
                  <a:schemeClr val="accent2"/>
                </a:solidFill>
                <a:latin typeface="AndesExtraLight"/>
                <a:ea typeface="+mn-ea"/>
                <a:cs typeface="AndesExtraLight"/>
              </a:defRPr>
            </a:lvl3pPr>
            <a:lvl4pPr marL="715963" indent="-354013" algn="l" defTabSz="457200" rtl="0" eaLnBrk="1" latinLnBrk="0" hangingPunct="1">
              <a:spcBef>
                <a:spcPct val="20000"/>
              </a:spcBef>
              <a:buFont typeface="Arial"/>
              <a:buChar char="–"/>
              <a:defRPr sz="2000" b="0" i="0" kern="1200" baseline="0">
                <a:solidFill>
                  <a:schemeClr val="accent2"/>
                </a:solidFill>
                <a:latin typeface="AndesExtraLight"/>
                <a:ea typeface="+mn-ea"/>
                <a:cs typeface="AndesExtraLight"/>
              </a:defRPr>
            </a:lvl4pPr>
            <a:lvl5pPr marL="1077913" indent="-361950" algn="l" defTabSz="457200" rtl="0" eaLnBrk="1" latinLnBrk="0" hangingPunct="1">
              <a:spcBef>
                <a:spcPct val="20000"/>
              </a:spcBef>
              <a:buFont typeface="Arial" pitchFamily="34" charset="0"/>
              <a:buChar char="–"/>
              <a:defRPr sz="2000" b="0" i="0" kern="1200" baseline="0">
                <a:solidFill>
                  <a:schemeClr val="accent2"/>
                </a:solidFill>
                <a:latin typeface="AndesExtraLight"/>
                <a:ea typeface="+mn-ea"/>
                <a:cs typeface="AndesExtraLight"/>
              </a:defRPr>
            </a:lvl5pPr>
            <a:lvl6pPr marL="1431925" indent="-354013" algn="l" defTabSz="457200" rtl="0" eaLnBrk="1" latinLnBrk="0" hangingPunct="1">
              <a:spcBef>
                <a:spcPct val="20000"/>
              </a:spcBef>
              <a:buFont typeface="Arial" pitchFamily="34" charset="0"/>
              <a:buChar char="–"/>
              <a:defRPr sz="2000" kern="1200">
                <a:solidFill>
                  <a:schemeClr val="accent2"/>
                </a:solidFill>
                <a:latin typeface="+mn-lt"/>
                <a:ea typeface="+mn-ea"/>
                <a:cs typeface="+mn-cs"/>
              </a:defRPr>
            </a:lvl6pPr>
            <a:lvl7pPr marL="0" indent="0" algn="l" defTabSz="457200" rtl="0" eaLnBrk="1" latinLnBrk="0" hangingPunct="1">
              <a:spcBef>
                <a:spcPct val="20000"/>
              </a:spcBef>
              <a:buFont typeface="Arial"/>
              <a:buNone/>
              <a:defRPr sz="2000" kern="1200">
                <a:solidFill>
                  <a:schemeClr val="accent2"/>
                </a:solidFill>
                <a:latin typeface="+mn-lt"/>
                <a:ea typeface="+mn-ea"/>
                <a:cs typeface="+mn-cs"/>
              </a:defRPr>
            </a:lvl7pPr>
            <a:lvl8pPr marL="0" indent="0" algn="l" defTabSz="457200" rtl="0" eaLnBrk="1" latinLnBrk="0" hangingPunct="1">
              <a:spcBef>
                <a:spcPct val="20000"/>
              </a:spcBef>
              <a:buFont typeface="Arial"/>
              <a:buNone/>
              <a:defRPr sz="2000" kern="1200">
                <a:solidFill>
                  <a:schemeClr val="accent2"/>
                </a:solidFill>
                <a:latin typeface="+mn-lt"/>
                <a:ea typeface="+mn-ea"/>
                <a:cs typeface="+mn-cs"/>
              </a:defRPr>
            </a:lvl8pPr>
            <a:lvl9pPr marL="0" indent="0" algn="l" defTabSz="457200" rtl="0" eaLnBrk="1" latinLnBrk="0" hangingPunct="1">
              <a:spcBef>
                <a:spcPct val="20000"/>
              </a:spcBef>
              <a:buFont typeface="Arial"/>
              <a:buNone/>
              <a:defRPr sz="2000" kern="1200">
                <a:solidFill>
                  <a:schemeClr val="accent2"/>
                </a:solidFill>
                <a:latin typeface="+mn-lt"/>
                <a:ea typeface="+mn-ea"/>
                <a:cs typeface="+mn-cs"/>
              </a:defRPr>
            </a:lvl9pPr>
          </a:lstStyle>
          <a:p>
            <a:r>
              <a:rPr lang="en-US" sz="1400" b="0" dirty="0"/>
              <a:t>Edit Velenyi, PhD, Senior Economist</a:t>
            </a:r>
          </a:p>
          <a:p>
            <a:r>
              <a:rPr lang="en-US" sz="1400" b="0" dirty="0"/>
              <a:t>The World Bank</a:t>
            </a:r>
          </a:p>
          <a:p>
            <a:r>
              <a:rPr lang="en-US" sz="1400" b="0" dirty="0"/>
              <a:t>Latin America and the Caribbean</a:t>
            </a:r>
          </a:p>
          <a:p>
            <a:endParaRPr lang="en-US" dirty="0"/>
          </a:p>
        </p:txBody>
      </p:sp>
      <p:pic>
        <p:nvPicPr>
          <p:cNvPr id="21" name="Picture 20">
            <a:extLst>
              <a:ext uri="{FF2B5EF4-FFF2-40B4-BE49-F238E27FC236}">
                <a16:creationId xmlns:a16="http://schemas.microsoft.com/office/drawing/2014/main" id="{5F23E450-4B1B-ED27-F154-3279A4FEEFB0}"/>
              </a:ext>
            </a:extLst>
          </p:cNvPr>
          <p:cNvPicPr>
            <a:picLocks noChangeAspect="1"/>
          </p:cNvPicPr>
          <p:nvPr/>
        </p:nvPicPr>
        <p:blipFill>
          <a:blip r:embed="rId4"/>
          <a:stretch>
            <a:fillRect/>
          </a:stretch>
        </p:blipFill>
        <p:spPr>
          <a:xfrm>
            <a:off x="5067886" y="1198077"/>
            <a:ext cx="2952249" cy="2084441"/>
          </a:xfrm>
          <a:prstGeom prst="rect">
            <a:avLst/>
          </a:prstGeom>
        </p:spPr>
      </p:pic>
      <p:pic>
        <p:nvPicPr>
          <p:cNvPr id="23" name="Picture 22">
            <a:extLst>
              <a:ext uri="{FF2B5EF4-FFF2-40B4-BE49-F238E27FC236}">
                <a16:creationId xmlns:a16="http://schemas.microsoft.com/office/drawing/2014/main" id="{2FD78AC0-67AE-42A2-1531-641EF3DCBAC7}"/>
              </a:ext>
            </a:extLst>
          </p:cNvPr>
          <p:cNvPicPr>
            <a:picLocks noChangeAspect="1"/>
          </p:cNvPicPr>
          <p:nvPr/>
        </p:nvPicPr>
        <p:blipFill>
          <a:blip r:embed="rId5"/>
          <a:stretch>
            <a:fillRect/>
          </a:stretch>
        </p:blipFill>
        <p:spPr>
          <a:xfrm>
            <a:off x="3199330" y="1194127"/>
            <a:ext cx="1979160" cy="2070787"/>
          </a:xfrm>
          <a:prstGeom prst="rect">
            <a:avLst/>
          </a:prstGeom>
        </p:spPr>
      </p:pic>
      <p:pic>
        <p:nvPicPr>
          <p:cNvPr id="25" name="Picture 24">
            <a:extLst>
              <a:ext uri="{FF2B5EF4-FFF2-40B4-BE49-F238E27FC236}">
                <a16:creationId xmlns:a16="http://schemas.microsoft.com/office/drawing/2014/main" id="{FE32D913-4E56-9E34-B914-F702A4687699}"/>
              </a:ext>
            </a:extLst>
          </p:cNvPr>
          <p:cNvPicPr>
            <a:picLocks noChangeAspect="1"/>
          </p:cNvPicPr>
          <p:nvPr/>
        </p:nvPicPr>
        <p:blipFill rotWithShape="1">
          <a:blip r:embed="rId6">
            <a:alphaModFix/>
          </a:blip>
          <a:srcRect l="9515"/>
          <a:stretch/>
        </p:blipFill>
        <p:spPr>
          <a:xfrm>
            <a:off x="93353" y="1179929"/>
            <a:ext cx="3105978" cy="2084985"/>
          </a:xfrm>
          <a:prstGeom prst="rect">
            <a:avLst/>
          </a:prstGeom>
        </p:spPr>
      </p:pic>
    </p:spTree>
    <p:extLst>
      <p:ext uri="{BB962C8B-B14F-4D97-AF65-F5344CB8AC3E}">
        <p14:creationId xmlns:p14="http://schemas.microsoft.com/office/powerpoint/2010/main" val="498781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B011DF5B-F3E7-7705-D755-22AA92017C79}"/>
              </a:ext>
            </a:extLst>
          </p:cNvPr>
          <p:cNvSpPr/>
          <p:nvPr/>
        </p:nvSpPr>
        <p:spPr bwMode="auto">
          <a:xfrm>
            <a:off x="6502453" y="3036290"/>
            <a:ext cx="5532783" cy="3139321"/>
          </a:xfrm>
          <a:prstGeom prst="roundRect">
            <a:avLst/>
          </a:prstGeom>
          <a:solidFill>
            <a:schemeClr val="tx2">
              <a:lumMod val="20000"/>
              <a:lumOff val="80000"/>
            </a:schemeClr>
          </a:solidFill>
          <a:ln w="9525" cap="flat" cmpd="sng" algn="ctr">
            <a:solidFill>
              <a:schemeClr val="tx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50000"/>
              </a:spcBef>
              <a:spcAft>
                <a:spcPct val="0"/>
              </a:spcAft>
              <a:buClrTx/>
              <a:buSzTx/>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75868" y="531441"/>
            <a:ext cx="11606866" cy="432583"/>
          </a:xfrm>
        </p:spPr>
        <p:txBody>
          <a:bodyPr/>
          <a:lstStyle/>
          <a:p>
            <a:r>
              <a:rPr lang="en-US" sz="3600" cap="all">
                <a:effectLst/>
              </a:rPr>
              <a:t>Investment in NCD Prevention Pays Off</a:t>
            </a:r>
            <a:endParaRPr lang="en-US" sz="4400" b="1" cap="all"/>
          </a:p>
        </p:txBody>
      </p:sp>
      <p:sp>
        <p:nvSpPr>
          <p:cNvPr id="4" name="TextBox 3">
            <a:extLst>
              <a:ext uri="{FF2B5EF4-FFF2-40B4-BE49-F238E27FC236}">
                <a16:creationId xmlns:a16="http://schemas.microsoft.com/office/drawing/2014/main" id="{AC3113EB-C82F-90A2-1EA1-6F5418A3CAFF}"/>
              </a:ext>
            </a:extLst>
          </p:cNvPr>
          <p:cNvSpPr txBox="1"/>
          <p:nvPr/>
        </p:nvSpPr>
        <p:spPr>
          <a:xfrm>
            <a:off x="1408784" y="1234982"/>
            <a:ext cx="10187337" cy="707886"/>
          </a:xfrm>
          <a:prstGeom prst="rect">
            <a:avLst/>
          </a:prstGeom>
          <a:noFill/>
        </p:spPr>
        <p:txBody>
          <a:bodyPr wrap="square">
            <a:spAutoFit/>
          </a:bodyPr>
          <a:lstStyle/>
          <a:p>
            <a:r>
              <a:rPr lang="en-US" sz="2000" b="1" dirty="0">
                <a:solidFill>
                  <a:schemeClr val="accent1">
                    <a:lumMod val="50000"/>
                  </a:schemeClr>
                </a:solidFill>
              </a:rPr>
              <a:t>Primary Health Care (PHC) is the most cost-effective solution to improve NCDs outcomes</a:t>
            </a:r>
          </a:p>
        </p:txBody>
      </p:sp>
      <p:pic>
        <p:nvPicPr>
          <p:cNvPr id="5" name="Picture 4">
            <a:extLst>
              <a:ext uri="{FF2B5EF4-FFF2-40B4-BE49-F238E27FC236}">
                <a16:creationId xmlns:a16="http://schemas.microsoft.com/office/drawing/2014/main" id="{B62344BC-83A3-1F6F-F000-A56DD54F60ED}"/>
              </a:ext>
            </a:extLst>
          </p:cNvPr>
          <p:cNvPicPr>
            <a:picLocks noChangeAspect="1"/>
          </p:cNvPicPr>
          <p:nvPr/>
        </p:nvPicPr>
        <p:blipFill>
          <a:blip r:embed="rId2"/>
          <a:stretch>
            <a:fillRect/>
          </a:stretch>
        </p:blipFill>
        <p:spPr>
          <a:xfrm>
            <a:off x="6742227" y="3151812"/>
            <a:ext cx="683674" cy="360305"/>
          </a:xfrm>
          <a:prstGeom prst="rect">
            <a:avLst/>
          </a:prstGeom>
        </p:spPr>
      </p:pic>
      <p:sp>
        <p:nvSpPr>
          <p:cNvPr id="6" name="TextBox 5">
            <a:extLst>
              <a:ext uri="{FF2B5EF4-FFF2-40B4-BE49-F238E27FC236}">
                <a16:creationId xmlns:a16="http://schemas.microsoft.com/office/drawing/2014/main" id="{AB477883-93AF-F08B-CD4D-E2C6D1527A78}"/>
              </a:ext>
            </a:extLst>
          </p:cNvPr>
          <p:cNvSpPr txBox="1"/>
          <p:nvPr/>
        </p:nvSpPr>
        <p:spPr>
          <a:xfrm>
            <a:off x="7425901" y="3090232"/>
            <a:ext cx="4344671" cy="400110"/>
          </a:xfrm>
          <a:prstGeom prst="rect">
            <a:avLst/>
          </a:prstGeom>
          <a:noFill/>
        </p:spPr>
        <p:txBody>
          <a:bodyPr wrap="square" rtlCol="0">
            <a:spAutoFit/>
          </a:bodyPr>
          <a:lstStyle/>
          <a:p>
            <a:r>
              <a:rPr lang="en-US" sz="2000" b="1">
                <a:solidFill>
                  <a:schemeClr val="tx2"/>
                </a:solidFill>
                <a:latin typeface="Open Sans" panose="020B0606030504020204" pitchFamily="34" charset="0"/>
                <a:ea typeface="Open Sans" panose="020B0606030504020204" pitchFamily="34" charset="0"/>
                <a:cs typeface="Open Sans" panose="020B0606030504020204" pitchFamily="34" charset="0"/>
              </a:rPr>
              <a:t>JAMAICA NCD INVESTMENT CASE</a:t>
            </a:r>
          </a:p>
        </p:txBody>
      </p:sp>
      <p:sp>
        <p:nvSpPr>
          <p:cNvPr id="11" name="TextBox 10">
            <a:extLst>
              <a:ext uri="{FF2B5EF4-FFF2-40B4-BE49-F238E27FC236}">
                <a16:creationId xmlns:a16="http://schemas.microsoft.com/office/drawing/2014/main" id="{35A220EE-9070-6FFE-F3AB-1892FCB0A256}"/>
              </a:ext>
            </a:extLst>
          </p:cNvPr>
          <p:cNvSpPr txBox="1"/>
          <p:nvPr/>
        </p:nvSpPr>
        <p:spPr>
          <a:xfrm>
            <a:off x="6612352" y="3605864"/>
            <a:ext cx="5532783" cy="2554545"/>
          </a:xfrm>
          <a:prstGeom prst="rect">
            <a:avLst/>
          </a:prstGeom>
          <a:noFill/>
        </p:spPr>
        <p:txBody>
          <a:bodyPr wrap="square">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For every $1 spent </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on NCD prevention, </a:t>
            </a:r>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$2.1 is returned </a:t>
            </a:r>
            <a:r>
              <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rPr>
              <a:t>in healthcare savings and productivity gains.</a:t>
            </a:r>
          </a:p>
          <a:p>
            <a:pPr marL="285750" indent="-285750">
              <a:buFont typeface="Arial" panose="020B0604020202020204" pitchFamily="34" charset="0"/>
              <a:buChar char="•"/>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a:p>
            <a:r>
              <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Prevention efforts can save </a:t>
            </a:r>
            <a:r>
              <a:rPr lang="en-US" sz="1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4.3% of GDP.</a:t>
            </a:r>
          </a:p>
          <a:p>
            <a:pPr marL="285750" indent="-285750">
              <a:buFont typeface="Arial" panose="020B0604020202020204" pitchFamily="34" charset="0"/>
              <a:buChar char="•"/>
            </a:pPr>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a:p>
            <a:r>
              <a:rPr lang="en-US" sz="18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5,700 lives saved over 15 years </a:t>
            </a:r>
            <a:r>
              <a:rPr lang="en-US" sz="18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with key interventions.</a:t>
            </a:r>
            <a:endParaRPr lang="en-US"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a:p>
            <a:endParaRPr lang="en-US" sz="1200"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endParaRPr>
          </a:p>
          <a:p>
            <a:r>
              <a:rPr lang="en-US" sz="1400" b="1" dirty="0">
                <a:solidFill>
                  <a:schemeClr val="tx2"/>
                </a:solidFill>
                <a:latin typeface="Open Sans" panose="020B0606030504020204" pitchFamily="34" charset="0"/>
                <a:ea typeface="Open Sans" panose="020B0606030504020204" pitchFamily="34" charset="0"/>
                <a:cs typeface="Open Sans" panose="020B0606030504020204" pitchFamily="34" charset="0"/>
                <a:sym typeface="Arial"/>
              </a:rPr>
              <a:t>DOCUMENTARY: </a:t>
            </a:r>
            <a:r>
              <a:rPr lang="en-US" sz="1400" b="1" dirty="0">
                <a:solidFill>
                  <a:srgbClr val="FF0000"/>
                </a:solidFill>
                <a:latin typeface="Open Sans" panose="020B0606030504020204" pitchFamily="34" charset="0"/>
                <a:ea typeface="Open Sans" panose="020B0606030504020204" pitchFamily="34" charset="0"/>
                <a:cs typeface="Open Sans" panose="020B0606030504020204" pitchFamily="34" charset="0"/>
                <a:sym typeface="Arial"/>
              </a:rPr>
              <a:t>DYING YOUNG: LIFESTYLE CHOICES (2024)</a:t>
            </a:r>
          </a:p>
        </p:txBody>
      </p:sp>
      <p:sp>
        <p:nvSpPr>
          <p:cNvPr id="14" name="TextBox 13">
            <a:extLst>
              <a:ext uri="{FF2B5EF4-FFF2-40B4-BE49-F238E27FC236}">
                <a16:creationId xmlns:a16="http://schemas.microsoft.com/office/drawing/2014/main" id="{80165CA8-5115-5285-0CC0-6F999149CAA2}"/>
              </a:ext>
            </a:extLst>
          </p:cNvPr>
          <p:cNvSpPr txBox="1"/>
          <p:nvPr/>
        </p:nvSpPr>
        <p:spPr>
          <a:xfrm>
            <a:off x="421428" y="3131909"/>
            <a:ext cx="5679499" cy="369332"/>
          </a:xfrm>
          <a:prstGeom prst="rect">
            <a:avLst/>
          </a:prstGeom>
          <a:solidFill>
            <a:srgbClr val="00B050"/>
          </a:solidFill>
        </p:spPr>
        <p:txBody>
          <a:bodyPr wrap="square" rtlCol="0">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Invest in prevention: A “best buy”</a:t>
            </a:r>
          </a:p>
        </p:txBody>
      </p:sp>
      <p:sp>
        <p:nvSpPr>
          <p:cNvPr id="15" name="TextBox 14">
            <a:extLst>
              <a:ext uri="{FF2B5EF4-FFF2-40B4-BE49-F238E27FC236}">
                <a16:creationId xmlns:a16="http://schemas.microsoft.com/office/drawing/2014/main" id="{D777E196-39F5-D13C-DAE4-20964ACA2504}"/>
              </a:ext>
            </a:extLst>
          </p:cNvPr>
          <p:cNvSpPr txBox="1"/>
          <p:nvPr/>
        </p:nvSpPr>
        <p:spPr>
          <a:xfrm>
            <a:off x="428683" y="3590718"/>
            <a:ext cx="5679498" cy="369332"/>
          </a:xfrm>
          <a:prstGeom prst="rect">
            <a:avLst/>
          </a:prstGeom>
          <a:solidFill>
            <a:srgbClr val="00B050"/>
          </a:solidFill>
        </p:spPr>
        <p:txBody>
          <a:bodyPr wrap="square" rtlCol="0">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Invest in strengthening PHC systems</a:t>
            </a:r>
          </a:p>
        </p:txBody>
      </p:sp>
      <p:sp>
        <p:nvSpPr>
          <p:cNvPr id="16" name="TextBox 15">
            <a:extLst>
              <a:ext uri="{FF2B5EF4-FFF2-40B4-BE49-F238E27FC236}">
                <a16:creationId xmlns:a16="http://schemas.microsoft.com/office/drawing/2014/main" id="{7EB26A6C-0DEB-2B8C-5595-46FED730605F}"/>
              </a:ext>
            </a:extLst>
          </p:cNvPr>
          <p:cNvSpPr txBox="1"/>
          <p:nvPr/>
        </p:nvSpPr>
        <p:spPr>
          <a:xfrm>
            <a:off x="428681" y="4074691"/>
            <a:ext cx="5679498" cy="369332"/>
          </a:xfrm>
          <a:prstGeom prst="rect">
            <a:avLst/>
          </a:prstGeom>
          <a:solidFill>
            <a:schemeClr val="bg1">
              <a:lumMod val="50000"/>
            </a:schemeClr>
          </a:solidFill>
          <a:ln>
            <a:solidFill>
              <a:schemeClr val="accent1">
                <a:lumMod val="50000"/>
              </a:schemeClr>
            </a:solidFill>
          </a:ln>
        </p:spPr>
        <p:txBody>
          <a:bodyPr wrap="square">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Strengthen NCD policy and regulatory framework</a:t>
            </a:r>
          </a:p>
        </p:txBody>
      </p:sp>
      <p:sp>
        <p:nvSpPr>
          <p:cNvPr id="17" name="TextBox 16">
            <a:extLst>
              <a:ext uri="{FF2B5EF4-FFF2-40B4-BE49-F238E27FC236}">
                <a16:creationId xmlns:a16="http://schemas.microsoft.com/office/drawing/2014/main" id="{1DB09FD6-233C-909E-5530-0ED7843678D8}"/>
              </a:ext>
            </a:extLst>
          </p:cNvPr>
          <p:cNvSpPr txBox="1"/>
          <p:nvPr/>
        </p:nvSpPr>
        <p:spPr>
          <a:xfrm>
            <a:off x="428681" y="4559937"/>
            <a:ext cx="5679499" cy="369332"/>
          </a:xfrm>
          <a:prstGeom prst="rect">
            <a:avLst/>
          </a:prstGeom>
          <a:solidFill>
            <a:schemeClr val="accent1">
              <a:lumMod val="75000"/>
            </a:schemeClr>
          </a:solidFill>
        </p:spPr>
        <p:txBody>
          <a:bodyPr wrap="square">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Strengthen patient-centered care models</a:t>
            </a:r>
          </a:p>
        </p:txBody>
      </p:sp>
      <p:sp>
        <p:nvSpPr>
          <p:cNvPr id="18" name="TextBox 17">
            <a:extLst>
              <a:ext uri="{FF2B5EF4-FFF2-40B4-BE49-F238E27FC236}">
                <a16:creationId xmlns:a16="http://schemas.microsoft.com/office/drawing/2014/main" id="{0FB43B9C-18F5-D57C-94AA-2FBCF817E3A8}"/>
              </a:ext>
            </a:extLst>
          </p:cNvPr>
          <p:cNvSpPr txBox="1"/>
          <p:nvPr/>
        </p:nvSpPr>
        <p:spPr>
          <a:xfrm>
            <a:off x="439877" y="5017473"/>
            <a:ext cx="5661050" cy="646331"/>
          </a:xfrm>
          <a:prstGeom prst="rect">
            <a:avLst/>
          </a:prstGeom>
          <a:solidFill>
            <a:schemeClr val="tx2">
              <a:lumMod val="75000"/>
            </a:schemeClr>
          </a:solidFill>
        </p:spPr>
        <p:txBody>
          <a:bodyPr wrap="square">
            <a:spAutoFit/>
          </a:bodyPr>
          <a:lstStyle/>
          <a:p>
            <a:pPr algn="ctr"/>
            <a:r>
              <a:rPr lang="en-US">
                <a:solidFill>
                  <a:schemeClr val="bg1"/>
                </a:solidFill>
                <a:latin typeface="Open Sans" panose="020B0606030504020204" pitchFamily="34" charset="0"/>
                <a:ea typeface="Open Sans" panose="020B0606030504020204" pitchFamily="34" charset="0"/>
                <a:cs typeface="Open Sans" panose="020B0606030504020204" pitchFamily="34" charset="0"/>
              </a:rPr>
              <a:t>Strengthen the service continuum and organize healthcare networks</a:t>
            </a:r>
          </a:p>
        </p:txBody>
      </p:sp>
      <p:sp>
        <p:nvSpPr>
          <p:cNvPr id="19" name="TextBox 18">
            <a:extLst>
              <a:ext uri="{FF2B5EF4-FFF2-40B4-BE49-F238E27FC236}">
                <a16:creationId xmlns:a16="http://schemas.microsoft.com/office/drawing/2014/main" id="{23C591F4-070B-C68E-EA3C-AAFD9E9BBB70}"/>
              </a:ext>
            </a:extLst>
          </p:cNvPr>
          <p:cNvSpPr txBox="1"/>
          <p:nvPr/>
        </p:nvSpPr>
        <p:spPr>
          <a:xfrm>
            <a:off x="439877" y="5752008"/>
            <a:ext cx="5689589" cy="369332"/>
          </a:xfrm>
          <a:prstGeom prst="rect">
            <a:avLst/>
          </a:prstGeom>
          <a:solidFill>
            <a:schemeClr val="tx2">
              <a:lumMod val="50000"/>
            </a:schemeClr>
          </a:solidFill>
        </p:spPr>
        <p:txBody>
          <a:bodyPr wrap="square" lIns="91440" tIns="45720" rIns="91440" bIns="45720" anchor="t">
            <a:spAutoFit/>
          </a:bodyPr>
          <a:lstStyle/>
          <a:p>
            <a:pPr algn="ctr"/>
            <a:r>
              <a:rPr lang="en-US">
                <a:solidFill>
                  <a:schemeClr val="bg1"/>
                </a:solidFill>
                <a:latin typeface="Open Sans"/>
                <a:ea typeface="Open Sans"/>
                <a:cs typeface="Open Sans"/>
              </a:rPr>
              <a:t>Leverage digital health and data for NCDs</a:t>
            </a:r>
          </a:p>
        </p:txBody>
      </p:sp>
      <p:sp>
        <p:nvSpPr>
          <p:cNvPr id="20" name="Rectangle 19">
            <a:extLst>
              <a:ext uri="{FF2B5EF4-FFF2-40B4-BE49-F238E27FC236}">
                <a16:creationId xmlns:a16="http://schemas.microsoft.com/office/drawing/2014/main" id="{018D91E9-A3D0-4CBC-F22E-91BC276159AD}"/>
              </a:ext>
            </a:extLst>
          </p:cNvPr>
          <p:cNvSpPr/>
          <p:nvPr/>
        </p:nvSpPr>
        <p:spPr bwMode="auto">
          <a:xfrm>
            <a:off x="1463364" y="1636822"/>
            <a:ext cx="10031104" cy="91244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1" name="TextBox 20">
            <a:extLst>
              <a:ext uri="{FF2B5EF4-FFF2-40B4-BE49-F238E27FC236}">
                <a16:creationId xmlns:a16="http://schemas.microsoft.com/office/drawing/2014/main" id="{44300F8D-B083-2B45-3A04-59A243F64F60}"/>
              </a:ext>
            </a:extLst>
          </p:cNvPr>
          <p:cNvSpPr txBox="1"/>
          <p:nvPr/>
        </p:nvSpPr>
        <p:spPr>
          <a:xfrm>
            <a:off x="2852802" y="1762371"/>
            <a:ext cx="3011202" cy="830997"/>
          </a:xfrm>
          <a:prstGeom prst="rect">
            <a:avLst/>
          </a:prstGeom>
          <a:solidFill>
            <a:schemeClr val="bg1"/>
          </a:solidFill>
        </p:spPr>
        <p:txBody>
          <a:bodyPr wrap="square">
            <a:spAutoFit/>
          </a:bodyPr>
          <a:lstStyle>
            <a:defPPr>
              <a:defRPr lang="en-US"/>
            </a:defPPr>
            <a:lvl1pPr algn="ctr">
              <a:defRPr sz="1400">
                <a:solidFill>
                  <a:srgbClr val="7E9EB4"/>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sz="1600" b="1" dirty="0">
                <a:solidFill>
                  <a:schemeClr val="tx1"/>
                </a:solidFill>
              </a:rPr>
              <a:t>NCD </a:t>
            </a:r>
            <a:r>
              <a:rPr lang="en-US" sz="1600" b="1" u="sng" dirty="0">
                <a:solidFill>
                  <a:schemeClr val="tx1"/>
                </a:solidFill>
              </a:rPr>
              <a:t>PREVENTION</a:t>
            </a:r>
            <a:r>
              <a:rPr lang="en-US" sz="1600" b="1" dirty="0">
                <a:solidFill>
                  <a:schemeClr val="tx1"/>
                </a:solidFill>
              </a:rPr>
              <a:t> has positive economic returns and is a “best buy” investment (WHO)</a:t>
            </a:r>
          </a:p>
        </p:txBody>
      </p:sp>
      <p:sp>
        <p:nvSpPr>
          <p:cNvPr id="22" name="Freeform 6">
            <a:extLst>
              <a:ext uri="{FF2B5EF4-FFF2-40B4-BE49-F238E27FC236}">
                <a16:creationId xmlns:a16="http://schemas.microsoft.com/office/drawing/2014/main" id="{CD0E7D82-A5DA-BDBC-1457-C3058B40C03B}"/>
              </a:ext>
            </a:extLst>
          </p:cNvPr>
          <p:cNvSpPr/>
          <p:nvPr/>
        </p:nvSpPr>
        <p:spPr>
          <a:xfrm>
            <a:off x="1589593" y="1678909"/>
            <a:ext cx="1208629" cy="897809"/>
          </a:xfrm>
          <a:custGeom>
            <a:avLst/>
            <a:gdLst/>
            <a:ahLst/>
            <a:cxnLst/>
            <a:rect l="l" t="t" r="r" b="b"/>
            <a:pathLst>
              <a:path w="4862393" h="4114800">
                <a:moveTo>
                  <a:pt x="0" y="0"/>
                </a:moveTo>
                <a:lnTo>
                  <a:pt x="4862393" y="0"/>
                </a:lnTo>
                <a:lnTo>
                  <a:pt x="486239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id="{71228EFD-381C-9569-14E6-52B2F75857F3}"/>
              </a:ext>
            </a:extLst>
          </p:cNvPr>
          <p:cNvSpPr txBox="1"/>
          <p:nvPr/>
        </p:nvSpPr>
        <p:spPr>
          <a:xfrm>
            <a:off x="7113988" y="1689904"/>
            <a:ext cx="3972661" cy="1077218"/>
          </a:xfrm>
          <a:prstGeom prst="rect">
            <a:avLst/>
          </a:prstGeom>
          <a:solidFill>
            <a:schemeClr val="bg1"/>
          </a:solidFill>
        </p:spPr>
        <p:txBody>
          <a:bodyPr wrap="square">
            <a:spAutoFit/>
          </a:bodyPr>
          <a:lstStyle/>
          <a:p>
            <a:r>
              <a:rPr lang="en-US" sz="1600" b="1" dirty="0">
                <a:latin typeface="Open Sans Light" panose="020B0306030504020204" pitchFamily="34" charset="0"/>
                <a:ea typeface="Open Sans Light" panose="020B0306030504020204" pitchFamily="34" charset="0"/>
                <a:cs typeface="Open Sans Light" panose="020B0306030504020204" pitchFamily="34" charset="0"/>
              </a:rPr>
              <a:t>Countries with </a:t>
            </a:r>
            <a:r>
              <a:rPr lang="en-US" sz="1600" b="1" u="sng" dirty="0">
                <a:latin typeface="Open Sans Light" panose="020B0306030504020204" pitchFamily="34" charset="0"/>
                <a:ea typeface="Open Sans Light" panose="020B0306030504020204" pitchFamily="34" charset="0"/>
                <a:cs typeface="Open Sans Light" panose="020B0306030504020204" pitchFamily="34" charset="0"/>
              </a:rPr>
              <a:t>STRONG PRIMARY HEALTHCARE (PHC)</a:t>
            </a: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 had a 29% lower mortality rate compared to countries with weaker PHC</a:t>
            </a:r>
          </a:p>
        </p:txBody>
      </p:sp>
      <p:sp>
        <p:nvSpPr>
          <p:cNvPr id="24" name="Freeform 2">
            <a:extLst>
              <a:ext uri="{FF2B5EF4-FFF2-40B4-BE49-F238E27FC236}">
                <a16:creationId xmlns:a16="http://schemas.microsoft.com/office/drawing/2014/main" id="{8E7B8EBB-B360-C51C-7BB9-ABE17FD18199}"/>
              </a:ext>
            </a:extLst>
          </p:cNvPr>
          <p:cNvSpPr/>
          <p:nvPr/>
        </p:nvSpPr>
        <p:spPr>
          <a:xfrm>
            <a:off x="6129466" y="1684087"/>
            <a:ext cx="965773" cy="828411"/>
          </a:xfrm>
          <a:custGeom>
            <a:avLst/>
            <a:gdLst/>
            <a:ahLst/>
            <a:cxnLst/>
            <a:rect l="l" t="t" r="r" b="b"/>
            <a:pathLst>
              <a:path w="4636394" h="4114800">
                <a:moveTo>
                  <a:pt x="0" y="0"/>
                </a:moveTo>
                <a:lnTo>
                  <a:pt x="4636394" y="0"/>
                </a:lnTo>
                <a:lnTo>
                  <a:pt x="463639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Arrow: Right 2">
            <a:extLst>
              <a:ext uri="{FF2B5EF4-FFF2-40B4-BE49-F238E27FC236}">
                <a16:creationId xmlns:a16="http://schemas.microsoft.com/office/drawing/2014/main" id="{A57D8A73-96C5-D65F-91FC-186E4A0A8BE6}"/>
              </a:ext>
            </a:extLst>
          </p:cNvPr>
          <p:cNvSpPr/>
          <p:nvPr/>
        </p:nvSpPr>
        <p:spPr bwMode="auto">
          <a:xfrm>
            <a:off x="6242180" y="3429000"/>
            <a:ext cx="978408" cy="484632"/>
          </a:xfrm>
          <a:prstGeom prst="right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8" name="Arrow: Right 7">
            <a:extLst>
              <a:ext uri="{FF2B5EF4-FFF2-40B4-BE49-F238E27FC236}">
                <a16:creationId xmlns:a16="http://schemas.microsoft.com/office/drawing/2014/main" id="{9DBFBE03-7958-B5D3-784B-A1595E87DFE7}"/>
              </a:ext>
            </a:extLst>
          </p:cNvPr>
          <p:cNvSpPr/>
          <p:nvPr/>
        </p:nvSpPr>
        <p:spPr bwMode="auto">
          <a:xfrm>
            <a:off x="6109962" y="3294952"/>
            <a:ext cx="502390" cy="48463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2462098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7F244-3BCC-5CD8-4AF6-9875DB732467}"/>
              </a:ext>
            </a:extLst>
          </p:cNvPr>
          <p:cNvSpPr>
            <a:spLocks noGrp="1"/>
          </p:cNvSpPr>
          <p:nvPr>
            <p:ph type="title"/>
          </p:nvPr>
        </p:nvSpPr>
        <p:spPr>
          <a:xfrm>
            <a:off x="0" y="256032"/>
            <a:ext cx="12192000" cy="1014984"/>
          </a:xfrm>
          <a:solidFill>
            <a:srgbClr val="00B0F0"/>
          </a:solidFill>
        </p:spPr>
        <p:txBody>
          <a:bodyPr vert="horz" lIns="91440" tIns="45720" rIns="91440" bIns="45720" rtlCol="0" anchor="b">
            <a:normAutofit/>
          </a:bodyPr>
          <a:lstStyle/>
          <a:p>
            <a:pPr algn="ctr">
              <a:spcAft>
                <a:spcPts val="600"/>
              </a:spcAft>
              <a:defRPr/>
            </a:pPr>
            <a:r>
              <a:rPr lang="en-US" kern="1200" dirty="0">
                <a:solidFill>
                  <a:schemeClr val="bg1"/>
                </a:solidFill>
                <a:latin typeface="+mj-lt"/>
                <a:ea typeface="+mj-ea"/>
                <a:cs typeface="+mj-cs"/>
              </a:rPr>
              <a:t>          St Lucia: Low Spending on Primary Health Care</a:t>
            </a:r>
            <a:endParaRPr lang="en-US" b="1" kern="1200" dirty="0">
              <a:solidFill>
                <a:schemeClr val="bg1"/>
              </a:solidFill>
              <a:latin typeface="+mj-lt"/>
              <a:ea typeface="+mj-ea"/>
              <a:cs typeface="+mj-cs"/>
            </a:endParaRPr>
          </a:p>
        </p:txBody>
      </p:sp>
      <p:graphicFrame>
        <p:nvGraphicFramePr>
          <p:cNvPr id="20" name="Content Placeholder 3">
            <a:extLst>
              <a:ext uri="{FF2B5EF4-FFF2-40B4-BE49-F238E27FC236}">
                <a16:creationId xmlns:a16="http://schemas.microsoft.com/office/drawing/2014/main" id="{85937F8F-9CCF-6299-A95D-02E3C3E8F783}"/>
              </a:ext>
            </a:extLst>
          </p:cNvPr>
          <p:cNvGraphicFramePr>
            <a:graphicFrameLocks noGrp="1"/>
          </p:cNvGraphicFramePr>
          <p:nvPr>
            <p:ph idx="1"/>
            <p:extLst>
              <p:ext uri="{D42A27DB-BD31-4B8C-83A1-F6EECF244321}">
                <p14:modId xmlns:p14="http://schemas.microsoft.com/office/powerpoint/2010/main" val="264472638"/>
              </p:ext>
            </p:extLst>
          </p:nvPr>
        </p:nvGraphicFramePr>
        <p:xfrm>
          <a:off x="200952" y="1472750"/>
          <a:ext cx="11790095" cy="5129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421C2BBF-05A0-30DE-153D-7AF021CA4F08}"/>
              </a:ext>
            </a:extLst>
          </p:cNvPr>
          <p:cNvPicPr>
            <a:picLocks noChangeAspect="1"/>
          </p:cNvPicPr>
          <p:nvPr/>
        </p:nvPicPr>
        <p:blipFill rotWithShape="1">
          <a:blip r:embed="rId7">
            <a:alphaModFix/>
          </a:blip>
          <a:srcRect l="25326" r="25326"/>
          <a:stretch/>
        </p:blipFill>
        <p:spPr>
          <a:xfrm>
            <a:off x="153750" y="324248"/>
            <a:ext cx="946768" cy="946768"/>
          </a:xfrm>
          <a:prstGeom prst="ellipse">
            <a:avLst/>
          </a:prstGeom>
        </p:spPr>
      </p:pic>
    </p:spTree>
    <p:extLst>
      <p:ext uri="{BB962C8B-B14F-4D97-AF65-F5344CB8AC3E}">
        <p14:creationId xmlns:p14="http://schemas.microsoft.com/office/powerpoint/2010/main" val="3917193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89598" y="-63082"/>
            <a:ext cx="12177961" cy="813987"/>
          </a:xfrm>
        </p:spPr>
        <p:txBody>
          <a:bodyPr anchor="b">
            <a:noAutofit/>
          </a:bodyPr>
          <a:lstStyle/>
          <a:p>
            <a:pPr>
              <a:lnSpc>
                <a:spcPct val="100000"/>
              </a:lnSpc>
            </a:pPr>
            <a:r>
              <a:rPr lang="en-US" sz="3600" b="1"/>
              <a:t>NCD BEST BUYS: DISEASE-SPECIFIC</a:t>
            </a:r>
          </a:p>
        </p:txBody>
      </p:sp>
      <p:sp>
        <p:nvSpPr>
          <p:cNvPr id="7" name="Text Placeholder 3">
            <a:extLst>
              <a:ext uri="{FF2B5EF4-FFF2-40B4-BE49-F238E27FC236}">
                <a16:creationId xmlns:a16="http://schemas.microsoft.com/office/drawing/2014/main" id="{8575856D-98F5-9474-691B-C39FFCF91688}"/>
              </a:ext>
            </a:extLst>
          </p:cNvPr>
          <p:cNvSpPr txBox="1">
            <a:spLocks/>
          </p:cNvSpPr>
          <p:nvPr/>
        </p:nvSpPr>
        <p:spPr>
          <a:xfrm>
            <a:off x="270373" y="2102093"/>
            <a:ext cx="4280892" cy="1091426"/>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endParaRPr lang="en-US" sz="2000" kern="0">
              <a:solidFill>
                <a:schemeClr val="tx2">
                  <a:lumMod val="75000"/>
                </a:schemeClr>
              </a:solidFill>
            </a:endParaRPr>
          </a:p>
        </p:txBody>
      </p:sp>
      <p:grpSp>
        <p:nvGrpSpPr>
          <p:cNvPr id="5" name="Group 4">
            <a:extLst>
              <a:ext uri="{FF2B5EF4-FFF2-40B4-BE49-F238E27FC236}">
                <a16:creationId xmlns:a16="http://schemas.microsoft.com/office/drawing/2014/main" id="{4EE77594-1992-9FD0-399D-1F650E76181F}"/>
              </a:ext>
            </a:extLst>
          </p:cNvPr>
          <p:cNvGrpSpPr/>
          <p:nvPr/>
        </p:nvGrpSpPr>
        <p:grpSpPr>
          <a:xfrm>
            <a:off x="63815" y="2073415"/>
            <a:ext cx="5690913" cy="1077218"/>
            <a:chOff x="523275" y="1260418"/>
            <a:chExt cx="5690913" cy="1077218"/>
          </a:xfrm>
        </p:grpSpPr>
        <p:pic>
          <p:nvPicPr>
            <p:cNvPr id="6" name="Picture 5">
              <a:extLst>
                <a:ext uri="{FF2B5EF4-FFF2-40B4-BE49-F238E27FC236}">
                  <a16:creationId xmlns:a16="http://schemas.microsoft.com/office/drawing/2014/main" id="{F34A49D7-1C77-0F1D-A291-8CBF4C3C87DF}"/>
                </a:ext>
              </a:extLst>
            </p:cNvPr>
            <p:cNvPicPr>
              <a:picLocks noChangeAspect="1"/>
            </p:cNvPicPr>
            <p:nvPr/>
          </p:nvPicPr>
          <p:blipFill>
            <a:blip r:embed="rId3"/>
            <a:stretch>
              <a:fillRect/>
            </a:stretch>
          </p:blipFill>
          <p:spPr>
            <a:xfrm>
              <a:off x="523275" y="1260418"/>
              <a:ext cx="934926" cy="984884"/>
            </a:xfrm>
            <a:prstGeom prst="rect">
              <a:avLst/>
            </a:prstGeom>
          </p:spPr>
        </p:pic>
        <p:sp>
          <p:nvSpPr>
            <p:cNvPr id="11" name="TextBox 10">
              <a:extLst>
                <a:ext uri="{FF2B5EF4-FFF2-40B4-BE49-F238E27FC236}">
                  <a16:creationId xmlns:a16="http://schemas.microsoft.com/office/drawing/2014/main" id="{6974E4C0-D709-1C0B-4A84-A7B7EFAFEDEE}"/>
                </a:ext>
              </a:extLst>
            </p:cNvPr>
            <p:cNvSpPr txBox="1"/>
            <p:nvPr/>
          </p:nvSpPr>
          <p:spPr>
            <a:xfrm>
              <a:off x="1463213" y="1260418"/>
              <a:ext cx="4750975" cy="1077218"/>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DIABETES</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Blood sugar control</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Preventive foot care</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Preventive eye care</a:t>
              </a:r>
            </a:p>
          </p:txBody>
        </p:sp>
      </p:grpSp>
      <p:grpSp>
        <p:nvGrpSpPr>
          <p:cNvPr id="19" name="Group 18">
            <a:extLst>
              <a:ext uri="{FF2B5EF4-FFF2-40B4-BE49-F238E27FC236}">
                <a16:creationId xmlns:a16="http://schemas.microsoft.com/office/drawing/2014/main" id="{4A20A5CE-888F-26C3-3728-A60972BD9FE9}"/>
              </a:ext>
            </a:extLst>
          </p:cNvPr>
          <p:cNvGrpSpPr/>
          <p:nvPr/>
        </p:nvGrpSpPr>
        <p:grpSpPr>
          <a:xfrm>
            <a:off x="147543" y="3786322"/>
            <a:ext cx="5690913" cy="1077218"/>
            <a:chOff x="523275" y="2421757"/>
            <a:chExt cx="5690913" cy="1077218"/>
          </a:xfrm>
        </p:grpSpPr>
        <p:pic>
          <p:nvPicPr>
            <p:cNvPr id="20" name="Picture 19">
              <a:extLst>
                <a:ext uri="{FF2B5EF4-FFF2-40B4-BE49-F238E27FC236}">
                  <a16:creationId xmlns:a16="http://schemas.microsoft.com/office/drawing/2014/main" id="{F0509018-3FE5-FE95-74BF-B5AA9958DD38}"/>
                </a:ext>
              </a:extLst>
            </p:cNvPr>
            <p:cNvPicPr>
              <a:picLocks noChangeAspect="1"/>
            </p:cNvPicPr>
            <p:nvPr/>
          </p:nvPicPr>
          <p:blipFill>
            <a:blip r:embed="rId4"/>
            <a:stretch>
              <a:fillRect/>
            </a:stretch>
          </p:blipFill>
          <p:spPr>
            <a:xfrm>
              <a:off x="523275" y="2425917"/>
              <a:ext cx="934926" cy="979714"/>
            </a:xfrm>
            <a:prstGeom prst="rect">
              <a:avLst/>
            </a:prstGeom>
          </p:spPr>
        </p:pic>
        <p:sp>
          <p:nvSpPr>
            <p:cNvPr id="21" name="TextBox 20">
              <a:extLst>
                <a:ext uri="{FF2B5EF4-FFF2-40B4-BE49-F238E27FC236}">
                  <a16:creationId xmlns:a16="http://schemas.microsoft.com/office/drawing/2014/main" id="{ADD9489F-1A36-CD20-60C9-AEFC8EF5872F}"/>
                </a:ext>
              </a:extLst>
            </p:cNvPr>
            <p:cNvSpPr txBox="1"/>
            <p:nvPr/>
          </p:nvSpPr>
          <p:spPr>
            <a:xfrm>
              <a:off x="1463214" y="2421757"/>
              <a:ext cx="4750974" cy="1077218"/>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CARDIOVASCULAR DISEASE</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Pharmacological treatment of infarction</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Stroke IV therapy</a:t>
              </a:r>
            </a:p>
            <a:p>
              <a:pPr marL="285750" indent="-285750">
                <a:buFont typeface="Arial" panose="020B0604020202020204" pitchFamily="34" charset="0"/>
                <a:buChar char="•"/>
              </a:pPr>
              <a:endParaRPr lang="en-US" sz="1600">
                <a:solidFill>
                  <a:srgbClr val="497799"/>
                </a:solidFill>
              </a:endParaRPr>
            </a:p>
          </p:txBody>
        </p:sp>
      </p:grpSp>
      <p:grpSp>
        <p:nvGrpSpPr>
          <p:cNvPr id="22" name="Group 21">
            <a:extLst>
              <a:ext uri="{FF2B5EF4-FFF2-40B4-BE49-F238E27FC236}">
                <a16:creationId xmlns:a16="http://schemas.microsoft.com/office/drawing/2014/main" id="{C28F1A16-219C-09FD-F7E1-C2E56D31C5A2}"/>
              </a:ext>
            </a:extLst>
          </p:cNvPr>
          <p:cNvGrpSpPr/>
          <p:nvPr/>
        </p:nvGrpSpPr>
        <p:grpSpPr>
          <a:xfrm>
            <a:off x="5838456" y="2069667"/>
            <a:ext cx="6228509" cy="1156277"/>
            <a:chOff x="439603" y="3739239"/>
            <a:chExt cx="5774585" cy="1156277"/>
          </a:xfrm>
        </p:grpSpPr>
        <p:pic>
          <p:nvPicPr>
            <p:cNvPr id="23" name="Picture 22">
              <a:extLst>
                <a:ext uri="{FF2B5EF4-FFF2-40B4-BE49-F238E27FC236}">
                  <a16:creationId xmlns:a16="http://schemas.microsoft.com/office/drawing/2014/main" id="{B11AEE64-8AFE-D985-0567-D278893EC1ED}"/>
                </a:ext>
              </a:extLst>
            </p:cNvPr>
            <p:cNvPicPr>
              <a:picLocks noChangeAspect="1"/>
            </p:cNvPicPr>
            <p:nvPr/>
          </p:nvPicPr>
          <p:blipFill>
            <a:blip r:embed="rId5"/>
            <a:stretch>
              <a:fillRect/>
            </a:stretch>
          </p:blipFill>
          <p:spPr>
            <a:xfrm>
              <a:off x="439603" y="3739239"/>
              <a:ext cx="957839" cy="1156277"/>
            </a:xfrm>
            <a:prstGeom prst="rect">
              <a:avLst/>
            </a:prstGeom>
          </p:spPr>
        </p:pic>
        <p:sp>
          <p:nvSpPr>
            <p:cNvPr id="24" name="TextBox 23">
              <a:extLst>
                <a:ext uri="{FF2B5EF4-FFF2-40B4-BE49-F238E27FC236}">
                  <a16:creationId xmlns:a16="http://schemas.microsoft.com/office/drawing/2014/main" id="{B3D7C2A8-FBA7-AF94-AC90-F609BF69C3E3}"/>
                </a:ext>
              </a:extLst>
            </p:cNvPr>
            <p:cNvSpPr txBox="1"/>
            <p:nvPr/>
          </p:nvSpPr>
          <p:spPr>
            <a:xfrm>
              <a:off x="1463214" y="3739240"/>
              <a:ext cx="4750974" cy="1077218"/>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CANCER</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Cervical cancer: vaccine 9-13 | Pap Smear 30-49</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Mammogram 50-69</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Surgical, chemo, radiotherapy</a:t>
              </a:r>
            </a:p>
          </p:txBody>
        </p:sp>
      </p:grpSp>
      <p:grpSp>
        <p:nvGrpSpPr>
          <p:cNvPr id="25" name="Group 24">
            <a:extLst>
              <a:ext uri="{FF2B5EF4-FFF2-40B4-BE49-F238E27FC236}">
                <a16:creationId xmlns:a16="http://schemas.microsoft.com/office/drawing/2014/main" id="{C03881D3-B806-D558-E82E-A1D82DDE0815}"/>
              </a:ext>
            </a:extLst>
          </p:cNvPr>
          <p:cNvGrpSpPr/>
          <p:nvPr/>
        </p:nvGrpSpPr>
        <p:grpSpPr>
          <a:xfrm>
            <a:off x="5983794" y="3642123"/>
            <a:ext cx="6083171" cy="1221417"/>
            <a:chOff x="500190" y="4913764"/>
            <a:chExt cx="5708983" cy="939722"/>
          </a:xfrm>
        </p:grpSpPr>
        <p:pic>
          <p:nvPicPr>
            <p:cNvPr id="26" name="Picture 25">
              <a:extLst>
                <a:ext uri="{FF2B5EF4-FFF2-40B4-BE49-F238E27FC236}">
                  <a16:creationId xmlns:a16="http://schemas.microsoft.com/office/drawing/2014/main" id="{DFC0AE5A-4674-E468-44E5-196259743620}"/>
                </a:ext>
              </a:extLst>
            </p:cNvPr>
            <p:cNvPicPr>
              <a:picLocks noChangeAspect="1"/>
            </p:cNvPicPr>
            <p:nvPr/>
          </p:nvPicPr>
          <p:blipFill>
            <a:blip r:embed="rId6"/>
            <a:stretch>
              <a:fillRect/>
            </a:stretch>
          </p:blipFill>
          <p:spPr>
            <a:xfrm>
              <a:off x="500190" y="4913764"/>
              <a:ext cx="957839" cy="923329"/>
            </a:xfrm>
            <a:prstGeom prst="rect">
              <a:avLst/>
            </a:prstGeom>
          </p:spPr>
        </p:pic>
        <p:sp>
          <p:nvSpPr>
            <p:cNvPr id="27" name="TextBox 26">
              <a:extLst>
                <a:ext uri="{FF2B5EF4-FFF2-40B4-BE49-F238E27FC236}">
                  <a16:creationId xmlns:a16="http://schemas.microsoft.com/office/drawing/2014/main" id="{F662742A-7097-D3B1-2841-F1935D0CF000}"/>
                </a:ext>
              </a:extLst>
            </p:cNvPr>
            <p:cNvSpPr txBox="1"/>
            <p:nvPr/>
          </p:nvSpPr>
          <p:spPr>
            <a:xfrm>
              <a:off x="1458200" y="4991712"/>
              <a:ext cx="4750973" cy="861774"/>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CHRONIC RESPIRATORY DISEASE</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Inhaler for asthma</a:t>
              </a:r>
            </a:p>
            <a:p>
              <a:endParaRPr lang="en-US" sz="1600">
                <a:solidFill>
                  <a:srgbClr val="497799"/>
                </a:solidFill>
              </a:endParaRPr>
            </a:p>
          </p:txBody>
        </p:sp>
      </p:grpSp>
      <p:sp>
        <p:nvSpPr>
          <p:cNvPr id="29" name="TextBox 28">
            <a:extLst>
              <a:ext uri="{FF2B5EF4-FFF2-40B4-BE49-F238E27FC236}">
                <a16:creationId xmlns:a16="http://schemas.microsoft.com/office/drawing/2014/main" id="{35FE7B20-772C-EE56-3265-E9DC1C5A7714}"/>
              </a:ext>
            </a:extLst>
          </p:cNvPr>
          <p:cNvSpPr txBox="1"/>
          <p:nvPr/>
        </p:nvSpPr>
        <p:spPr>
          <a:xfrm>
            <a:off x="437018" y="691148"/>
            <a:ext cx="9434769" cy="369332"/>
          </a:xfrm>
          <a:prstGeom prst="rect">
            <a:avLst/>
          </a:prstGeom>
          <a:noFill/>
        </p:spPr>
        <p:txBody>
          <a:bodyPr wrap="square">
            <a:spAutoFit/>
          </a:bodyPr>
          <a:lstStyle/>
          <a:p>
            <a:r>
              <a:rPr lang="en-US" sz="18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ILLUSTRATION: Menu of </a:t>
            </a:r>
            <a:r>
              <a:rPr lang="en-US"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a:t>
            </a:r>
            <a:r>
              <a:rPr lang="en-US" sz="18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ost-effective disease-specific </a:t>
            </a:r>
            <a:r>
              <a:rPr lang="en-US"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a:t>
            </a:r>
            <a:r>
              <a:rPr lang="en-US" sz="1800" dirty="0">
                <a:solidFill>
                  <a:schemeClr val="accent1">
                    <a:lumMod val="50000"/>
                  </a:schemeClr>
                </a:solidFill>
                <a:effectLst/>
                <a:latin typeface="Open Sans" panose="020B0606030504020204" pitchFamily="34" charset="0"/>
                <a:ea typeface="Open Sans" panose="020B0606030504020204" pitchFamily="34" charset="0"/>
                <a:cs typeface="Open Sans" panose="020B0606030504020204" pitchFamily="34" charset="0"/>
              </a:rPr>
              <a:t>nterventions</a:t>
            </a:r>
            <a:endParaRPr lang="en-US" sz="18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255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86C2-9A41-DE4F-9E59-D1E0FB5677D4}"/>
              </a:ext>
            </a:extLst>
          </p:cNvPr>
          <p:cNvSpPr>
            <a:spLocks noGrp="1"/>
          </p:cNvSpPr>
          <p:nvPr>
            <p:ph type="title"/>
          </p:nvPr>
        </p:nvSpPr>
        <p:spPr>
          <a:xfrm>
            <a:off x="102264" y="63202"/>
            <a:ext cx="3991068" cy="3349808"/>
          </a:xfrm>
        </p:spPr>
        <p:txBody>
          <a:bodyPr>
            <a:normAutofit/>
          </a:bodyPr>
          <a:lstStyle/>
          <a:p>
            <a:pPr marL="0" marR="0">
              <a:spcBef>
                <a:spcPts val="0"/>
              </a:spcBef>
              <a:spcAft>
                <a:spcPts val="0"/>
              </a:spcAft>
            </a:pPr>
            <a:r>
              <a:rPr lang="en-US" sz="2800" b="1" dirty="0">
                <a:solidFill>
                  <a:srgbClr val="0A4971"/>
                </a:solidFill>
                <a:latin typeface="Arial"/>
                <a:cs typeface="Arial"/>
              </a:rPr>
              <a:t>Key Features of Saint Lucia’s PBF Pilot</a:t>
            </a:r>
            <a:br>
              <a:rPr lang="en-US" sz="2800" b="1" dirty="0">
                <a:solidFill>
                  <a:srgbClr val="0A4971"/>
                </a:solidFill>
                <a:latin typeface="Arial"/>
                <a:cs typeface="Arial"/>
              </a:rPr>
            </a:br>
            <a:br>
              <a:rPr lang="en-US" sz="1200" b="1" dirty="0">
                <a:latin typeface="Calibri" panose="020F0502020204030204" pitchFamily="34" charset="0"/>
              </a:rPr>
            </a:br>
            <a:r>
              <a:rPr lang="en-US" sz="1200" b="1" dirty="0">
                <a:latin typeface="Calibri" panose="020F0502020204030204" pitchFamily="34" charset="0"/>
              </a:rPr>
              <a:t>Supported under the Health System Strengthening Project</a:t>
            </a:r>
            <a:br>
              <a:rPr lang="en-US" sz="1200" b="1" dirty="0">
                <a:latin typeface="Calibri" panose="020F0502020204030204" pitchFamily="34" charset="0"/>
              </a:rPr>
            </a:br>
            <a:br>
              <a:rPr lang="en-US" sz="1800" u="sng" dirty="0">
                <a:solidFill>
                  <a:srgbClr val="0563C1"/>
                </a:solidFill>
                <a:effectLst/>
                <a:latin typeface="Calibri" panose="020F0502020204030204" pitchFamily="34" charset="0"/>
                <a:ea typeface="Calibri" panose="020F0502020204030204" pitchFamily="34" charset="0"/>
              </a:rPr>
            </a:br>
            <a:br>
              <a:rPr lang="en-US" sz="1800" u="sng" dirty="0">
                <a:solidFill>
                  <a:srgbClr val="0563C1"/>
                </a:solidFill>
                <a:effectLst/>
                <a:latin typeface="Calibri" panose="020F0502020204030204" pitchFamily="34" charset="0"/>
                <a:ea typeface="Calibri" panose="020F0502020204030204" pitchFamily="34" charset="0"/>
              </a:rPr>
            </a:br>
            <a:br>
              <a:rPr lang="en-US" sz="1800" u="sng" dirty="0">
                <a:solidFill>
                  <a:srgbClr val="0563C1"/>
                </a:solidFill>
                <a:effectLst/>
                <a:latin typeface="Calibri" panose="020F0502020204030204" pitchFamily="34" charset="0"/>
                <a:ea typeface="Calibri" panose="020F0502020204030204" pitchFamily="34" charset="0"/>
              </a:rPr>
            </a:br>
            <a:br>
              <a:rPr lang="en-US" sz="1800" u="sng" dirty="0">
                <a:solidFill>
                  <a:srgbClr val="0563C1"/>
                </a:solidFill>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endParaRPr lang="en-US" sz="4000" dirty="0"/>
          </a:p>
        </p:txBody>
      </p:sp>
      <p:pic>
        <p:nvPicPr>
          <p:cNvPr id="7" name="Picture 6">
            <a:extLst>
              <a:ext uri="{FF2B5EF4-FFF2-40B4-BE49-F238E27FC236}">
                <a16:creationId xmlns:a16="http://schemas.microsoft.com/office/drawing/2014/main" id="{3CD3D26A-95B7-43A0-11FE-F5200460DC7A}"/>
              </a:ext>
            </a:extLst>
          </p:cNvPr>
          <p:cNvPicPr>
            <a:picLocks noChangeAspect="1"/>
          </p:cNvPicPr>
          <p:nvPr/>
        </p:nvPicPr>
        <p:blipFill>
          <a:blip r:embed="rId3"/>
          <a:stretch>
            <a:fillRect/>
          </a:stretch>
        </p:blipFill>
        <p:spPr>
          <a:xfrm>
            <a:off x="3242315" y="739299"/>
            <a:ext cx="576704" cy="311614"/>
          </a:xfrm>
          <a:prstGeom prst="rect">
            <a:avLst/>
          </a:prstGeom>
        </p:spPr>
      </p:pic>
      <p:pic>
        <p:nvPicPr>
          <p:cNvPr id="10" name="Picture 9">
            <a:extLst>
              <a:ext uri="{FF2B5EF4-FFF2-40B4-BE49-F238E27FC236}">
                <a16:creationId xmlns:a16="http://schemas.microsoft.com/office/drawing/2014/main" id="{50F7A6D4-F5F5-1177-5B7D-3558DE2C507C}"/>
              </a:ext>
            </a:extLst>
          </p:cNvPr>
          <p:cNvPicPr>
            <a:picLocks noChangeAspect="1"/>
          </p:cNvPicPr>
          <p:nvPr/>
        </p:nvPicPr>
        <p:blipFill>
          <a:blip r:embed="rId4"/>
          <a:stretch>
            <a:fillRect/>
          </a:stretch>
        </p:blipFill>
        <p:spPr>
          <a:xfrm>
            <a:off x="182440" y="2224949"/>
            <a:ext cx="3910892" cy="3212806"/>
          </a:xfrm>
          <a:prstGeom prst="rect">
            <a:avLst/>
          </a:prstGeom>
        </p:spPr>
      </p:pic>
      <p:sp>
        <p:nvSpPr>
          <p:cNvPr id="3" name="TextBox 2">
            <a:extLst>
              <a:ext uri="{FF2B5EF4-FFF2-40B4-BE49-F238E27FC236}">
                <a16:creationId xmlns:a16="http://schemas.microsoft.com/office/drawing/2014/main" id="{DB713706-9A12-DD3C-6F21-CCE095C31D2F}"/>
              </a:ext>
            </a:extLst>
          </p:cNvPr>
          <p:cNvSpPr txBox="1"/>
          <p:nvPr/>
        </p:nvSpPr>
        <p:spPr>
          <a:xfrm>
            <a:off x="4589446" y="764024"/>
            <a:ext cx="7595802" cy="6093976"/>
          </a:xfrm>
          <a:prstGeom prst="rect">
            <a:avLst/>
          </a:prstGeom>
          <a:noFill/>
        </p:spPr>
        <p:txBody>
          <a:bodyPr wrap="square" rtlCol="0">
            <a:spAutoFit/>
          </a:bodyPr>
          <a:lstStyle/>
          <a:p>
            <a:pPr marL="342900" indent="-342900" algn="l">
              <a:spcBef>
                <a:spcPts val="600"/>
              </a:spcBef>
              <a:spcAft>
                <a:spcPts val="600"/>
              </a:spcAft>
              <a:buFont typeface="Wingdings" panose="05000000000000000000" pitchFamily="2" charset="2"/>
              <a:buChar char="ü"/>
            </a:pPr>
            <a:r>
              <a:rPr lang="en-US" sz="2300" b="1" dirty="0">
                <a:latin typeface="Open Sans" panose="020B0606030504020204" pitchFamily="34" charset="0"/>
              </a:rPr>
              <a:t>Management Agreement: </a:t>
            </a:r>
            <a:r>
              <a:rPr lang="en-US" sz="2300" dirty="0">
                <a:latin typeface="Open Sans" panose="020B0606030504020204" pitchFamily="34" charset="0"/>
              </a:rPr>
              <a:t>MOH &amp; Regions/PHCs</a:t>
            </a:r>
            <a:endParaRPr lang="en-US" sz="2300" i="0" dirty="0">
              <a:effectLst/>
              <a:latin typeface="Open Sans" panose="020B0606030504020204" pitchFamily="34" charset="0"/>
            </a:endParaRPr>
          </a:p>
          <a:p>
            <a:pPr marL="342900" indent="-342900" algn="l">
              <a:spcBef>
                <a:spcPts val="600"/>
              </a:spcBef>
              <a:spcAft>
                <a:spcPts val="600"/>
              </a:spcAft>
              <a:buFont typeface="Wingdings" panose="05000000000000000000" pitchFamily="2" charset="2"/>
              <a:buChar char="ü"/>
            </a:pPr>
            <a:r>
              <a:rPr lang="en-US" sz="2300" b="1" i="0" dirty="0">
                <a:effectLst/>
                <a:latin typeface="Open Sans" panose="020B0606030504020204" pitchFamily="34" charset="0"/>
              </a:rPr>
              <a:t>PHC facilities receive budgetary allocations to enhance facilities and care quality for NCDs</a:t>
            </a:r>
            <a:r>
              <a:rPr lang="en-US" sz="2300" b="0" i="0" dirty="0">
                <a:effectLst/>
                <a:latin typeface="Open Sans" panose="020B0606030504020204" pitchFamily="34" charset="0"/>
              </a:rPr>
              <a:t>.</a:t>
            </a:r>
          </a:p>
          <a:p>
            <a:pPr marL="342900" indent="-342900" algn="l">
              <a:spcBef>
                <a:spcPts val="600"/>
              </a:spcBef>
              <a:spcAft>
                <a:spcPts val="600"/>
              </a:spcAft>
              <a:buFont typeface="Wingdings" panose="05000000000000000000" pitchFamily="2" charset="2"/>
              <a:buChar char="ü"/>
            </a:pPr>
            <a:r>
              <a:rPr lang="en-US" sz="2300" dirty="0">
                <a:latin typeface="Open Sans" panose="020B0606030504020204" pitchFamily="34" charset="0"/>
              </a:rPr>
              <a:t>Funds are allocated based on </a:t>
            </a:r>
            <a:r>
              <a:rPr lang="en-US" sz="2300" b="1" i="0" dirty="0">
                <a:effectLst/>
                <a:latin typeface="Open Sans" panose="020B0606030504020204" pitchFamily="34" charset="0"/>
              </a:rPr>
              <a:t>key performance indicators (RMIs)</a:t>
            </a:r>
            <a:r>
              <a:rPr lang="en-US" sz="2300" i="0" dirty="0">
                <a:effectLst/>
                <a:latin typeface="Open Sans" panose="020B0606030504020204" pitchFamily="34" charset="0"/>
              </a:rPr>
              <a:t>,</a:t>
            </a:r>
            <a:r>
              <a:rPr lang="en-US" sz="2300" b="1" i="0" dirty="0">
                <a:effectLst/>
                <a:latin typeface="Open Sans" panose="020B0606030504020204" pitchFamily="34" charset="0"/>
              </a:rPr>
              <a:t> </a:t>
            </a:r>
            <a:r>
              <a:rPr lang="en-US" sz="2300" i="0" dirty="0">
                <a:effectLst/>
                <a:latin typeface="Open Sans" panose="020B0606030504020204" pitchFamily="34" charset="0"/>
              </a:rPr>
              <a:t>which promote</a:t>
            </a:r>
          </a:p>
          <a:p>
            <a:pPr marL="742950" lvl="1" indent="-285750">
              <a:spcBef>
                <a:spcPts val="600"/>
              </a:spcBef>
              <a:buFont typeface="Arial" panose="020B0604020202020204" pitchFamily="34" charset="0"/>
              <a:buChar char="•"/>
            </a:pPr>
            <a:r>
              <a:rPr lang="en-US" sz="2000" i="0" dirty="0">
                <a:effectLst/>
                <a:latin typeface="Open Sans" panose="020B0606030504020204" pitchFamily="34" charset="0"/>
              </a:rPr>
              <a:t>quality service provision</a:t>
            </a:r>
          </a:p>
          <a:p>
            <a:pPr marL="742950" lvl="1" indent="-285750">
              <a:spcBef>
                <a:spcPts val="600"/>
              </a:spcBef>
              <a:buFont typeface="Arial" panose="020B0604020202020204" pitchFamily="34" charset="0"/>
              <a:buChar char="•"/>
            </a:pPr>
            <a:r>
              <a:rPr lang="en-US" sz="2000" dirty="0">
                <a:latin typeface="Open Sans" panose="020B0606030504020204" pitchFamily="34" charset="0"/>
              </a:rPr>
              <a:t>p</a:t>
            </a:r>
            <a:r>
              <a:rPr lang="en-US" sz="2000" i="0" dirty="0">
                <a:effectLst/>
                <a:latin typeface="Open Sans" panose="020B0606030504020204" pitchFamily="34" charset="0"/>
              </a:rPr>
              <a:t>opulation-based &amp; client-centric approach</a:t>
            </a:r>
          </a:p>
          <a:p>
            <a:pPr marL="742950" lvl="1" indent="-285750">
              <a:spcBef>
                <a:spcPts val="600"/>
              </a:spcBef>
              <a:buFont typeface="Arial" panose="020B0604020202020204" pitchFamily="34" charset="0"/>
              <a:buChar char="•"/>
            </a:pPr>
            <a:r>
              <a:rPr lang="en-US" sz="2000" i="0" dirty="0">
                <a:effectLst/>
                <a:latin typeface="Open Sans" panose="020B0606030504020204" pitchFamily="34" charset="0"/>
              </a:rPr>
              <a:t>collection of data</a:t>
            </a:r>
          </a:p>
          <a:p>
            <a:pPr marL="285750" indent="-285750">
              <a:spcBef>
                <a:spcPts val="600"/>
              </a:spcBef>
              <a:buFont typeface="Arial" panose="020B0604020202020204" pitchFamily="34" charset="0"/>
              <a:buChar char="•"/>
            </a:pPr>
            <a:endParaRPr lang="en-US" sz="2300" dirty="0">
              <a:latin typeface="Open Sans" panose="020B0606030504020204" pitchFamily="34" charset="0"/>
            </a:endParaRPr>
          </a:p>
          <a:p>
            <a:pPr marL="285750" indent="-285750">
              <a:spcBef>
                <a:spcPts val="600"/>
              </a:spcBef>
              <a:buFont typeface="Arial" panose="020B0604020202020204" pitchFamily="34" charset="0"/>
              <a:buChar char="•"/>
            </a:pPr>
            <a:endParaRPr lang="en-US" sz="2300" i="0" dirty="0">
              <a:effectLst/>
              <a:latin typeface="Open Sans" panose="020B0606030504020204" pitchFamily="34" charset="0"/>
            </a:endParaRPr>
          </a:p>
          <a:p>
            <a:pPr marL="285750" indent="-285750">
              <a:spcBef>
                <a:spcPts val="600"/>
              </a:spcBef>
              <a:buFont typeface="Arial" panose="020B0604020202020204" pitchFamily="34" charset="0"/>
              <a:buChar char="•"/>
            </a:pPr>
            <a:endParaRPr lang="en-US" sz="2300" dirty="0">
              <a:latin typeface="Open Sans" panose="020B0606030504020204" pitchFamily="34" charset="0"/>
            </a:endParaRPr>
          </a:p>
          <a:p>
            <a:pPr marL="342900" indent="-342900">
              <a:spcBef>
                <a:spcPts val="600"/>
              </a:spcBef>
              <a:buFont typeface="Wingdings" panose="05000000000000000000" pitchFamily="2" charset="2"/>
              <a:buChar char="ü"/>
            </a:pPr>
            <a:r>
              <a:rPr lang="en-US" sz="2300" b="1" i="0" dirty="0">
                <a:effectLst/>
                <a:latin typeface="Open Sans" panose="020B0606030504020204" pitchFamily="34" charset="0"/>
              </a:rPr>
              <a:t>PBF applies a team-based integrated care model</a:t>
            </a:r>
            <a:endParaRPr lang="en-US" b="1" i="0" dirty="0">
              <a:effectLst/>
              <a:latin typeface="Open Sans" panose="020B0606030504020204" pitchFamily="34" charset="0"/>
            </a:endParaRPr>
          </a:p>
          <a:p>
            <a:pPr marL="742950" lvl="1" indent="-285750">
              <a:buFont typeface="Arial" panose="020B0604020202020204" pitchFamily="34" charset="0"/>
              <a:buChar char="•"/>
            </a:pPr>
            <a:endParaRPr lang="en-US" b="1" dirty="0">
              <a:latin typeface="Open Sans" panose="020B0606030504020204" pitchFamily="34" charset="0"/>
            </a:endParaRPr>
          </a:p>
          <a:p>
            <a:pPr marL="742950" lvl="1" indent="-285750">
              <a:buFont typeface="Arial" panose="020B0604020202020204" pitchFamily="34" charset="0"/>
              <a:buChar char="•"/>
            </a:pPr>
            <a:endParaRPr lang="en-US" b="1" i="0" dirty="0">
              <a:effectLst/>
              <a:latin typeface="Open Sans" panose="020B0606030504020204" pitchFamily="34" charset="0"/>
            </a:endParaRPr>
          </a:p>
          <a:p>
            <a:pPr algn="l"/>
            <a:endParaRPr lang="en-US" b="0" i="0" dirty="0">
              <a:effectLst/>
              <a:latin typeface="Open Sans" panose="020B0606030504020204" pitchFamily="34" charset="0"/>
            </a:endParaRPr>
          </a:p>
        </p:txBody>
      </p:sp>
      <p:grpSp>
        <p:nvGrpSpPr>
          <p:cNvPr id="8" name="Group 7">
            <a:extLst>
              <a:ext uri="{FF2B5EF4-FFF2-40B4-BE49-F238E27FC236}">
                <a16:creationId xmlns:a16="http://schemas.microsoft.com/office/drawing/2014/main" id="{89B8EF6A-ECD4-9539-2861-8244A390FC9F}"/>
              </a:ext>
            </a:extLst>
          </p:cNvPr>
          <p:cNvGrpSpPr/>
          <p:nvPr/>
        </p:nvGrpSpPr>
        <p:grpSpPr>
          <a:xfrm>
            <a:off x="5147002" y="4131455"/>
            <a:ext cx="6862558" cy="1306300"/>
            <a:chOff x="4662545" y="2715141"/>
            <a:chExt cx="7236823" cy="1199003"/>
          </a:xfrm>
        </p:grpSpPr>
        <p:sp>
          <p:nvSpPr>
            <p:cNvPr id="12" name="TextBox 11">
              <a:extLst>
                <a:ext uri="{FF2B5EF4-FFF2-40B4-BE49-F238E27FC236}">
                  <a16:creationId xmlns:a16="http://schemas.microsoft.com/office/drawing/2014/main" id="{2907C584-8ADA-6A91-B120-60EB77D1578C}"/>
                </a:ext>
              </a:extLst>
            </p:cNvPr>
            <p:cNvSpPr txBox="1"/>
            <p:nvPr/>
          </p:nvSpPr>
          <p:spPr>
            <a:xfrm>
              <a:off x="4662545" y="2715141"/>
              <a:ext cx="7236823" cy="1016987"/>
            </a:xfrm>
            <a:prstGeom prst="rect">
              <a:avLst/>
            </a:prstGeom>
            <a:noFill/>
            <a:ln>
              <a:solidFill>
                <a:srgbClr val="3399FF"/>
              </a:solidFill>
            </a:ln>
          </p:spPr>
          <p:txBody>
            <a:bodyPr wrap="square" rtlCol="0">
              <a:spAutoFit/>
            </a:bodyPr>
            <a:lstStyle/>
            <a:p>
              <a:pPr algn="ctr"/>
              <a:r>
                <a:rPr lang="en-US" b="1" dirty="0">
                  <a:solidFill>
                    <a:srgbClr val="3399FF"/>
                  </a:solidFill>
                </a:rPr>
                <a:t>Basic Package of Services</a:t>
              </a:r>
            </a:p>
            <a:p>
              <a:pPr marL="342900" indent="-342900">
                <a:buFont typeface="Arial" panose="020B0604020202020204" pitchFamily="34" charset="0"/>
                <a:buChar char="•"/>
              </a:pPr>
              <a:r>
                <a:rPr lang="en-US" sz="1600" b="1" dirty="0"/>
                <a:t>Screening for HTN (RMI1)</a:t>
              </a:r>
            </a:p>
            <a:p>
              <a:endParaRPr lang="en-US" sz="1600" b="1" dirty="0"/>
            </a:p>
            <a:p>
              <a:pPr marL="342900" indent="-342900">
                <a:buFont typeface="Arial" panose="020B0604020202020204" pitchFamily="34" charset="0"/>
                <a:buChar char="•"/>
              </a:pPr>
              <a:r>
                <a:rPr lang="en-US" sz="1600" b="1" dirty="0"/>
                <a:t>Treatment for HTN (RMI2)</a:t>
              </a:r>
            </a:p>
          </p:txBody>
        </p:sp>
        <p:pic>
          <p:nvPicPr>
            <p:cNvPr id="14" name="Graphic 18" descr="Heart with pulse with solid fill">
              <a:extLst>
                <a:ext uri="{FF2B5EF4-FFF2-40B4-BE49-F238E27FC236}">
                  <a16:creationId xmlns:a16="http://schemas.microsoft.com/office/drawing/2014/main" id="{82B71FB2-2B5A-9386-9B16-C8480D518F4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2662" y="2993527"/>
              <a:ext cx="508020" cy="508021"/>
            </a:xfrm>
            <a:prstGeom prst="rect">
              <a:avLst/>
            </a:prstGeom>
          </p:spPr>
        </p:pic>
        <p:sp>
          <p:nvSpPr>
            <p:cNvPr id="16" name="TextBox 15">
              <a:extLst>
                <a:ext uri="{FF2B5EF4-FFF2-40B4-BE49-F238E27FC236}">
                  <a16:creationId xmlns:a16="http://schemas.microsoft.com/office/drawing/2014/main" id="{628A7E86-435F-AD16-F8B2-BA1FBDF90BD6}"/>
                </a:ext>
              </a:extLst>
            </p:cNvPr>
            <p:cNvSpPr txBox="1"/>
            <p:nvPr/>
          </p:nvSpPr>
          <p:spPr>
            <a:xfrm>
              <a:off x="8025394" y="2993527"/>
              <a:ext cx="3566158" cy="762740"/>
            </a:xfrm>
            <a:prstGeom prst="rect">
              <a:avLst/>
            </a:prstGeom>
            <a:noFill/>
          </p:spPr>
          <p:txBody>
            <a:bodyPr wrap="square" rtlCol="0">
              <a:spAutoFit/>
            </a:bodyPr>
            <a:lstStyle/>
            <a:p>
              <a:pPr marL="285750" indent="-285750">
                <a:buFont typeface="Arial" panose="020B0604020202020204" pitchFamily="34" charset="0"/>
                <a:buChar char="•"/>
              </a:pPr>
              <a:r>
                <a:rPr lang="en-US" sz="1600" b="1" dirty="0"/>
                <a:t>Screening for DM (RMI3)</a:t>
              </a:r>
            </a:p>
            <a:p>
              <a:endParaRPr lang="en-US" sz="1600" b="1" dirty="0"/>
            </a:p>
            <a:p>
              <a:pPr marL="285750" indent="-285750">
                <a:buFont typeface="Arial" panose="020B0604020202020204" pitchFamily="34" charset="0"/>
                <a:buChar char="•"/>
              </a:pPr>
              <a:r>
                <a:rPr lang="en-US" sz="1600" b="1" dirty="0"/>
                <a:t>Treatment for DM (RMI4)</a:t>
              </a:r>
            </a:p>
          </p:txBody>
        </p:sp>
        <p:pic>
          <p:nvPicPr>
            <p:cNvPr id="18" name="Picture 17">
              <a:extLst>
                <a:ext uri="{FF2B5EF4-FFF2-40B4-BE49-F238E27FC236}">
                  <a16:creationId xmlns:a16="http://schemas.microsoft.com/office/drawing/2014/main" id="{2082659F-0C80-FF03-193C-D92948A256E6}"/>
                </a:ext>
              </a:extLst>
            </p:cNvPr>
            <p:cNvPicPr>
              <a:picLocks noChangeAspect="1"/>
            </p:cNvPicPr>
            <p:nvPr/>
          </p:nvPicPr>
          <p:blipFill>
            <a:blip r:embed="rId7"/>
            <a:stretch>
              <a:fillRect/>
            </a:stretch>
          </p:blipFill>
          <p:spPr>
            <a:xfrm>
              <a:off x="7562325" y="3503503"/>
              <a:ext cx="410640" cy="410641"/>
            </a:xfrm>
            <a:prstGeom prst="rect">
              <a:avLst/>
            </a:prstGeom>
          </p:spPr>
        </p:pic>
        <p:pic>
          <p:nvPicPr>
            <p:cNvPr id="19" name="Picture 18">
              <a:extLst>
                <a:ext uri="{FF2B5EF4-FFF2-40B4-BE49-F238E27FC236}">
                  <a16:creationId xmlns:a16="http://schemas.microsoft.com/office/drawing/2014/main" id="{6264DA99-E348-D95F-F5A5-7398958E0536}"/>
                </a:ext>
              </a:extLst>
            </p:cNvPr>
            <p:cNvPicPr>
              <a:picLocks noChangeAspect="1"/>
            </p:cNvPicPr>
            <p:nvPr/>
          </p:nvPicPr>
          <p:blipFill>
            <a:blip r:embed="rId8"/>
            <a:stretch>
              <a:fillRect/>
            </a:stretch>
          </p:blipFill>
          <p:spPr>
            <a:xfrm>
              <a:off x="10827966" y="2751423"/>
              <a:ext cx="741440" cy="712445"/>
            </a:xfrm>
            <a:prstGeom prst="rect">
              <a:avLst/>
            </a:prstGeom>
          </p:spPr>
        </p:pic>
        <p:pic>
          <p:nvPicPr>
            <p:cNvPr id="20" name="Picture 19">
              <a:extLst>
                <a:ext uri="{FF2B5EF4-FFF2-40B4-BE49-F238E27FC236}">
                  <a16:creationId xmlns:a16="http://schemas.microsoft.com/office/drawing/2014/main" id="{91B01804-D22F-3A5E-7D1B-1C0B9C0B3F2A}"/>
                </a:ext>
              </a:extLst>
            </p:cNvPr>
            <p:cNvPicPr>
              <a:picLocks noChangeAspect="1"/>
            </p:cNvPicPr>
            <p:nvPr/>
          </p:nvPicPr>
          <p:blipFill>
            <a:blip r:embed="rId9"/>
            <a:stretch>
              <a:fillRect/>
            </a:stretch>
          </p:blipFill>
          <p:spPr>
            <a:xfrm>
              <a:off x="10770799" y="3301474"/>
              <a:ext cx="820753" cy="564818"/>
            </a:xfrm>
            <a:prstGeom prst="rect">
              <a:avLst/>
            </a:prstGeom>
          </p:spPr>
        </p:pic>
      </p:grpSp>
      <p:sp>
        <p:nvSpPr>
          <p:cNvPr id="4" name="Content Placeholder 4">
            <a:extLst>
              <a:ext uri="{FF2B5EF4-FFF2-40B4-BE49-F238E27FC236}">
                <a16:creationId xmlns:a16="http://schemas.microsoft.com/office/drawing/2014/main" id="{2775C2EB-9426-D325-B304-C56920A4337A}"/>
              </a:ext>
            </a:extLst>
          </p:cNvPr>
          <p:cNvSpPr txBox="1">
            <a:spLocks/>
          </p:cNvSpPr>
          <p:nvPr/>
        </p:nvSpPr>
        <p:spPr>
          <a:xfrm>
            <a:off x="4561367" y="147065"/>
            <a:ext cx="7651960" cy="535100"/>
          </a:xfrm>
          <a:prstGeom prst="rect">
            <a:avLst/>
          </a:prstGeom>
          <a:solidFill>
            <a:srgbClr val="FF9900"/>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US" sz="2800" b="1" i="0" dirty="0">
                <a:solidFill>
                  <a:schemeClr val="bg1"/>
                </a:solidFill>
                <a:effectLst/>
                <a:latin typeface="Open Sans" panose="020B0606030504020204" pitchFamily="34" charset="0"/>
              </a:rPr>
              <a:t>THE PILOT INTERVENTION</a:t>
            </a:r>
          </a:p>
        </p:txBody>
      </p:sp>
      <p:sp>
        <p:nvSpPr>
          <p:cNvPr id="6" name="TextBox 5">
            <a:extLst>
              <a:ext uri="{FF2B5EF4-FFF2-40B4-BE49-F238E27FC236}">
                <a16:creationId xmlns:a16="http://schemas.microsoft.com/office/drawing/2014/main" id="{8EFB5170-43A7-3515-87BD-01425F1B7129}"/>
              </a:ext>
            </a:extLst>
          </p:cNvPr>
          <p:cNvSpPr txBox="1"/>
          <p:nvPr/>
        </p:nvSpPr>
        <p:spPr>
          <a:xfrm>
            <a:off x="34831" y="5437755"/>
            <a:ext cx="6148316" cy="369332"/>
          </a:xfrm>
          <a:prstGeom prst="rect">
            <a:avLst/>
          </a:prstGeom>
          <a:noFill/>
        </p:spPr>
        <p:txBody>
          <a:bodyPr wrap="square">
            <a:spAutoFit/>
          </a:bodyPr>
          <a:lstStyle/>
          <a:p>
            <a:r>
              <a:rPr lang="en-US" b="1" dirty="0">
                <a:latin typeface="Calibri" panose="020F0502020204030204" pitchFamily="34" charset="0"/>
              </a:rPr>
              <a:t>Click here for </a:t>
            </a:r>
            <a:r>
              <a:rPr lang="en-US" u="sng" dirty="0">
                <a:solidFill>
                  <a:srgbClr val="0563C1"/>
                </a:solidFill>
                <a:effectLst/>
                <a:latin typeface="Calibri" panose="020F0502020204030204" pitchFamily="34" charset="0"/>
                <a:ea typeface="Calibri" panose="020F0502020204030204" pitchFamily="34" charset="0"/>
                <a:hlinkClick r:id="rId10"/>
              </a:rPr>
              <a:t>Feature story and video</a:t>
            </a:r>
            <a:endParaRPr lang="en-US" dirty="0"/>
          </a:p>
        </p:txBody>
      </p:sp>
      <p:pic>
        <p:nvPicPr>
          <p:cNvPr id="11" name="Picture 10">
            <a:extLst>
              <a:ext uri="{FF2B5EF4-FFF2-40B4-BE49-F238E27FC236}">
                <a16:creationId xmlns:a16="http://schemas.microsoft.com/office/drawing/2014/main" id="{742CE8A7-9315-4771-3694-EF370164017A}"/>
              </a:ext>
            </a:extLst>
          </p:cNvPr>
          <p:cNvPicPr>
            <a:picLocks noChangeAspect="1"/>
          </p:cNvPicPr>
          <p:nvPr/>
        </p:nvPicPr>
        <p:blipFill>
          <a:blip r:embed="rId11"/>
          <a:stretch>
            <a:fillRect/>
          </a:stretch>
        </p:blipFill>
        <p:spPr>
          <a:xfrm>
            <a:off x="-1" y="6061995"/>
            <a:ext cx="12213327" cy="782799"/>
          </a:xfrm>
          <a:prstGeom prst="rect">
            <a:avLst/>
          </a:prstGeom>
        </p:spPr>
      </p:pic>
    </p:spTree>
    <p:extLst>
      <p:ext uri="{BB962C8B-B14F-4D97-AF65-F5344CB8AC3E}">
        <p14:creationId xmlns:p14="http://schemas.microsoft.com/office/powerpoint/2010/main" val="1843633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3BDC68-1ECD-6811-54A6-8167D51A50ED}"/>
              </a:ext>
            </a:extLst>
          </p:cNvPr>
          <p:cNvSpPr>
            <a:spLocks noGrp="1"/>
          </p:cNvSpPr>
          <p:nvPr>
            <p:ph type="title"/>
          </p:nvPr>
        </p:nvSpPr>
        <p:spPr/>
        <p:txBody>
          <a:bodyPr/>
          <a:lstStyle/>
          <a:p>
            <a:r>
              <a:rPr lang="en-US" dirty="0"/>
              <a:t>RMIs by quarter - July 2023 to January 2025</a:t>
            </a:r>
          </a:p>
        </p:txBody>
      </p:sp>
      <p:pic>
        <p:nvPicPr>
          <p:cNvPr id="7" name="Picture 6">
            <a:extLst>
              <a:ext uri="{FF2B5EF4-FFF2-40B4-BE49-F238E27FC236}">
                <a16:creationId xmlns:a16="http://schemas.microsoft.com/office/drawing/2014/main" id="{49ED18B2-0441-D993-35C0-4FDB8F769865}"/>
              </a:ext>
            </a:extLst>
          </p:cNvPr>
          <p:cNvPicPr>
            <a:picLocks noChangeAspect="1"/>
          </p:cNvPicPr>
          <p:nvPr/>
        </p:nvPicPr>
        <p:blipFill>
          <a:blip r:embed="rId2"/>
          <a:stretch>
            <a:fillRect/>
          </a:stretch>
        </p:blipFill>
        <p:spPr>
          <a:xfrm>
            <a:off x="10734832" y="17233"/>
            <a:ext cx="1457169" cy="831617"/>
          </a:xfrm>
          <a:prstGeom prst="rect">
            <a:avLst/>
          </a:prstGeom>
        </p:spPr>
      </p:pic>
      <p:graphicFrame>
        <p:nvGraphicFramePr>
          <p:cNvPr id="2" name="Chart 1">
            <a:extLst>
              <a:ext uri="{FF2B5EF4-FFF2-40B4-BE49-F238E27FC236}">
                <a16:creationId xmlns:a16="http://schemas.microsoft.com/office/drawing/2014/main" id="{BF545958-77F3-B70D-6B97-ABBC7D045260}"/>
              </a:ext>
            </a:extLst>
          </p:cNvPr>
          <p:cNvGraphicFramePr>
            <a:graphicFrameLocks/>
          </p:cNvGraphicFramePr>
          <p:nvPr/>
        </p:nvGraphicFramePr>
        <p:xfrm>
          <a:off x="6247002" y="2038580"/>
          <a:ext cx="5605463" cy="31771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24745530-F25E-573F-579C-09A62DB1F12E}"/>
              </a:ext>
            </a:extLst>
          </p:cNvPr>
          <p:cNvGraphicFramePr>
            <a:graphicFrameLocks/>
          </p:cNvGraphicFramePr>
          <p:nvPr/>
        </p:nvGraphicFramePr>
        <p:xfrm>
          <a:off x="490537" y="2050326"/>
          <a:ext cx="5247533" cy="31771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83751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7745-900D-8FCC-0338-6FDDA4EBEBBA}"/>
              </a:ext>
            </a:extLst>
          </p:cNvPr>
          <p:cNvSpPr>
            <a:spLocks noGrp="1"/>
          </p:cNvSpPr>
          <p:nvPr>
            <p:ph type="title"/>
          </p:nvPr>
        </p:nvSpPr>
        <p:spPr>
          <a:xfrm>
            <a:off x="833098" y="528525"/>
            <a:ext cx="10515600" cy="692071"/>
          </a:xfrm>
        </p:spPr>
        <p:txBody>
          <a:bodyPr/>
          <a:lstStyle/>
          <a:p>
            <a:r>
              <a:rPr lang="en-US" dirty="0"/>
              <a:t>Key Impact</a:t>
            </a:r>
          </a:p>
        </p:txBody>
      </p:sp>
      <p:sp>
        <p:nvSpPr>
          <p:cNvPr id="3" name="Content Placeholder 2">
            <a:extLst>
              <a:ext uri="{FF2B5EF4-FFF2-40B4-BE49-F238E27FC236}">
                <a16:creationId xmlns:a16="http://schemas.microsoft.com/office/drawing/2014/main" id="{8160DAAD-4B36-F190-84F1-DF698BF863C6}"/>
              </a:ext>
            </a:extLst>
          </p:cNvPr>
          <p:cNvSpPr>
            <a:spLocks noGrp="1"/>
          </p:cNvSpPr>
          <p:nvPr>
            <p:ph sz="quarter" idx="11"/>
          </p:nvPr>
        </p:nvSpPr>
        <p:spPr>
          <a:xfrm>
            <a:off x="843302" y="1149199"/>
            <a:ext cx="5081587" cy="241451"/>
          </a:xfrm>
          <a:solidFill>
            <a:srgbClr val="FF9900"/>
          </a:solidFill>
        </p:spPr>
        <p:txBody>
          <a:bodyPr>
            <a:normAutofit fontScale="92500" lnSpcReduction="20000"/>
          </a:bodyPr>
          <a:lstStyle/>
          <a:p>
            <a:r>
              <a:rPr lang="en-US" b="1" dirty="0">
                <a:solidFill>
                  <a:schemeClr val="bg1"/>
                </a:solidFill>
              </a:rPr>
              <a:t>Saint Lucia’s PBF Pilot</a:t>
            </a:r>
          </a:p>
        </p:txBody>
      </p:sp>
      <p:graphicFrame>
        <p:nvGraphicFramePr>
          <p:cNvPr id="9" name="Content Placeholder 2">
            <a:extLst>
              <a:ext uri="{FF2B5EF4-FFF2-40B4-BE49-F238E27FC236}">
                <a16:creationId xmlns:a16="http://schemas.microsoft.com/office/drawing/2014/main" id="{59FD5E65-D90F-09FC-B437-13EC78ED13A3}"/>
              </a:ext>
            </a:extLst>
          </p:cNvPr>
          <p:cNvGraphicFramePr>
            <a:graphicFrameLocks/>
          </p:cNvGraphicFramePr>
          <p:nvPr>
            <p:extLst>
              <p:ext uri="{D42A27DB-BD31-4B8C-83A1-F6EECF244321}">
                <p14:modId xmlns:p14="http://schemas.microsoft.com/office/powerpoint/2010/main" val="2309546247"/>
              </p:ext>
            </p:extLst>
          </p:nvPr>
        </p:nvGraphicFramePr>
        <p:xfrm>
          <a:off x="833098" y="1469730"/>
          <a:ext cx="884991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789701B7-18E7-B1A2-C53F-AC10838AF767}"/>
              </a:ext>
            </a:extLst>
          </p:cNvPr>
          <p:cNvPicPr>
            <a:picLocks noChangeAspect="1"/>
          </p:cNvPicPr>
          <p:nvPr/>
        </p:nvPicPr>
        <p:blipFill>
          <a:blip r:embed="rId7"/>
          <a:stretch>
            <a:fillRect/>
          </a:stretch>
        </p:blipFill>
        <p:spPr>
          <a:xfrm>
            <a:off x="10233598" y="1507402"/>
            <a:ext cx="1760525" cy="989627"/>
          </a:xfrm>
          <a:prstGeom prst="rect">
            <a:avLst/>
          </a:prstGeom>
        </p:spPr>
      </p:pic>
      <p:pic>
        <p:nvPicPr>
          <p:cNvPr id="13" name="Picture 12">
            <a:extLst>
              <a:ext uri="{FF2B5EF4-FFF2-40B4-BE49-F238E27FC236}">
                <a16:creationId xmlns:a16="http://schemas.microsoft.com/office/drawing/2014/main" id="{7CB0588F-6FD3-27B8-D79C-038711A6D8C1}"/>
              </a:ext>
            </a:extLst>
          </p:cNvPr>
          <p:cNvPicPr>
            <a:picLocks noChangeAspect="1"/>
          </p:cNvPicPr>
          <p:nvPr/>
        </p:nvPicPr>
        <p:blipFill>
          <a:blip r:embed="rId8"/>
          <a:stretch>
            <a:fillRect/>
          </a:stretch>
        </p:blipFill>
        <p:spPr>
          <a:xfrm>
            <a:off x="10233597" y="2611642"/>
            <a:ext cx="1731102" cy="989627"/>
          </a:xfrm>
          <a:prstGeom prst="rect">
            <a:avLst/>
          </a:prstGeom>
        </p:spPr>
      </p:pic>
      <p:pic>
        <p:nvPicPr>
          <p:cNvPr id="14" name="Picture 13">
            <a:extLst>
              <a:ext uri="{FF2B5EF4-FFF2-40B4-BE49-F238E27FC236}">
                <a16:creationId xmlns:a16="http://schemas.microsoft.com/office/drawing/2014/main" id="{492059D2-F0F9-BC13-C6F1-4632817E4FC3}"/>
              </a:ext>
            </a:extLst>
          </p:cNvPr>
          <p:cNvPicPr>
            <a:picLocks noChangeAspect="1"/>
          </p:cNvPicPr>
          <p:nvPr/>
        </p:nvPicPr>
        <p:blipFill>
          <a:blip r:embed="rId9"/>
          <a:stretch>
            <a:fillRect/>
          </a:stretch>
        </p:blipFill>
        <p:spPr>
          <a:xfrm>
            <a:off x="10233597" y="3664057"/>
            <a:ext cx="1731101" cy="1010812"/>
          </a:xfrm>
          <a:prstGeom prst="rect">
            <a:avLst/>
          </a:prstGeom>
        </p:spPr>
      </p:pic>
      <p:pic>
        <p:nvPicPr>
          <p:cNvPr id="15" name="Picture 14">
            <a:extLst>
              <a:ext uri="{FF2B5EF4-FFF2-40B4-BE49-F238E27FC236}">
                <a16:creationId xmlns:a16="http://schemas.microsoft.com/office/drawing/2014/main" id="{1F4B3BD3-37B5-38AE-6E14-C55A2B85591B}"/>
              </a:ext>
            </a:extLst>
          </p:cNvPr>
          <p:cNvPicPr>
            <a:picLocks noChangeAspect="1"/>
          </p:cNvPicPr>
          <p:nvPr/>
        </p:nvPicPr>
        <p:blipFill>
          <a:blip r:embed="rId10"/>
          <a:stretch>
            <a:fillRect/>
          </a:stretch>
        </p:blipFill>
        <p:spPr>
          <a:xfrm>
            <a:off x="10233598" y="4737657"/>
            <a:ext cx="1731101" cy="1083411"/>
          </a:xfrm>
          <a:prstGeom prst="rect">
            <a:avLst/>
          </a:prstGeom>
        </p:spPr>
      </p:pic>
      <p:pic>
        <p:nvPicPr>
          <p:cNvPr id="4" name="Picture 3">
            <a:extLst>
              <a:ext uri="{FF2B5EF4-FFF2-40B4-BE49-F238E27FC236}">
                <a16:creationId xmlns:a16="http://schemas.microsoft.com/office/drawing/2014/main" id="{842BC66E-1A91-2D35-00BF-F2030BEBB718}"/>
              </a:ext>
            </a:extLst>
          </p:cNvPr>
          <p:cNvPicPr>
            <a:picLocks noChangeAspect="1"/>
          </p:cNvPicPr>
          <p:nvPr/>
        </p:nvPicPr>
        <p:blipFill>
          <a:blip r:embed="rId11"/>
          <a:stretch>
            <a:fillRect/>
          </a:stretch>
        </p:blipFill>
        <p:spPr>
          <a:xfrm>
            <a:off x="8607334" y="822775"/>
            <a:ext cx="966783" cy="522388"/>
          </a:xfrm>
          <a:prstGeom prst="rect">
            <a:avLst/>
          </a:prstGeom>
        </p:spPr>
      </p:pic>
    </p:spTree>
    <p:extLst>
      <p:ext uri="{BB962C8B-B14F-4D97-AF65-F5344CB8AC3E}">
        <p14:creationId xmlns:p14="http://schemas.microsoft.com/office/powerpoint/2010/main" val="2493784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410218" y="245168"/>
            <a:ext cx="12177961" cy="813987"/>
          </a:xfrm>
        </p:spPr>
        <p:txBody>
          <a:bodyPr anchor="b">
            <a:noAutofit/>
          </a:bodyPr>
          <a:lstStyle/>
          <a:p>
            <a:pPr>
              <a:lnSpc>
                <a:spcPct val="100000"/>
              </a:lnSpc>
            </a:pPr>
            <a:r>
              <a:rPr lang="en-US" sz="3600" b="1" dirty="0"/>
              <a:t>NCD BEST BUYS: RISK REDUCTION</a:t>
            </a:r>
          </a:p>
        </p:txBody>
      </p:sp>
      <p:sp>
        <p:nvSpPr>
          <p:cNvPr id="7" name="Text Placeholder 3">
            <a:extLst>
              <a:ext uri="{FF2B5EF4-FFF2-40B4-BE49-F238E27FC236}">
                <a16:creationId xmlns:a16="http://schemas.microsoft.com/office/drawing/2014/main" id="{8575856D-98F5-9474-691B-C39FFCF91688}"/>
              </a:ext>
            </a:extLst>
          </p:cNvPr>
          <p:cNvSpPr txBox="1">
            <a:spLocks/>
          </p:cNvSpPr>
          <p:nvPr/>
        </p:nvSpPr>
        <p:spPr>
          <a:xfrm>
            <a:off x="270373" y="2102093"/>
            <a:ext cx="4280892" cy="1091426"/>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endParaRPr lang="en-US" sz="2000" kern="0">
              <a:solidFill>
                <a:schemeClr val="tx2">
                  <a:lumMod val="75000"/>
                </a:schemeClr>
              </a:solidFill>
            </a:endParaRPr>
          </a:p>
        </p:txBody>
      </p:sp>
      <p:pic>
        <p:nvPicPr>
          <p:cNvPr id="3" name="Picture 2">
            <a:extLst>
              <a:ext uri="{FF2B5EF4-FFF2-40B4-BE49-F238E27FC236}">
                <a16:creationId xmlns:a16="http://schemas.microsoft.com/office/drawing/2014/main" id="{74419B44-F943-E54C-D08B-EE44A36A5484}"/>
              </a:ext>
            </a:extLst>
          </p:cNvPr>
          <p:cNvPicPr>
            <a:picLocks noChangeAspect="1"/>
          </p:cNvPicPr>
          <p:nvPr/>
        </p:nvPicPr>
        <p:blipFill rotWithShape="1">
          <a:blip r:embed="rId3"/>
          <a:srcRect t="54634" b="3931"/>
          <a:stretch/>
        </p:blipFill>
        <p:spPr>
          <a:xfrm>
            <a:off x="0" y="1135472"/>
            <a:ext cx="12192000" cy="1646947"/>
          </a:xfrm>
          <a:prstGeom prst="rect">
            <a:avLst/>
          </a:prstGeom>
        </p:spPr>
      </p:pic>
      <p:grpSp>
        <p:nvGrpSpPr>
          <p:cNvPr id="4" name="Group 3">
            <a:extLst>
              <a:ext uri="{FF2B5EF4-FFF2-40B4-BE49-F238E27FC236}">
                <a16:creationId xmlns:a16="http://schemas.microsoft.com/office/drawing/2014/main" id="{6929AA3F-7637-C7E2-2FDE-AF9E73F9856B}"/>
              </a:ext>
            </a:extLst>
          </p:cNvPr>
          <p:cNvGrpSpPr/>
          <p:nvPr/>
        </p:nvGrpSpPr>
        <p:grpSpPr>
          <a:xfrm>
            <a:off x="70338" y="3114808"/>
            <a:ext cx="5522197" cy="1569660"/>
            <a:chOff x="16049" y="2323804"/>
            <a:chExt cx="6431404" cy="1569660"/>
          </a:xfrm>
        </p:grpSpPr>
        <p:sp>
          <p:nvSpPr>
            <p:cNvPr id="8" name="TextBox 7">
              <a:extLst>
                <a:ext uri="{FF2B5EF4-FFF2-40B4-BE49-F238E27FC236}">
                  <a16:creationId xmlns:a16="http://schemas.microsoft.com/office/drawing/2014/main" id="{CE87B480-8B95-B55C-5398-C77B361421BE}"/>
                </a:ext>
              </a:extLst>
            </p:cNvPr>
            <p:cNvSpPr txBox="1"/>
            <p:nvPr/>
          </p:nvSpPr>
          <p:spPr>
            <a:xfrm>
              <a:off x="1696479" y="2323804"/>
              <a:ext cx="4750974" cy="1569660"/>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REDUCE TOBACCO USE</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Increase excise tax</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Plane packaging</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Ban advertisement and sponsorship</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Ban smoking in public places</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Mass media on smoking risks</a:t>
              </a:r>
            </a:p>
          </p:txBody>
        </p:sp>
        <p:pic>
          <p:nvPicPr>
            <p:cNvPr id="9" name="Picture 8">
              <a:extLst>
                <a:ext uri="{FF2B5EF4-FFF2-40B4-BE49-F238E27FC236}">
                  <a16:creationId xmlns:a16="http://schemas.microsoft.com/office/drawing/2014/main" id="{7ADF09F0-A7AC-8B6C-81E9-7E36420A2D43}"/>
                </a:ext>
              </a:extLst>
            </p:cNvPr>
            <p:cNvPicPr>
              <a:picLocks noChangeAspect="1"/>
            </p:cNvPicPr>
            <p:nvPr/>
          </p:nvPicPr>
          <p:blipFill>
            <a:blip r:embed="rId4"/>
            <a:stretch>
              <a:fillRect/>
            </a:stretch>
          </p:blipFill>
          <p:spPr>
            <a:xfrm>
              <a:off x="16049" y="2323804"/>
              <a:ext cx="1685692" cy="1569660"/>
            </a:xfrm>
            <a:prstGeom prst="rect">
              <a:avLst/>
            </a:prstGeom>
          </p:spPr>
        </p:pic>
      </p:grpSp>
      <p:grpSp>
        <p:nvGrpSpPr>
          <p:cNvPr id="10" name="Group 9">
            <a:extLst>
              <a:ext uri="{FF2B5EF4-FFF2-40B4-BE49-F238E27FC236}">
                <a16:creationId xmlns:a16="http://schemas.microsoft.com/office/drawing/2014/main" id="{024D2006-24D7-4622-0B7F-BEA30E457DF1}"/>
              </a:ext>
            </a:extLst>
          </p:cNvPr>
          <p:cNvGrpSpPr/>
          <p:nvPr/>
        </p:nvGrpSpPr>
        <p:grpSpPr>
          <a:xfrm>
            <a:off x="70338" y="5086641"/>
            <a:ext cx="5522197" cy="1324663"/>
            <a:chOff x="153222" y="3462177"/>
            <a:chExt cx="6127349" cy="1324663"/>
          </a:xfrm>
        </p:grpSpPr>
        <p:sp>
          <p:nvSpPr>
            <p:cNvPr id="12" name="TextBox 11">
              <a:extLst>
                <a:ext uri="{FF2B5EF4-FFF2-40B4-BE49-F238E27FC236}">
                  <a16:creationId xmlns:a16="http://schemas.microsoft.com/office/drawing/2014/main" id="{9058D809-3F41-BFB1-65E3-C90CD14FFE8F}"/>
                </a:ext>
              </a:extLst>
            </p:cNvPr>
            <p:cNvSpPr txBox="1"/>
            <p:nvPr/>
          </p:nvSpPr>
          <p:spPr>
            <a:xfrm>
              <a:off x="1754206" y="3463401"/>
              <a:ext cx="4526365" cy="1323439"/>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REDUCE HARMFUL USE OF ALCOHOL</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Increase excise tax</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Ban or restrict advertisement</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Restrict physical availability</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Enact and enforce drink-driving laws</a:t>
              </a:r>
            </a:p>
          </p:txBody>
        </p:sp>
        <p:pic>
          <p:nvPicPr>
            <p:cNvPr id="13" name="Picture 12">
              <a:extLst>
                <a:ext uri="{FF2B5EF4-FFF2-40B4-BE49-F238E27FC236}">
                  <a16:creationId xmlns:a16="http://schemas.microsoft.com/office/drawing/2014/main" id="{11CD5FF3-FFBE-6211-F35C-AB9D8DD86D56}"/>
                </a:ext>
              </a:extLst>
            </p:cNvPr>
            <p:cNvPicPr>
              <a:picLocks noChangeAspect="1"/>
            </p:cNvPicPr>
            <p:nvPr/>
          </p:nvPicPr>
          <p:blipFill>
            <a:blip r:embed="rId5"/>
            <a:stretch>
              <a:fillRect/>
            </a:stretch>
          </p:blipFill>
          <p:spPr>
            <a:xfrm>
              <a:off x="153222" y="3462177"/>
              <a:ext cx="1600984" cy="1323438"/>
            </a:xfrm>
            <a:prstGeom prst="rect">
              <a:avLst/>
            </a:prstGeom>
          </p:spPr>
        </p:pic>
      </p:grpSp>
      <p:grpSp>
        <p:nvGrpSpPr>
          <p:cNvPr id="14" name="Group 13">
            <a:extLst>
              <a:ext uri="{FF2B5EF4-FFF2-40B4-BE49-F238E27FC236}">
                <a16:creationId xmlns:a16="http://schemas.microsoft.com/office/drawing/2014/main" id="{C8E39309-37C9-CB01-3C73-858B7EDA2CF0}"/>
              </a:ext>
            </a:extLst>
          </p:cNvPr>
          <p:cNvGrpSpPr/>
          <p:nvPr/>
        </p:nvGrpSpPr>
        <p:grpSpPr>
          <a:xfrm>
            <a:off x="5854890" y="3114808"/>
            <a:ext cx="6181592" cy="1581069"/>
            <a:chOff x="5031572" y="3061498"/>
            <a:chExt cx="4626683" cy="1581069"/>
          </a:xfrm>
        </p:grpSpPr>
        <p:sp>
          <p:nvSpPr>
            <p:cNvPr id="15" name="TextBox 14">
              <a:extLst>
                <a:ext uri="{FF2B5EF4-FFF2-40B4-BE49-F238E27FC236}">
                  <a16:creationId xmlns:a16="http://schemas.microsoft.com/office/drawing/2014/main" id="{26B8CF91-92C2-B6EC-5682-3D8896322CF7}"/>
                </a:ext>
              </a:extLst>
            </p:cNvPr>
            <p:cNvSpPr txBox="1"/>
            <p:nvPr/>
          </p:nvSpPr>
          <p:spPr>
            <a:xfrm>
              <a:off x="6156740" y="3072907"/>
              <a:ext cx="3501515" cy="1569660"/>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PROMOTE HEALTHY DIET</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Tax and pricing policies (taxes unhealthy foods and subsidize healthy options)</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Regulatory measures</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Public awareness (national campaigns, food labeling) </a:t>
              </a:r>
            </a:p>
          </p:txBody>
        </p:sp>
        <p:pic>
          <p:nvPicPr>
            <p:cNvPr id="16" name="Picture 15">
              <a:extLst>
                <a:ext uri="{FF2B5EF4-FFF2-40B4-BE49-F238E27FC236}">
                  <a16:creationId xmlns:a16="http://schemas.microsoft.com/office/drawing/2014/main" id="{34B139DE-63EB-8077-9086-54CDD4C9653C}"/>
                </a:ext>
              </a:extLst>
            </p:cNvPr>
            <p:cNvPicPr>
              <a:picLocks noChangeAspect="1"/>
            </p:cNvPicPr>
            <p:nvPr/>
          </p:nvPicPr>
          <p:blipFill>
            <a:blip r:embed="rId6"/>
            <a:stretch>
              <a:fillRect/>
            </a:stretch>
          </p:blipFill>
          <p:spPr>
            <a:xfrm>
              <a:off x="5031572" y="3061498"/>
              <a:ext cx="1130431" cy="1569660"/>
            </a:xfrm>
            <a:prstGeom prst="rect">
              <a:avLst/>
            </a:prstGeom>
          </p:spPr>
        </p:pic>
      </p:grpSp>
      <p:grpSp>
        <p:nvGrpSpPr>
          <p:cNvPr id="17" name="Group 16">
            <a:extLst>
              <a:ext uri="{FF2B5EF4-FFF2-40B4-BE49-F238E27FC236}">
                <a16:creationId xmlns:a16="http://schemas.microsoft.com/office/drawing/2014/main" id="{DEC169AA-9BC9-10FA-22E3-E250E1EEC9B7}"/>
              </a:ext>
            </a:extLst>
          </p:cNvPr>
          <p:cNvGrpSpPr/>
          <p:nvPr/>
        </p:nvGrpSpPr>
        <p:grpSpPr>
          <a:xfrm>
            <a:off x="5970898" y="5086641"/>
            <a:ext cx="6065586" cy="1363275"/>
            <a:chOff x="4491948" y="4965922"/>
            <a:chExt cx="4588978" cy="1323439"/>
          </a:xfrm>
        </p:grpSpPr>
        <p:sp>
          <p:nvSpPr>
            <p:cNvPr id="18" name="TextBox 17">
              <a:extLst>
                <a:ext uri="{FF2B5EF4-FFF2-40B4-BE49-F238E27FC236}">
                  <a16:creationId xmlns:a16="http://schemas.microsoft.com/office/drawing/2014/main" id="{534E4DFA-4637-8F61-7D86-76CBEBA72D25}"/>
                </a:ext>
              </a:extLst>
            </p:cNvPr>
            <p:cNvSpPr txBox="1"/>
            <p:nvPr/>
          </p:nvSpPr>
          <p:spPr>
            <a:xfrm>
              <a:off x="5518113" y="4965922"/>
              <a:ext cx="3562813" cy="1314646"/>
            </a:xfrm>
            <a:prstGeom prst="rect">
              <a:avLst/>
            </a:prstGeom>
            <a:solidFill>
              <a:srgbClr val="A4C2DB"/>
            </a:solidFill>
          </p:spPr>
          <p:txBody>
            <a:bodyPr wrap="square" rtlCol="0">
              <a:spAutoFit/>
            </a:bodyPr>
            <a:lstStyle/>
            <a:p>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PROMOTE PHYSICAL ACTIVITY</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Mass media and community-based campaigns</a:t>
              </a:r>
            </a:p>
            <a:p>
              <a:pPr marL="285750" indent="-285750">
                <a:buFont typeface="Arial" panose="020B0604020202020204" pitchFamily="34" charset="0"/>
                <a:buChar char="•"/>
              </a:pPr>
              <a:r>
                <a:rPr lang="en-US" sz="1600">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rPr>
                <a:t>Counseling as part of routine primary care</a:t>
              </a:r>
            </a:p>
            <a:p>
              <a:pPr marL="285750" indent="-285750">
                <a:buFont typeface="Arial" panose="020B0604020202020204" pitchFamily="34" charset="0"/>
                <a:buChar char="•"/>
              </a:pPr>
              <a:endParaRPr lang="en-US">
                <a:solidFill>
                  <a:schemeClr val="tx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8" name="Picture 27">
              <a:extLst>
                <a:ext uri="{FF2B5EF4-FFF2-40B4-BE49-F238E27FC236}">
                  <a16:creationId xmlns:a16="http://schemas.microsoft.com/office/drawing/2014/main" id="{7C959A1A-9C0F-F36D-5173-7EE2F9B2343B}"/>
                </a:ext>
              </a:extLst>
            </p:cNvPr>
            <p:cNvPicPr>
              <a:picLocks noChangeAspect="1"/>
            </p:cNvPicPr>
            <p:nvPr/>
          </p:nvPicPr>
          <p:blipFill>
            <a:blip r:embed="rId7"/>
            <a:stretch>
              <a:fillRect/>
            </a:stretch>
          </p:blipFill>
          <p:spPr>
            <a:xfrm>
              <a:off x="4491948" y="4965922"/>
              <a:ext cx="1026166" cy="1323439"/>
            </a:xfrm>
            <a:prstGeom prst="rect">
              <a:avLst/>
            </a:prstGeom>
          </p:spPr>
        </p:pic>
      </p:grpSp>
    </p:spTree>
    <p:extLst>
      <p:ext uri="{BB962C8B-B14F-4D97-AF65-F5344CB8AC3E}">
        <p14:creationId xmlns:p14="http://schemas.microsoft.com/office/powerpoint/2010/main" val="1828202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72853" y="6281177"/>
            <a:ext cx="2011507" cy="375055"/>
          </a:xfrm>
          <a:custGeom>
            <a:avLst/>
            <a:gdLst/>
            <a:ahLst/>
            <a:cxnLst/>
            <a:rect l="l" t="t" r="r" b="b"/>
            <a:pathLst>
              <a:path w="3017261" h="562582">
                <a:moveTo>
                  <a:pt x="0" y="0"/>
                </a:moveTo>
                <a:lnTo>
                  <a:pt x="3017261" y="0"/>
                </a:lnTo>
                <a:lnTo>
                  <a:pt x="3017261" y="562582"/>
                </a:lnTo>
                <a:lnTo>
                  <a:pt x="0" y="562582"/>
                </a:lnTo>
                <a:lnTo>
                  <a:pt x="0" y="0"/>
                </a:lnTo>
                <a:close/>
              </a:path>
            </a:pathLst>
          </a:custGeom>
          <a:blipFill>
            <a:blip r:embed="rId2"/>
            <a:stretch>
              <a:fillRect t="-2471" b="-3834"/>
            </a:stretch>
          </a:blipFill>
        </p:spPr>
        <p:txBody>
          <a:bodyPr/>
          <a:lstStyle/>
          <a:p>
            <a:endParaRPr lang="en-US" sz="1200"/>
          </a:p>
        </p:txBody>
      </p:sp>
      <p:sp>
        <p:nvSpPr>
          <p:cNvPr id="9" name="AutoShape 9"/>
          <p:cNvSpPr/>
          <p:nvPr/>
        </p:nvSpPr>
        <p:spPr>
          <a:xfrm>
            <a:off x="0" y="2012647"/>
            <a:ext cx="12192000" cy="8320"/>
          </a:xfrm>
          <a:prstGeom prst="line">
            <a:avLst/>
          </a:prstGeom>
          <a:ln w="38100" cap="flat">
            <a:solidFill>
              <a:srgbClr val="000000"/>
            </a:solidFill>
            <a:prstDash val="solid"/>
            <a:headEnd type="none" w="sm" len="sm"/>
            <a:tailEnd type="none" w="sm" len="sm"/>
          </a:ln>
        </p:spPr>
        <p:txBody>
          <a:bodyPr/>
          <a:lstStyle/>
          <a:p>
            <a:endParaRPr lang="en-US" sz="1200"/>
          </a:p>
        </p:txBody>
      </p:sp>
      <p:grpSp>
        <p:nvGrpSpPr>
          <p:cNvPr id="10" name="Group 10"/>
          <p:cNvGrpSpPr/>
          <p:nvPr/>
        </p:nvGrpSpPr>
        <p:grpSpPr>
          <a:xfrm>
            <a:off x="145792" y="1159035"/>
            <a:ext cx="1723865" cy="172386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9B1D8">
                    <a:alpha val="100000"/>
                  </a:srgbClr>
                </a:gs>
              </a:gsLst>
              <a:lin ang="0"/>
            </a:gradFill>
          </p:spPr>
          <p:txBody>
            <a:bodyPr/>
            <a:lstStyle/>
            <a:p>
              <a:endParaRPr lang="en-US" sz="1200"/>
            </a:p>
          </p:txBody>
        </p:sp>
        <p:sp>
          <p:nvSpPr>
            <p:cNvPr id="12" name="TextBox 12"/>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13" name="Group 13"/>
          <p:cNvGrpSpPr/>
          <p:nvPr/>
        </p:nvGrpSpPr>
        <p:grpSpPr>
          <a:xfrm>
            <a:off x="2487380" y="1159035"/>
            <a:ext cx="1723865" cy="172386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15" name="TextBox 15"/>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16" name="Group 16"/>
          <p:cNvGrpSpPr/>
          <p:nvPr/>
        </p:nvGrpSpPr>
        <p:grpSpPr>
          <a:xfrm>
            <a:off x="5130195" y="1159035"/>
            <a:ext cx="1723865" cy="172386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18" name="TextBox 18"/>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19" name="Group 19"/>
          <p:cNvGrpSpPr/>
          <p:nvPr/>
        </p:nvGrpSpPr>
        <p:grpSpPr>
          <a:xfrm>
            <a:off x="7799165" y="1159035"/>
            <a:ext cx="1723865" cy="172386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21" name="TextBox 21"/>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22" name="Group 22"/>
          <p:cNvGrpSpPr/>
          <p:nvPr/>
        </p:nvGrpSpPr>
        <p:grpSpPr>
          <a:xfrm>
            <a:off x="10263085" y="1159035"/>
            <a:ext cx="1723865" cy="172386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24" name="TextBox 24"/>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sp>
        <p:nvSpPr>
          <p:cNvPr id="25" name="AutoShape 25"/>
          <p:cNvSpPr/>
          <p:nvPr/>
        </p:nvSpPr>
        <p:spPr>
          <a:xfrm flipV="1">
            <a:off x="0" y="4837033"/>
            <a:ext cx="12192000" cy="6350"/>
          </a:xfrm>
          <a:prstGeom prst="line">
            <a:avLst/>
          </a:prstGeom>
          <a:ln w="38100" cap="flat">
            <a:solidFill>
              <a:srgbClr val="000000"/>
            </a:solidFill>
            <a:prstDash val="solid"/>
            <a:headEnd type="none" w="sm" len="sm"/>
            <a:tailEnd type="none" w="sm" len="sm"/>
          </a:ln>
        </p:spPr>
        <p:txBody>
          <a:bodyPr/>
          <a:lstStyle/>
          <a:p>
            <a:endParaRPr lang="en-US" sz="1200"/>
          </a:p>
        </p:txBody>
      </p:sp>
      <p:grpSp>
        <p:nvGrpSpPr>
          <p:cNvPr id="26" name="Group 26"/>
          <p:cNvGrpSpPr/>
          <p:nvPr/>
        </p:nvGrpSpPr>
        <p:grpSpPr>
          <a:xfrm>
            <a:off x="145792" y="3975100"/>
            <a:ext cx="1723865" cy="1723865"/>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28" name="TextBox 28"/>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29" name="Group 29"/>
          <p:cNvGrpSpPr/>
          <p:nvPr/>
        </p:nvGrpSpPr>
        <p:grpSpPr>
          <a:xfrm>
            <a:off x="2487380" y="3975100"/>
            <a:ext cx="1723865" cy="1723865"/>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31" name="TextBox 31"/>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32" name="Group 32"/>
          <p:cNvGrpSpPr/>
          <p:nvPr/>
        </p:nvGrpSpPr>
        <p:grpSpPr>
          <a:xfrm>
            <a:off x="5130195" y="3975100"/>
            <a:ext cx="1723865" cy="1723865"/>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34" name="TextBox 34"/>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35" name="Group 35"/>
          <p:cNvGrpSpPr/>
          <p:nvPr/>
        </p:nvGrpSpPr>
        <p:grpSpPr>
          <a:xfrm>
            <a:off x="7799165" y="3975100"/>
            <a:ext cx="1723865" cy="1723865"/>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37" name="TextBox 37"/>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grpSp>
        <p:nvGrpSpPr>
          <p:cNvPr id="38" name="Group 38"/>
          <p:cNvGrpSpPr/>
          <p:nvPr/>
        </p:nvGrpSpPr>
        <p:grpSpPr>
          <a:xfrm>
            <a:off x="10263085" y="3975100"/>
            <a:ext cx="1723865" cy="1723865"/>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CDFFD8">
                    <a:alpha val="100000"/>
                  </a:srgbClr>
                </a:gs>
                <a:gs pos="100000">
                  <a:srgbClr val="C5ACD4">
                    <a:alpha val="100000"/>
                  </a:srgbClr>
                </a:gs>
              </a:gsLst>
              <a:lin ang="0"/>
            </a:gradFill>
          </p:spPr>
          <p:txBody>
            <a:bodyPr/>
            <a:lstStyle/>
            <a:p>
              <a:endParaRPr lang="en-US" sz="1200"/>
            </a:p>
          </p:txBody>
        </p:sp>
        <p:sp>
          <p:nvSpPr>
            <p:cNvPr id="40" name="TextBox 40"/>
            <p:cNvSpPr txBox="1"/>
            <p:nvPr/>
          </p:nvSpPr>
          <p:spPr>
            <a:xfrm>
              <a:off x="76200" y="28575"/>
              <a:ext cx="660400" cy="708025"/>
            </a:xfrm>
            <a:prstGeom prst="rect">
              <a:avLst/>
            </a:prstGeom>
          </p:spPr>
          <p:txBody>
            <a:bodyPr lIns="33867" tIns="33867" rIns="33867" bIns="33867" rtlCol="0" anchor="ctr"/>
            <a:lstStyle/>
            <a:p>
              <a:pPr algn="ctr">
                <a:lnSpc>
                  <a:spcPts val="2130"/>
                </a:lnSpc>
              </a:pPr>
              <a:endParaRPr sz="1200"/>
            </a:p>
          </p:txBody>
        </p:sp>
      </p:grpSp>
      <p:sp>
        <p:nvSpPr>
          <p:cNvPr id="41" name="Freeform 41"/>
          <p:cNvSpPr/>
          <p:nvPr/>
        </p:nvSpPr>
        <p:spPr>
          <a:xfrm>
            <a:off x="711619" y="4068798"/>
            <a:ext cx="592211" cy="814035"/>
          </a:xfrm>
          <a:custGeom>
            <a:avLst/>
            <a:gdLst/>
            <a:ahLst/>
            <a:cxnLst/>
            <a:rect l="l" t="t" r="r" b="b"/>
            <a:pathLst>
              <a:path w="888316" h="1221053">
                <a:moveTo>
                  <a:pt x="0" y="0"/>
                </a:moveTo>
                <a:lnTo>
                  <a:pt x="888316" y="0"/>
                </a:lnTo>
                <a:lnTo>
                  <a:pt x="888316" y="1221054"/>
                </a:lnTo>
                <a:lnTo>
                  <a:pt x="0" y="12210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2" name="Freeform 42"/>
          <p:cNvSpPr/>
          <p:nvPr/>
        </p:nvSpPr>
        <p:spPr>
          <a:xfrm>
            <a:off x="10789599" y="4061512"/>
            <a:ext cx="709539" cy="714737"/>
          </a:xfrm>
          <a:custGeom>
            <a:avLst/>
            <a:gdLst/>
            <a:ahLst/>
            <a:cxnLst/>
            <a:rect l="l" t="t" r="r" b="b"/>
            <a:pathLst>
              <a:path w="1064308" h="1072105">
                <a:moveTo>
                  <a:pt x="0" y="0"/>
                </a:moveTo>
                <a:lnTo>
                  <a:pt x="1064308" y="0"/>
                </a:lnTo>
                <a:lnTo>
                  <a:pt x="1064308" y="1072104"/>
                </a:lnTo>
                <a:lnTo>
                  <a:pt x="0" y="10721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grpSp>
        <p:nvGrpSpPr>
          <p:cNvPr id="43" name="Group 43"/>
          <p:cNvGrpSpPr/>
          <p:nvPr/>
        </p:nvGrpSpPr>
        <p:grpSpPr>
          <a:xfrm>
            <a:off x="272853" y="5874412"/>
            <a:ext cx="11780587" cy="867304"/>
            <a:chOff x="0" y="0"/>
            <a:chExt cx="3232095" cy="406400"/>
          </a:xfrm>
        </p:grpSpPr>
        <p:sp>
          <p:nvSpPr>
            <p:cNvPr id="44" name="Freeform 44"/>
            <p:cNvSpPr/>
            <p:nvPr/>
          </p:nvSpPr>
          <p:spPr>
            <a:xfrm>
              <a:off x="0" y="0"/>
              <a:ext cx="3232095" cy="406400"/>
            </a:xfrm>
            <a:custGeom>
              <a:avLst/>
              <a:gdLst/>
              <a:ahLst/>
              <a:cxnLst/>
              <a:rect l="l" t="t" r="r" b="b"/>
              <a:pathLst>
                <a:path w="3232095" h="406400">
                  <a:moveTo>
                    <a:pt x="0" y="0"/>
                  </a:moveTo>
                  <a:lnTo>
                    <a:pt x="3232095" y="0"/>
                  </a:lnTo>
                  <a:lnTo>
                    <a:pt x="3232095" y="406400"/>
                  </a:lnTo>
                  <a:lnTo>
                    <a:pt x="0" y="406400"/>
                  </a:lnTo>
                  <a:close/>
                </a:path>
              </a:pathLst>
            </a:custGeom>
            <a:solidFill>
              <a:srgbClr val="000000">
                <a:alpha val="0"/>
              </a:srgbClr>
            </a:solidFill>
            <a:ln w="28575" cap="sq">
              <a:solidFill>
                <a:srgbClr val="000000"/>
              </a:solidFill>
              <a:prstDash val="solid"/>
              <a:miter/>
            </a:ln>
          </p:spPr>
          <p:txBody>
            <a:bodyPr/>
            <a:lstStyle/>
            <a:p>
              <a:endParaRPr lang="en-US" sz="1200"/>
            </a:p>
          </p:txBody>
        </p:sp>
        <p:sp>
          <p:nvSpPr>
            <p:cNvPr id="45" name="TextBox 45"/>
            <p:cNvSpPr txBox="1"/>
            <p:nvPr/>
          </p:nvSpPr>
          <p:spPr>
            <a:xfrm>
              <a:off x="0" y="-47625"/>
              <a:ext cx="3232095" cy="454025"/>
            </a:xfrm>
            <a:prstGeom prst="rect">
              <a:avLst/>
            </a:prstGeom>
          </p:spPr>
          <p:txBody>
            <a:bodyPr lIns="33867" tIns="33867" rIns="33867" bIns="33867" rtlCol="0" anchor="ctr"/>
            <a:lstStyle/>
            <a:p>
              <a:pPr algn="ctr">
                <a:lnSpc>
                  <a:spcPts val="2130"/>
                </a:lnSpc>
              </a:pPr>
              <a:endParaRPr sz="1200"/>
            </a:p>
          </p:txBody>
        </p:sp>
      </p:grpSp>
      <p:sp>
        <p:nvSpPr>
          <p:cNvPr id="46" name="AutoShape 46"/>
          <p:cNvSpPr/>
          <p:nvPr/>
        </p:nvSpPr>
        <p:spPr>
          <a:xfrm>
            <a:off x="145792" y="637428"/>
            <a:ext cx="11470700" cy="43867"/>
          </a:xfrm>
          <a:prstGeom prst="line">
            <a:avLst/>
          </a:prstGeom>
          <a:ln w="38100" cap="flat">
            <a:solidFill>
              <a:srgbClr val="010101"/>
            </a:solidFill>
            <a:prstDash val="sysDot"/>
            <a:headEnd type="none" w="sm" len="sm"/>
            <a:tailEnd type="none" w="sm" len="sm"/>
          </a:ln>
        </p:spPr>
        <p:txBody>
          <a:bodyPr/>
          <a:lstStyle/>
          <a:p>
            <a:endParaRPr lang="en-US" sz="1200"/>
          </a:p>
        </p:txBody>
      </p:sp>
      <p:sp>
        <p:nvSpPr>
          <p:cNvPr id="47" name="Freeform 47"/>
          <p:cNvSpPr/>
          <p:nvPr/>
        </p:nvSpPr>
        <p:spPr>
          <a:xfrm>
            <a:off x="711024" y="1249929"/>
            <a:ext cx="592806" cy="716579"/>
          </a:xfrm>
          <a:custGeom>
            <a:avLst/>
            <a:gdLst/>
            <a:ahLst/>
            <a:cxnLst/>
            <a:rect l="l" t="t" r="r" b="b"/>
            <a:pathLst>
              <a:path w="889209" h="1074869">
                <a:moveTo>
                  <a:pt x="0" y="0"/>
                </a:moveTo>
                <a:lnTo>
                  <a:pt x="889209" y="0"/>
                </a:lnTo>
                <a:lnTo>
                  <a:pt x="889209" y="1074868"/>
                </a:lnTo>
                <a:lnTo>
                  <a:pt x="0" y="10748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48" name="Freeform 48"/>
          <p:cNvSpPr/>
          <p:nvPr/>
        </p:nvSpPr>
        <p:spPr>
          <a:xfrm>
            <a:off x="2963148" y="1233567"/>
            <a:ext cx="780521" cy="749300"/>
          </a:xfrm>
          <a:custGeom>
            <a:avLst/>
            <a:gdLst/>
            <a:ahLst/>
            <a:cxnLst/>
            <a:rect l="l" t="t" r="r" b="b"/>
            <a:pathLst>
              <a:path w="1170781" h="1123950">
                <a:moveTo>
                  <a:pt x="0" y="0"/>
                </a:moveTo>
                <a:lnTo>
                  <a:pt x="1170781" y="0"/>
                </a:lnTo>
                <a:lnTo>
                  <a:pt x="1170781" y="1123950"/>
                </a:lnTo>
                <a:lnTo>
                  <a:pt x="0" y="11239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49" name="Freeform 49"/>
          <p:cNvSpPr/>
          <p:nvPr/>
        </p:nvSpPr>
        <p:spPr>
          <a:xfrm>
            <a:off x="10789600" y="1375238"/>
            <a:ext cx="716601" cy="620185"/>
          </a:xfrm>
          <a:custGeom>
            <a:avLst/>
            <a:gdLst/>
            <a:ahLst/>
            <a:cxnLst/>
            <a:rect l="l" t="t" r="r" b="b"/>
            <a:pathLst>
              <a:path w="1074901" h="930278">
                <a:moveTo>
                  <a:pt x="0" y="0"/>
                </a:moveTo>
                <a:lnTo>
                  <a:pt x="1074901" y="0"/>
                </a:lnTo>
                <a:lnTo>
                  <a:pt x="1074901" y="930278"/>
                </a:lnTo>
                <a:lnTo>
                  <a:pt x="0" y="930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50" name="Freeform 50"/>
          <p:cNvSpPr/>
          <p:nvPr/>
        </p:nvSpPr>
        <p:spPr>
          <a:xfrm>
            <a:off x="5663763" y="4046249"/>
            <a:ext cx="656728" cy="729999"/>
          </a:xfrm>
          <a:custGeom>
            <a:avLst/>
            <a:gdLst/>
            <a:ahLst/>
            <a:cxnLst/>
            <a:rect l="l" t="t" r="r" b="b"/>
            <a:pathLst>
              <a:path w="985092" h="1094998">
                <a:moveTo>
                  <a:pt x="0" y="0"/>
                </a:moveTo>
                <a:lnTo>
                  <a:pt x="985092" y="0"/>
                </a:lnTo>
                <a:lnTo>
                  <a:pt x="985092" y="1094998"/>
                </a:lnTo>
                <a:lnTo>
                  <a:pt x="0" y="109499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51" name="Freeform 51"/>
          <p:cNvSpPr/>
          <p:nvPr/>
        </p:nvSpPr>
        <p:spPr>
          <a:xfrm>
            <a:off x="3016195" y="4119704"/>
            <a:ext cx="666235" cy="656544"/>
          </a:xfrm>
          <a:custGeom>
            <a:avLst/>
            <a:gdLst/>
            <a:ahLst/>
            <a:cxnLst/>
            <a:rect l="l" t="t" r="r" b="b"/>
            <a:pathLst>
              <a:path w="999352" h="984816">
                <a:moveTo>
                  <a:pt x="0" y="0"/>
                </a:moveTo>
                <a:lnTo>
                  <a:pt x="999352" y="0"/>
                </a:lnTo>
                <a:lnTo>
                  <a:pt x="999352" y="984816"/>
                </a:lnTo>
                <a:lnTo>
                  <a:pt x="0" y="98481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200"/>
          </a:p>
        </p:txBody>
      </p:sp>
      <p:sp>
        <p:nvSpPr>
          <p:cNvPr id="52" name="Freeform 52"/>
          <p:cNvSpPr/>
          <p:nvPr/>
        </p:nvSpPr>
        <p:spPr>
          <a:xfrm>
            <a:off x="8364649" y="4098840"/>
            <a:ext cx="592897" cy="698273"/>
          </a:xfrm>
          <a:custGeom>
            <a:avLst/>
            <a:gdLst/>
            <a:ahLst/>
            <a:cxnLst/>
            <a:rect l="l" t="t" r="r" b="b"/>
            <a:pathLst>
              <a:path w="889346" h="1047409">
                <a:moveTo>
                  <a:pt x="0" y="0"/>
                </a:moveTo>
                <a:lnTo>
                  <a:pt x="889346" y="0"/>
                </a:lnTo>
                <a:lnTo>
                  <a:pt x="889346" y="1047409"/>
                </a:lnTo>
                <a:lnTo>
                  <a:pt x="0" y="104740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200"/>
          </a:p>
        </p:txBody>
      </p:sp>
      <p:sp>
        <p:nvSpPr>
          <p:cNvPr id="53" name="Freeform 53"/>
          <p:cNvSpPr/>
          <p:nvPr/>
        </p:nvSpPr>
        <p:spPr>
          <a:xfrm>
            <a:off x="8219310" y="1280687"/>
            <a:ext cx="760629" cy="759331"/>
          </a:xfrm>
          <a:custGeom>
            <a:avLst/>
            <a:gdLst/>
            <a:ahLst/>
            <a:cxnLst/>
            <a:rect l="l" t="t" r="r" b="b"/>
            <a:pathLst>
              <a:path w="1140943" h="1138996">
                <a:moveTo>
                  <a:pt x="0" y="0"/>
                </a:moveTo>
                <a:lnTo>
                  <a:pt x="1140943" y="0"/>
                </a:lnTo>
                <a:lnTo>
                  <a:pt x="1140943" y="1138996"/>
                </a:lnTo>
                <a:lnTo>
                  <a:pt x="0" y="113899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sz="1200"/>
          </a:p>
        </p:txBody>
      </p:sp>
      <p:sp>
        <p:nvSpPr>
          <p:cNvPr id="54" name="Freeform 54"/>
          <p:cNvSpPr/>
          <p:nvPr/>
        </p:nvSpPr>
        <p:spPr>
          <a:xfrm>
            <a:off x="5553001" y="1450905"/>
            <a:ext cx="917735" cy="525612"/>
          </a:xfrm>
          <a:custGeom>
            <a:avLst/>
            <a:gdLst/>
            <a:ahLst/>
            <a:cxnLst/>
            <a:rect l="l" t="t" r="r" b="b"/>
            <a:pathLst>
              <a:path w="1376603" h="788418">
                <a:moveTo>
                  <a:pt x="0" y="0"/>
                </a:moveTo>
                <a:lnTo>
                  <a:pt x="1376603" y="0"/>
                </a:lnTo>
                <a:lnTo>
                  <a:pt x="1376603" y="788418"/>
                </a:lnTo>
                <a:lnTo>
                  <a:pt x="0" y="78841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sz="1200"/>
          </a:p>
        </p:txBody>
      </p:sp>
      <p:sp>
        <p:nvSpPr>
          <p:cNvPr id="55" name="TextBox 55"/>
          <p:cNvSpPr txBox="1"/>
          <p:nvPr/>
        </p:nvSpPr>
        <p:spPr>
          <a:xfrm>
            <a:off x="145793" y="136685"/>
            <a:ext cx="9335787" cy="346249"/>
          </a:xfrm>
          <a:prstGeom prst="rect">
            <a:avLst/>
          </a:prstGeom>
        </p:spPr>
        <p:txBody>
          <a:bodyPr lIns="0" tIns="0" rIns="0" bIns="0" rtlCol="0" anchor="t">
            <a:spAutoFit/>
          </a:bodyPr>
          <a:lstStyle/>
          <a:p>
            <a:pPr>
              <a:lnSpc>
                <a:spcPts val="2746"/>
              </a:lnSpc>
            </a:pPr>
            <a:r>
              <a:rPr lang="en-US" sz="2289" b="1" spc="-91">
                <a:solidFill>
                  <a:srgbClr val="000000"/>
                </a:solidFill>
                <a:latin typeface="Aptos Bold"/>
                <a:ea typeface="Aptos Bold"/>
                <a:cs typeface="Aptos Bold"/>
                <a:sym typeface="Aptos Bold"/>
              </a:rPr>
              <a:t>Ten Multi-Sectoral Approaches for Mitigating NCD Risk Factor Prevalence</a:t>
            </a:r>
          </a:p>
        </p:txBody>
      </p:sp>
      <p:sp>
        <p:nvSpPr>
          <p:cNvPr id="56" name="TextBox 56"/>
          <p:cNvSpPr txBox="1"/>
          <p:nvPr/>
        </p:nvSpPr>
        <p:spPr>
          <a:xfrm>
            <a:off x="388027" y="2014618"/>
            <a:ext cx="1239395"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Maternal, Infant, and Early Childhood Wellness Programs </a:t>
            </a:r>
          </a:p>
        </p:txBody>
      </p:sp>
      <p:sp>
        <p:nvSpPr>
          <p:cNvPr id="57" name="TextBox 57"/>
          <p:cNvSpPr txBox="1"/>
          <p:nvPr/>
        </p:nvSpPr>
        <p:spPr>
          <a:xfrm>
            <a:off x="2834617" y="2095730"/>
            <a:ext cx="1037584"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School-Based Wellness Programs </a:t>
            </a:r>
          </a:p>
        </p:txBody>
      </p:sp>
      <p:sp>
        <p:nvSpPr>
          <p:cNvPr id="58" name="TextBox 58"/>
          <p:cNvSpPr txBox="1"/>
          <p:nvPr/>
        </p:nvSpPr>
        <p:spPr>
          <a:xfrm>
            <a:off x="5417746" y="2095730"/>
            <a:ext cx="1188245"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Adolescent-Focused Wellness Programs </a:t>
            </a:r>
          </a:p>
        </p:txBody>
      </p:sp>
      <p:sp>
        <p:nvSpPr>
          <p:cNvPr id="59" name="TextBox 59"/>
          <p:cNvSpPr txBox="1"/>
          <p:nvPr/>
        </p:nvSpPr>
        <p:spPr>
          <a:xfrm>
            <a:off x="7986432" y="2014618"/>
            <a:ext cx="1350377"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Alcohol and Substance Use Prevention Programs</a:t>
            </a:r>
          </a:p>
        </p:txBody>
      </p:sp>
      <p:sp>
        <p:nvSpPr>
          <p:cNvPr id="60" name="TextBox 60"/>
          <p:cNvSpPr txBox="1"/>
          <p:nvPr/>
        </p:nvSpPr>
        <p:spPr>
          <a:xfrm>
            <a:off x="10521202" y="2108430"/>
            <a:ext cx="1246333" cy="37407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Workplace Wellness Programs</a:t>
            </a:r>
          </a:p>
        </p:txBody>
      </p:sp>
      <p:sp>
        <p:nvSpPr>
          <p:cNvPr id="61" name="TextBox 61"/>
          <p:cNvSpPr txBox="1"/>
          <p:nvPr/>
        </p:nvSpPr>
        <p:spPr>
          <a:xfrm>
            <a:off x="370736" y="4951333"/>
            <a:ext cx="1234093" cy="37407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Older Adult Wellness Programs</a:t>
            </a:r>
          </a:p>
        </p:txBody>
      </p:sp>
      <p:sp>
        <p:nvSpPr>
          <p:cNvPr id="62" name="TextBox 62"/>
          <p:cNvSpPr txBox="1"/>
          <p:nvPr/>
        </p:nvSpPr>
        <p:spPr>
          <a:xfrm>
            <a:off x="2756418" y="4913233"/>
            <a:ext cx="1193980"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Community-Based Healthy Living Programs</a:t>
            </a:r>
          </a:p>
        </p:txBody>
      </p:sp>
      <p:sp>
        <p:nvSpPr>
          <p:cNvPr id="63" name="TextBox 63"/>
          <p:cNvSpPr txBox="1"/>
          <p:nvPr/>
        </p:nvSpPr>
        <p:spPr>
          <a:xfrm>
            <a:off x="5395137" y="4913233"/>
            <a:ext cx="1193980"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Digital and Mobile-Enabled Interventions</a:t>
            </a:r>
          </a:p>
        </p:txBody>
      </p:sp>
      <p:sp>
        <p:nvSpPr>
          <p:cNvPr id="64" name="TextBox 64"/>
          <p:cNvSpPr txBox="1"/>
          <p:nvPr/>
        </p:nvSpPr>
        <p:spPr>
          <a:xfrm>
            <a:off x="8064630" y="4875133"/>
            <a:ext cx="1193980"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Mental Health Promotion and Support</a:t>
            </a:r>
          </a:p>
        </p:txBody>
      </p:sp>
      <p:sp>
        <p:nvSpPr>
          <p:cNvPr id="65" name="TextBox 65"/>
          <p:cNvSpPr txBox="1"/>
          <p:nvPr/>
        </p:nvSpPr>
        <p:spPr>
          <a:xfrm>
            <a:off x="10532680" y="4857434"/>
            <a:ext cx="1193980" cy="566437"/>
          </a:xfrm>
          <a:prstGeom prst="rect">
            <a:avLst/>
          </a:prstGeom>
        </p:spPr>
        <p:txBody>
          <a:bodyPr lIns="0" tIns="0" rIns="0" bIns="0" rtlCol="0" anchor="t">
            <a:spAutoFit/>
          </a:bodyPr>
          <a:lstStyle/>
          <a:p>
            <a:pPr algn="ctr">
              <a:lnSpc>
                <a:spcPts val="1477"/>
              </a:lnSpc>
            </a:pPr>
            <a:r>
              <a:rPr lang="en-US" sz="1055" b="1">
                <a:solidFill>
                  <a:srgbClr val="000000"/>
                </a:solidFill>
                <a:latin typeface="Aptos Bold"/>
                <a:ea typeface="Aptos Bold"/>
                <a:cs typeface="Aptos Bold"/>
                <a:sym typeface="Aptos Bold"/>
              </a:rPr>
              <a:t>Environmental Health and Behavior Change</a:t>
            </a:r>
          </a:p>
        </p:txBody>
      </p:sp>
      <p:sp>
        <p:nvSpPr>
          <p:cNvPr id="66" name="TextBox 66"/>
          <p:cNvSpPr txBox="1"/>
          <p:nvPr/>
        </p:nvSpPr>
        <p:spPr>
          <a:xfrm>
            <a:off x="388027" y="6009731"/>
            <a:ext cx="11674109" cy="564257"/>
          </a:xfrm>
          <a:prstGeom prst="rect">
            <a:avLst/>
          </a:prstGeom>
        </p:spPr>
        <p:txBody>
          <a:bodyPr wrap="square" lIns="0" tIns="0" rIns="0" bIns="0" rtlCol="0" anchor="t">
            <a:spAutoFit/>
          </a:bodyPr>
          <a:lstStyle/>
          <a:p>
            <a:pPr>
              <a:lnSpc>
                <a:spcPts val="2160"/>
              </a:lnSpc>
            </a:pPr>
            <a:r>
              <a:rPr lang="en-US" sz="2400" i="1" spc="-71" dirty="0">
                <a:solidFill>
                  <a:srgbClr val="000000"/>
                </a:solidFill>
                <a:latin typeface="Aptos Italics"/>
                <a:ea typeface="Aptos Italics"/>
                <a:cs typeface="Aptos Italics"/>
                <a:sym typeface="Aptos Italics"/>
              </a:rPr>
              <a:t>Collectively, these approaches aim to mitigate NCD behavioral risk factors - unhealthy diet, physical inactivity, tobacco use, harmful use of alcohol – and promote mental well-being. </a:t>
            </a:r>
          </a:p>
        </p:txBody>
      </p:sp>
    </p:spTree>
    <p:extLst>
      <p:ext uri="{BB962C8B-B14F-4D97-AF65-F5344CB8AC3E}">
        <p14:creationId xmlns:p14="http://schemas.microsoft.com/office/powerpoint/2010/main" val="710658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72853" y="6281177"/>
            <a:ext cx="2011507" cy="375055"/>
          </a:xfrm>
          <a:custGeom>
            <a:avLst/>
            <a:gdLst/>
            <a:ahLst/>
            <a:cxnLst/>
            <a:rect l="l" t="t" r="r" b="b"/>
            <a:pathLst>
              <a:path w="3017261" h="562582">
                <a:moveTo>
                  <a:pt x="0" y="0"/>
                </a:moveTo>
                <a:lnTo>
                  <a:pt x="3017261" y="0"/>
                </a:lnTo>
                <a:lnTo>
                  <a:pt x="3017261" y="562582"/>
                </a:lnTo>
                <a:lnTo>
                  <a:pt x="0" y="562582"/>
                </a:lnTo>
                <a:lnTo>
                  <a:pt x="0" y="0"/>
                </a:lnTo>
                <a:close/>
              </a:path>
            </a:pathLst>
          </a:custGeom>
          <a:blipFill>
            <a:blip r:embed="rId2"/>
            <a:stretch>
              <a:fillRect t="-2471" b="-3834"/>
            </a:stretch>
          </a:blipFill>
        </p:spPr>
        <p:txBody>
          <a:bodyPr/>
          <a:lstStyle/>
          <a:p>
            <a:endParaRPr lang="en-US" sz="1200"/>
          </a:p>
        </p:txBody>
      </p:sp>
      <p:grpSp>
        <p:nvGrpSpPr>
          <p:cNvPr id="6" name="Group 6"/>
          <p:cNvGrpSpPr/>
          <p:nvPr/>
        </p:nvGrpSpPr>
        <p:grpSpPr>
          <a:xfrm>
            <a:off x="94415" y="3134375"/>
            <a:ext cx="3610481" cy="3640136"/>
            <a:chOff x="0" y="0"/>
            <a:chExt cx="1258322" cy="928278"/>
          </a:xfrm>
          <a:solidFill>
            <a:schemeClr val="accent6">
              <a:lumMod val="20000"/>
              <a:lumOff val="80000"/>
            </a:schemeClr>
          </a:solidFill>
        </p:grpSpPr>
        <p:sp>
          <p:nvSpPr>
            <p:cNvPr id="7" name="Freeform 7"/>
            <p:cNvSpPr/>
            <p:nvPr/>
          </p:nvSpPr>
          <p:spPr>
            <a:xfrm>
              <a:off x="0" y="0"/>
              <a:ext cx="1258322" cy="928278"/>
            </a:xfrm>
            <a:custGeom>
              <a:avLst/>
              <a:gdLst/>
              <a:ahLst/>
              <a:cxnLst/>
              <a:rect l="l" t="t" r="r" b="b"/>
              <a:pathLst>
                <a:path w="1258322" h="928278">
                  <a:moveTo>
                    <a:pt x="0" y="0"/>
                  </a:moveTo>
                  <a:lnTo>
                    <a:pt x="1258322" y="0"/>
                  </a:lnTo>
                  <a:lnTo>
                    <a:pt x="1258322" y="928278"/>
                  </a:lnTo>
                  <a:lnTo>
                    <a:pt x="0" y="928278"/>
                  </a:lnTo>
                  <a:close/>
                </a:path>
              </a:pathLst>
            </a:custGeom>
            <a:grpFill/>
            <a:ln w="28575" cap="sq">
              <a:solidFill>
                <a:srgbClr val="FFFFFF"/>
              </a:solidFill>
              <a:prstDash val="solid"/>
              <a:miter/>
            </a:ln>
          </p:spPr>
          <p:txBody>
            <a:bodyPr/>
            <a:lstStyle/>
            <a:p>
              <a:endParaRPr lang="en-US" sz="1200"/>
            </a:p>
          </p:txBody>
        </p:sp>
        <p:sp>
          <p:nvSpPr>
            <p:cNvPr id="8" name="TextBox 8"/>
            <p:cNvSpPr txBox="1"/>
            <p:nvPr/>
          </p:nvSpPr>
          <p:spPr>
            <a:xfrm>
              <a:off x="0" y="-47625"/>
              <a:ext cx="1258322" cy="975903"/>
            </a:xfrm>
            <a:prstGeom prst="rect">
              <a:avLst/>
            </a:prstGeom>
            <a:grpFill/>
          </p:spPr>
          <p:txBody>
            <a:bodyPr lIns="33867" tIns="33867" rIns="33867" bIns="33867" rtlCol="0" anchor="ctr"/>
            <a:lstStyle/>
            <a:p>
              <a:pPr algn="ctr">
                <a:lnSpc>
                  <a:spcPts val="2130"/>
                </a:lnSpc>
              </a:pPr>
              <a:endParaRPr sz="1200"/>
            </a:p>
          </p:txBody>
        </p:sp>
      </p:grpSp>
      <p:sp>
        <p:nvSpPr>
          <p:cNvPr id="9" name="AutoShape 9"/>
          <p:cNvSpPr/>
          <p:nvPr/>
        </p:nvSpPr>
        <p:spPr>
          <a:xfrm>
            <a:off x="0" y="1879083"/>
            <a:ext cx="9291105" cy="0"/>
          </a:xfrm>
          <a:prstGeom prst="line">
            <a:avLst/>
          </a:prstGeom>
          <a:ln w="38100" cap="flat">
            <a:solidFill>
              <a:srgbClr val="FFFFFF"/>
            </a:solidFill>
            <a:prstDash val="sysDot"/>
            <a:headEnd type="none" w="sm" len="sm"/>
            <a:tailEnd type="none" w="sm" len="sm"/>
          </a:ln>
        </p:spPr>
        <p:txBody>
          <a:bodyPr/>
          <a:lstStyle/>
          <a:p>
            <a:endParaRPr lang="en-US" sz="1200"/>
          </a:p>
        </p:txBody>
      </p:sp>
      <p:sp>
        <p:nvSpPr>
          <p:cNvPr id="10" name="Freeform 10"/>
          <p:cNvSpPr/>
          <p:nvPr/>
        </p:nvSpPr>
        <p:spPr>
          <a:xfrm>
            <a:off x="3704896" y="-1"/>
            <a:ext cx="8435868" cy="6858001"/>
          </a:xfrm>
          <a:custGeom>
            <a:avLst/>
            <a:gdLst/>
            <a:ahLst/>
            <a:cxnLst/>
            <a:rect l="l" t="t" r="r" b="b"/>
            <a:pathLst>
              <a:path w="9329788" h="9782236">
                <a:moveTo>
                  <a:pt x="0" y="0"/>
                </a:moveTo>
                <a:lnTo>
                  <a:pt x="9329788" y="0"/>
                </a:lnTo>
                <a:lnTo>
                  <a:pt x="9329788" y="9782236"/>
                </a:lnTo>
                <a:lnTo>
                  <a:pt x="0" y="9782236"/>
                </a:lnTo>
                <a:lnTo>
                  <a:pt x="0" y="0"/>
                </a:lnTo>
                <a:close/>
              </a:path>
            </a:pathLst>
          </a:custGeom>
          <a:blipFill>
            <a:blip r:embed="rId3"/>
            <a:stretch>
              <a:fillRect/>
            </a:stretch>
          </a:blipFill>
        </p:spPr>
        <p:txBody>
          <a:bodyPr/>
          <a:lstStyle/>
          <a:p>
            <a:endParaRPr lang="en-US" sz="1200"/>
          </a:p>
        </p:txBody>
      </p:sp>
      <p:sp>
        <p:nvSpPr>
          <p:cNvPr id="11" name="TextBox 11"/>
          <p:cNvSpPr txBox="1"/>
          <p:nvPr/>
        </p:nvSpPr>
        <p:spPr>
          <a:xfrm>
            <a:off x="156108" y="3543800"/>
            <a:ext cx="3443915" cy="2821285"/>
          </a:xfrm>
          <a:prstGeom prst="rect">
            <a:avLst/>
          </a:prstGeom>
        </p:spPr>
        <p:txBody>
          <a:bodyPr wrap="square" lIns="0" tIns="0" rIns="0" bIns="0" rtlCol="0" anchor="t">
            <a:spAutoFit/>
          </a:bodyPr>
          <a:lstStyle/>
          <a:p>
            <a:pPr>
              <a:lnSpc>
                <a:spcPts val="2160"/>
              </a:lnSpc>
            </a:pPr>
            <a:r>
              <a:rPr lang="en-US" sz="2400" i="1" spc="-71" dirty="0">
                <a:latin typeface="Aptos Italics"/>
                <a:ea typeface="Aptos Italics"/>
                <a:cs typeface="Aptos Italics"/>
                <a:sym typeface="Aptos Italics"/>
              </a:rPr>
              <a:t>These ten approaches collectively operationalize a </a:t>
            </a:r>
            <a:r>
              <a:rPr lang="en-US" sz="2400" b="1" i="1" spc="-71" dirty="0">
                <a:latin typeface="Aptos Italics"/>
                <a:ea typeface="Aptos Italics"/>
                <a:cs typeface="Aptos Italics"/>
                <a:sym typeface="Aptos Italics"/>
              </a:rPr>
              <a:t>life-course approach </a:t>
            </a:r>
            <a:r>
              <a:rPr lang="en-US" sz="2400" i="1" spc="-71" dirty="0">
                <a:latin typeface="Aptos Italics"/>
                <a:ea typeface="Aptos Italics"/>
                <a:cs typeface="Aptos Italics"/>
                <a:sym typeface="Aptos Italics"/>
              </a:rPr>
              <a:t>to NCD prevention and management, with some designed to reach individuals at key life stages, while others cut across multiple phases of the life-course.</a:t>
            </a:r>
          </a:p>
        </p:txBody>
      </p:sp>
      <p:sp>
        <p:nvSpPr>
          <p:cNvPr id="12" name="TextBox 12"/>
          <p:cNvSpPr txBox="1"/>
          <p:nvPr/>
        </p:nvSpPr>
        <p:spPr>
          <a:xfrm>
            <a:off x="81123" y="83489"/>
            <a:ext cx="3623773" cy="2769989"/>
          </a:xfrm>
          <a:prstGeom prst="rect">
            <a:avLst/>
          </a:prstGeom>
          <a:solidFill>
            <a:srgbClr val="CCCCFF"/>
          </a:solidFill>
        </p:spPr>
        <p:txBody>
          <a:bodyPr wrap="square" lIns="0" tIns="0" rIns="0" bIns="0" rtlCol="0" anchor="t">
            <a:spAutoFit/>
          </a:bodyPr>
          <a:lstStyle/>
          <a:p>
            <a:pPr algn="ctr">
              <a:lnSpc>
                <a:spcPts val="2746"/>
              </a:lnSpc>
            </a:pPr>
            <a:endParaRPr lang="en-US" sz="2400" b="1" spc="-91" dirty="0">
              <a:latin typeface="Aptos Bold"/>
              <a:ea typeface="Aptos Bold"/>
              <a:cs typeface="Aptos Bold"/>
              <a:sym typeface="Aptos Bold"/>
            </a:endParaRPr>
          </a:p>
          <a:p>
            <a:pPr algn="ctr">
              <a:lnSpc>
                <a:spcPts val="2746"/>
              </a:lnSpc>
            </a:pPr>
            <a:endParaRPr lang="en-US" sz="2400" b="1" spc="-91" dirty="0">
              <a:latin typeface="Aptos Bold"/>
              <a:ea typeface="Aptos Bold"/>
              <a:cs typeface="Aptos Bold"/>
              <a:sym typeface="Aptos Bold"/>
            </a:endParaRPr>
          </a:p>
          <a:p>
            <a:pPr algn="ctr">
              <a:lnSpc>
                <a:spcPts val="2746"/>
              </a:lnSpc>
            </a:pPr>
            <a:r>
              <a:rPr lang="en-US" sz="2400" b="1" spc="-91" dirty="0">
                <a:latin typeface="Aptos Bold"/>
                <a:ea typeface="Aptos Bold"/>
                <a:cs typeface="Aptos Bold"/>
                <a:sym typeface="Aptos Bold"/>
              </a:rPr>
              <a:t>Adopting a Life-Course Approach to NCD Prevention and Management</a:t>
            </a:r>
          </a:p>
          <a:p>
            <a:pPr algn="ctr">
              <a:lnSpc>
                <a:spcPts val="2746"/>
              </a:lnSpc>
            </a:pPr>
            <a:endParaRPr lang="en-US" sz="2400" b="1" spc="-91" dirty="0">
              <a:latin typeface="Aptos Bold"/>
              <a:ea typeface="Aptos Bold"/>
              <a:cs typeface="Aptos Bold"/>
              <a:sym typeface="Aptos Bold"/>
            </a:endParaRPr>
          </a:p>
          <a:p>
            <a:pPr algn="ctr">
              <a:lnSpc>
                <a:spcPts val="2746"/>
              </a:lnSpc>
            </a:pPr>
            <a:endParaRPr lang="en-US" sz="2400" b="1" spc="-91" dirty="0">
              <a:latin typeface="Aptos Bold"/>
              <a:ea typeface="Aptos Bold"/>
              <a:cs typeface="Aptos Bold"/>
              <a:sym typeface="Aptos 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0A48CD-5D60-5690-F67D-71FE32C6EEAD}"/>
              </a:ext>
            </a:extLst>
          </p:cNvPr>
          <p:cNvSpPr>
            <a:spLocks noGrp="1"/>
          </p:cNvSpPr>
          <p:nvPr>
            <p:ph type="title"/>
          </p:nvPr>
        </p:nvSpPr>
        <p:spPr>
          <a:xfrm>
            <a:off x="645064" y="525982"/>
            <a:ext cx="4282983" cy="1200361"/>
          </a:xfrm>
        </p:spPr>
        <p:txBody>
          <a:bodyPr anchor="b">
            <a:normAutofit/>
          </a:bodyPr>
          <a:lstStyle/>
          <a:p>
            <a:r>
              <a:rPr lang="en-US" sz="3600" dirty="0">
                <a:solidFill>
                  <a:srgbClr val="FF0000"/>
                </a:solidFill>
              </a:rPr>
              <a:t>Wellness Revolution: </a:t>
            </a:r>
            <a:r>
              <a:rPr lang="en-US" sz="3600" dirty="0"/>
              <a:t>Role of Private Sector</a:t>
            </a:r>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49DF9A-C5FA-1493-0404-D374B0DB4506}"/>
              </a:ext>
            </a:extLst>
          </p:cNvPr>
          <p:cNvSpPr>
            <a:spLocks noGrp="1"/>
          </p:cNvSpPr>
          <p:nvPr>
            <p:ph idx="1"/>
          </p:nvPr>
        </p:nvSpPr>
        <p:spPr>
          <a:xfrm>
            <a:off x="645065" y="2031101"/>
            <a:ext cx="4558113" cy="3827533"/>
          </a:xfrm>
        </p:spPr>
        <p:txBody>
          <a:bodyPr anchor="ctr">
            <a:normAutofit fontScale="92500" lnSpcReduction="10000"/>
          </a:bodyPr>
          <a:lstStyle/>
          <a:p>
            <a:r>
              <a:rPr lang="en-US" sz="1800" b="1" dirty="0">
                <a:effectLst/>
                <a:latin typeface="Calibri" panose="020F0502020204030204" pitchFamily="34" charset="0"/>
                <a:ea typeface="Aptos" panose="020B0004020202020204" pitchFamily="34" charset="0"/>
              </a:rPr>
              <a:t>Johnson &amp; Johnson (J&amp;J) – "Live for Life" Wellness Program</a:t>
            </a:r>
            <a:r>
              <a:rPr lang="en-US" sz="1800" dirty="0">
                <a:effectLst/>
                <a:latin typeface="Calibri" panose="020F0502020204030204" pitchFamily="34" charset="0"/>
                <a:ea typeface="Aptos" panose="020B0004020202020204" pitchFamily="34" charset="0"/>
              </a:rPr>
              <a:t>. The program was designed to promote health and prevent chronic disease across its global workforce.</a:t>
            </a:r>
          </a:p>
          <a:p>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Harvard Business Review</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study found that J&amp;J achieved an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average ROI of $2.71</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for every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$1 invested</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in wellness programs over a 10-year period.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Reduced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employee healthcare costs</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by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more than $250 million</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 over the same 10-year span.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SzPts val="1000"/>
              <a:buFont typeface="Symbol" panose="05050102010706020507" pitchFamily="18" charset="2"/>
              <a:buChar char=""/>
              <a:tabLst>
                <a:tab pos="457200" algn="l"/>
              </a:tabLst>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Annual growth in health care costs </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slowed to below industry average</a:t>
            </a:r>
            <a:r>
              <a:rPr lang="en-US" sz="1800" kern="100" dirty="0">
                <a:effectLst/>
                <a:latin typeface="Calibri" panose="020F0502020204030204" pitchFamily="34" charset="0"/>
                <a:ea typeface="Aptos" panose="020B0004020202020204" pitchFamily="34" charset="0"/>
                <a:cs typeface="Times New Roman" panose="02020603050405020304" pitchFamily="18" charset="0"/>
              </a:rPr>
              <a:t>.</a:t>
            </a:r>
            <a:endParaRPr lang="en-US" sz="1800" dirty="0">
              <a:effectLst/>
              <a:latin typeface="Calibri" panose="020F0502020204030204" pitchFamily="34" charset="0"/>
              <a:ea typeface="Aptos" panose="020B0004020202020204" pitchFamily="34" charset="0"/>
            </a:endParaRPr>
          </a:p>
        </p:txBody>
      </p:sp>
      <p:sp>
        <p:nvSpPr>
          <p:cNvPr id="22" name="Rectangle 2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93748801-3BAD-1EFF-E0A9-EBCF817552EE}"/>
              </a:ext>
            </a:extLst>
          </p:cNvPr>
          <p:cNvGraphicFramePr>
            <a:graphicFrameLocks noGrp="1"/>
          </p:cNvGraphicFramePr>
          <p:nvPr>
            <p:extLst>
              <p:ext uri="{D42A27DB-BD31-4B8C-83A1-F6EECF244321}">
                <p14:modId xmlns:p14="http://schemas.microsoft.com/office/powerpoint/2010/main" val="1339940918"/>
              </p:ext>
            </p:extLst>
          </p:nvPr>
        </p:nvGraphicFramePr>
        <p:xfrm>
          <a:off x="5987738" y="1672391"/>
          <a:ext cx="5769989" cy="3280350"/>
        </p:xfrm>
        <a:graphic>
          <a:graphicData uri="http://schemas.openxmlformats.org/drawingml/2006/table">
            <a:tbl>
              <a:tblPr firstRow="1" firstCol="1" bandRow="1">
                <a:tableStyleId>{5C22544A-7EE6-4342-B048-85BDC9FD1C3A}</a:tableStyleId>
              </a:tblPr>
              <a:tblGrid>
                <a:gridCol w="1690981">
                  <a:extLst>
                    <a:ext uri="{9D8B030D-6E8A-4147-A177-3AD203B41FA5}">
                      <a16:colId xmlns:a16="http://schemas.microsoft.com/office/drawing/2014/main" val="397792717"/>
                    </a:ext>
                  </a:extLst>
                </a:gridCol>
                <a:gridCol w="4079008">
                  <a:extLst>
                    <a:ext uri="{9D8B030D-6E8A-4147-A177-3AD203B41FA5}">
                      <a16:colId xmlns:a16="http://schemas.microsoft.com/office/drawing/2014/main" val="3370617768"/>
                    </a:ext>
                  </a:extLst>
                </a:gridCol>
              </a:tblGrid>
              <a:tr h="656070">
                <a:tc>
                  <a:txBody>
                    <a:bodyPr/>
                    <a:lstStyle/>
                    <a:p>
                      <a:pPr marL="0" marR="0">
                        <a:lnSpc>
                          <a:spcPct val="115000"/>
                        </a:lnSpc>
                        <a:spcAft>
                          <a:spcPts val="800"/>
                        </a:spcAft>
                        <a:buNone/>
                      </a:pPr>
                      <a:r>
                        <a:rPr lang="en-US" sz="1700" kern="100">
                          <a:effectLst/>
                        </a:rPr>
                        <a:t>Physical Health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tc>
                  <a:txBody>
                    <a:bodyPr/>
                    <a:lstStyle/>
                    <a:p>
                      <a:pPr marL="0" marR="0">
                        <a:lnSpc>
                          <a:spcPct val="115000"/>
                        </a:lnSpc>
                        <a:spcAft>
                          <a:spcPts val="800"/>
                        </a:spcAft>
                        <a:buNone/>
                      </a:pPr>
                      <a:r>
                        <a:rPr lang="en-US" sz="1700" kern="100">
                          <a:effectLst/>
                        </a:rPr>
                        <a:t>On-site fitness centers, smoking cessation programs, walking clubs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extLst>
                  <a:ext uri="{0D108BD9-81ED-4DB2-BD59-A6C34878D82A}">
                    <a16:rowId xmlns:a16="http://schemas.microsoft.com/office/drawing/2014/main" val="4071786449"/>
                  </a:ext>
                </a:extLst>
              </a:tr>
              <a:tr h="656070">
                <a:tc>
                  <a:txBody>
                    <a:bodyPr/>
                    <a:lstStyle/>
                    <a:p>
                      <a:pPr marL="0" marR="0">
                        <a:lnSpc>
                          <a:spcPct val="115000"/>
                        </a:lnSpc>
                        <a:spcAft>
                          <a:spcPts val="800"/>
                        </a:spcAft>
                        <a:buNone/>
                      </a:pPr>
                      <a:r>
                        <a:rPr lang="en-US" sz="1700" kern="100">
                          <a:effectLst/>
                        </a:rPr>
                        <a:t>Mental Health</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tc>
                  <a:txBody>
                    <a:bodyPr/>
                    <a:lstStyle/>
                    <a:p>
                      <a:pPr marL="0" marR="0">
                        <a:lnSpc>
                          <a:spcPct val="115000"/>
                        </a:lnSpc>
                        <a:spcAft>
                          <a:spcPts val="800"/>
                        </a:spcAft>
                        <a:buNone/>
                      </a:pPr>
                      <a:r>
                        <a:rPr lang="en-US" sz="1700" kern="100">
                          <a:effectLst/>
                        </a:rPr>
                        <a:t>Stress management training, employee assistance programs (EAPs)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extLst>
                  <a:ext uri="{0D108BD9-81ED-4DB2-BD59-A6C34878D82A}">
                    <a16:rowId xmlns:a16="http://schemas.microsoft.com/office/drawing/2014/main" val="2367397928"/>
                  </a:ext>
                </a:extLst>
              </a:tr>
              <a:tr h="656070">
                <a:tc>
                  <a:txBody>
                    <a:bodyPr/>
                    <a:lstStyle/>
                    <a:p>
                      <a:pPr marL="0" marR="0">
                        <a:lnSpc>
                          <a:spcPct val="115000"/>
                        </a:lnSpc>
                        <a:spcAft>
                          <a:spcPts val="800"/>
                        </a:spcAft>
                        <a:buNone/>
                      </a:pPr>
                      <a:r>
                        <a:rPr lang="en-US" sz="1700" kern="100">
                          <a:effectLst/>
                        </a:rPr>
                        <a:t>Preventive Screening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tc>
                  <a:txBody>
                    <a:bodyPr/>
                    <a:lstStyle/>
                    <a:p>
                      <a:pPr marL="0" marR="0">
                        <a:lnSpc>
                          <a:spcPct val="115000"/>
                        </a:lnSpc>
                        <a:spcAft>
                          <a:spcPts val="800"/>
                        </a:spcAft>
                        <a:buNone/>
                      </a:pPr>
                      <a:r>
                        <a:rPr lang="en-US" sz="1700" kern="100">
                          <a:effectLst/>
                        </a:rPr>
                        <a:t>Regular biometric screening, risk assessments, flu vaccinations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extLst>
                  <a:ext uri="{0D108BD9-81ED-4DB2-BD59-A6C34878D82A}">
                    <a16:rowId xmlns:a16="http://schemas.microsoft.com/office/drawing/2014/main" val="534758391"/>
                  </a:ext>
                </a:extLst>
              </a:tr>
              <a:tr h="656070">
                <a:tc>
                  <a:txBody>
                    <a:bodyPr/>
                    <a:lstStyle/>
                    <a:p>
                      <a:pPr marL="0" marR="0">
                        <a:lnSpc>
                          <a:spcPct val="115000"/>
                        </a:lnSpc>
                        <a:spcAft>
                          <a:spcPts val="800"/>
                        </a:spcAft>
                        <a:buNone/>
                      </a:pPr>
                      <a:r>
                        <a:rPr lang="en-US" sz="1700" kern="100">
                          <a:effectLst/>
                        </a:rPr>
                        <a:t>Nutrition</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tc>
                  <a:txBody>
                    <a:bodyPr/>
                    <a:lstStyle/>
                    <a:p>
                      <a:pPr marL="0" marR="0">
                        <a:lnSpc>
                          <a:spcPct val="115000"/>
                        </a:lnSpc>
                        <a:spcAft>
                          <a:spcPts val="800"/>
                        </a:spcAft>
                        <a:buNone/>
                      </a:pPr>
                      <a:r>
                        <a:rPr lang="en-US" sz="1700" kern="100">
                          <a:effectLst/>
                        </a:rPr>
                        <a:t>Healthy cafeteria options, nutrition education, personalized coaching</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extLst>
                  <a:ext uri="{0D108BD9-81ED-4DB2-BD59-A6C34878D82A}">
                    <a16:rowId xmlns:a16="http://schemas.microsoft.com/office/drawing/2014/main" val="2039343684"/>
                  </a:ext>
                </a:extLst>
              </a:tr>
              <a:tr h="656070">
                <a:tc>
                  <a:txBody>
                    <a:bodyPr/>
                    <a:lstStyle/>
                    <a:p>
                      <a:pPr marL="0" marR="0">
                        <a:lnSpc>
                          <a:spcPct val="115000"/>
                        </a:lnSpc>
                        <a:spcAft>
                          <a:spcPts val="800"/>
                        </a:spcAft>
                        <a:buNone/>
                      </a:pPr>
                      <a:r>
                        <a:rPr lang="en-US" sz="1700" kern="100">
                          <a:effectLst/>
                        </a:rPr>
                        <a:t>Incentives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tc>
                  <a:txBody>
                    <a:bodyPr/>
                    <a:lstStyle/>
                    <a:p>
                      <a:pPr marL="0" marR="0">
                        <a:lnSpc>
                          <a:spcPct val="115000"/>
                        </a:lnSpc>
                        <a:spcAft>
                          <a:spcPts val="800"/>
                        </a:spcAft>
                        <a:buNone/>
                      </a:pPr>
                      <a:r>
                        <a:rPr lang="en-US" sz="1700" kern="100" dirty="0">
                          <a:effectLst/>
                        </a:rPr>
                        <a:t>Health insurance discounts, bonuses for completing wellness milestones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4528" marR="14528" marT="14528" marB="14528" anchor="ctr"/>
                </a:tc>
                <a:extLst>
                  <a:ext uri="{0D108BD9-81ED-4DB2-BD59-A6C34878D82A}">
                    <a16:rowId xmlns:a16="http://schemas.microsoft.com/office/drawing/2014/main" val="1793562281"/>
                  </a:ext>
                </a:extLst>
              </a:tr>
            </a:tbl>
          </a:graphicData>
        </a:graphic>
      </p:graphicFrame>
    </p:spTree>
    <p:extLst>
      <p:ext uri="{BB962C8B-B14F-4D97-AF65-F5344CB8AC3E}">
        <p14:creationId xmlns:p14="http://schemas.microsoft.com/office/powerpoint/2010/main" val="229968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75867" y="531441"/>
            <a:ext cx="10203528" cy="432583"/>
          </a:xfrm>
        </p:spPr>
        <p:txBody>
          <a:bodyPr/>
          <a:lstStyle/>
          <a:p>
            <a:r>
              <a:rPr lang="en-US" sz="3200" b="1">
                <a:effectLst/>
              </a:rPr>
              <a:t>NCD</a:t>
            </a:r>
            <a:r>
              <a:rPr lang="en-US" sz="3200" b="1"/>
              <a:t>s</a:t>
            </a:r>
            <a:r>
              <a:rPr lang="en-US" sz="3200" b="1">
                <a:effectLst/>
              </a:rPr>
              <a:t>: A MAJOR CHALLENGE TO ECONOMIC GROWTH</a:t>
            </a:r>
            <a:endParaRPr lang="en-US" sz="4000" b="1"/>
          </a:p>
        </p:txBody>
      </p:sp>
      <p:sp>
        <p:nvSpPr>
          <p:cNvPr id="5" name="Google Shape;785;p22">
            <a:extLst>
              <a:ext uri="{FF2B5EF4-FFF2-40B4-BE49-F238E27FC236}">
                <a16:creationId xmlns:a16="http://schemas.microsoft.com/office/drawing/2014/main" id="{97FABC2E-84CA-C747-1A22-DC372C6EC99E}"/>
              </a:ext>
            </a:extLst>
          </p:cNvPr>
          <p:cNvSpPr/>
          <p:nvPr/>
        </p:nvSpPr>
        <p:spPr>
          <a:xfrm>
            <a:off x="686709" y="1410028"/>
            <a:ext cx="10455748" cy="1049880"/>
          </a:xfrm>
          <a:prstGeom prst="roundRect">
            <a:avLst>
              <a:gd name="adj" fmla="val 50000"/>
            </a:avLst>
          </a:prstGeom>
          <a:noFill/>
          <a:ln>
            <a:solidFill>
              <a:schemeClr val="bg1">
                <a:lumMod val="75000"/>
              </a:schemeClr>
            </a:solidFill>
          </a:ln>
        </p:spPr>
        <p:txBody>
          <a:bodyPr spcFirstLastPara="1" wrap="square" lIns="612000" tIns="22850" rIns="72000" bIns="22850" anchor="ctr" anchorCtr="0">
            <a:noAutofit/>
          </a:bodyPr>
          <a:lstStyle/>
          <a:p>
            <a:pPr marL="0" marR="0" lvl="0" indent="0" algn="ctr" rtl="0">
              <a:lnSpc>
                <a:spcPct val="145833"/>
              </a:lnSpc>
              <a:spcBef>
                <a:spcPts val="0"/>
              </a:spcBef>
              <a:spcAft>
                <a:spcPts val="0"/>
              </a:spcAft>
              <a:buClr>
                <a:srgbClr val="7F7F7F"/>
              </a:buClr>
              <a:buSzPts val="2400"/>
              <a:buFont typeface="Arial"/>
              <a:buNone/>
            </a:pP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a:rPr>
              <a:t>NCDs are responsible for over </a:t>
            </a:r>
            <a:r>
              <a:rPr lang="en-US"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a:rPr>
              <a:t>75% of all deaths </a:t>
            </a: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a:rPr>
              <a:t>in the Caribbean, with significant productivity losses.</a:t>
            </a:r>
          </a:p>
        </p:txBody>
      </p:sp>
      <p:sp>
        <p:nvSpPr>
          <p:cNvPr id="7" name="Google Shape;786;p22">
            <a:extLst>
              <a:ext uri="{FF2B5EF4-FFF2-40B4-BE49-F238E27FC236}">
                <a16:creationId xmlns:a16="http://schemas.microsoft.com/office/drawing/2014/main" id="{EAE95FE6-23AA-9D04-B898-FBB725D01554}"/>
              </a:ext>
            </a:extLst>
          </p:cNvPr>
          <p:cNvSpPr/>
          <p:nvPr/>
        </p:nvSpPr>
        <p:spPr>
          <a:xfrm>
            <a:off x="507856" y="1410028"/>
            <a:ext cx="1252583" cy="1082326"/>
          </a:xfrm>
          <a:prstGeom prst="ellipse">
            <a:avLst/>
          </a:prstGeom>
          <a:solidFill>
            <a:schemeClr val="tx2">
              <a:lumMod val="20000"/>
              <a:lumOff val="80000"/>
            </a:schemeClr>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Montserrat"/>
              <a:ea typeface="Montserrat"/>
              <a:cs typeface="Montserrat"/>
              <a:sym typeface="Montserrat"/>
            </a:endParaRPr>
          </a:p>
        </p:txBody>
      </p:sp>
      <p:sp>
        <p:nvSpPr>
          <p:cNvPr id="8" name="Google Shape;789;p22">
            <a:extLst>
              <a:ext uri="{FF2B5EF4-FFF2-40B4-BE49-F238E27FC236}">
                <a16:creationId xmlns:a16="http://schemas.microsoft.com/office/drawing/2014/main" id="{0C121280-E365-ABCD-E67A-4607708C54A0}"/>
              </a:ext>
            </a:extLst>
          </p:cNvPr>
          <p:cNvSpPr/>
          <p:nvPr/>
        </p:nvSpPr>
        <p:spPr>
          <a:xfrm>
            <a:off x="889157" y="2666577"/>
            <a:ext cx="10413683" cy="947689"/>
          </a:xfrm>
          <a:prstGeom prst="roundRect">
            <a:avLst>
              <a:gd name="adj" fmla="val 50000"/>
            </a:avLst>
          </a:prstGeom>
          <a:noFill/>
          <a:ln>
            <a:solidFill>
              <a:schemeClr val="bg1">
                <a:lumMod val="75000"/>
              </a:schemeClr>
            </a:solidFill>
          </a:ln>
        </p:spPr>
        <p:txBody>
          <a:bodyPr spcFirstLastPara="1" wrap="square" lIns="612000" tIns="22850" rIns="72000" bIns="22850" anchor="ctr" anchorCtr="0">
            <a:noAutofit/>
          </a:bodyPr>
          <a:lstStyle/>
          <a:p>
            <a:pPr marL="0" marR="0" lvl="0" indent="0" algn="ctr" rtl="0">
              <a:lnSpc>
                <a:spcPct val="120000"/>
              </a:lnSpc>
              <a:spcBef>
                <a:spcPts val="100"/>
              </a:spcBef>
              <a:spcAft>
                <a:spcPts val="100"/>
              </a:spcAft>
              <a:buClr>
                <a:srgbClr val="000000"/>
              </a:buClr>
              <a:buSzPts val="1200"/>
              <a:buFont typeface="Arial"/>
              <a:buNone/>
            </a:pP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a:rPr>
              <a:t>High healthcare costs place </a:t>
            </a:r>
            <a:r>
              <a:rPr lang="en-US"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a:rPr>
              <a:t>pressure on national budgets and economic stability</a:t>
            </a: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a:rPr>
              <a:t>.</a:t>
            </a:r>
            <a:endParaRPr lang="en-US" sz="2400"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9" name="Google Shape;790;p22">
            <a:extLst>
              <a:ext uri="{FF2B5EF4-FFF2-40B4-BE49-F238E27FC236}">
                <a16:creationId xmlns:a16="http://schemas.microsoft.com/office/drawing/2014/main" id="{16FB1D35-7FBB-9658-6890-F3F138ADEA53}"/>
              </a:ext>
            </a:extLst>
          </p:cNvPr>
          <p:cNvSpPr/>
          <p:nvPr/>
        </p:nvSpPr>
        <p:spPr>
          <a:xfrm>
            <a:off x="561897" y="2589071"/>
            <a:ext cx="1200909" cy="1049880"/>
          </a:xfrm>
          <a:prstGeom prst="ellipse">
            <a:avLst/>
          </a:prstGeom>
          <a:solidFill>
            <a:schemeClr val="tx2">
              <a:lumMod val="20000"/>
              <a:lumOff val="80000"/>
            </a:schemeClr>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Montserrat"/>
              <a:ea typeface="Montserrat"/>
              <a:cs typeface="Montserrat"/>
              <a:sym typeface="Montserrat"/>
            </a:endParaRPr>
          </a:p>
        </p:txBody>
      </p:sp>
      <p:sp>
        <p:nvSpPr>
          <p:cNvPr id="10" name="Google Shape;802;p22">
            <a:extLst>
              <a:ext uri="{FF2B5EF4-FFF2-40B4-BE49-F238E27FC236}">
                <a16:creationId xmlns:a16="http://schemas.microsoft.com/office/drawing/2014/main" id="{6F8408F6-5E8C-6D7B-E90C-F426B0A5860F}"/>
              </a:ext>
            </a:extLst>
          </p:cNvPr>
          <p:cNvSpPr/>
          <p:nvPr/>
        </p:nvSpPr>
        <p:spPr>
          <a:xfrm>
            <a:off x="889159" y="3885808"/>
            <a:ext cx="10413682" cy="1082800"/>
          </a:xfrm>
          <a:prstGeom prst="roundRect">
            <a:avLst>
              <a:gd name="adj" fmla="val 50000"/>
            </a:avLst>
          </a:prstGeom>
          <a:noFill/>
          <a:ln>
            <a:solidFill>
              <a:schemeClr val="bg1">
                <a:lumMod val="75000"/>
              </a:schemeClr>
            </a:solidFill>
          </a:ln>
        </p:spPr>
        <p:txBody>
          <a:bodyPr spcFirstLastPara="1" wrap="square" lIns="612000" tIns="22850" rIns="72000" bIns="22850" anchor="b" anchorCtr="0">
            <a:noAutofit/>
          </a:bodyPr>
          <a:lstStyle/>
          <a:p>
            <a:pPr lvl="0" algn="ctr">
              <a:lnSpc>
                <a:spcPct val="120000"/>
              </a:lnSpc>
              <a:spcBef>
                <a:spcPts val="100"/>
              </a:spcBef>
              <a:spcAft>
                <a:spcPts val="100"/>
              </a:spcAft>
              <a:buClr>
                <a:srgbClr val="000000"/>
              </a:buClr>
              <a:buSzPts val="1100"/>
            </a:pP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NCDs account for between </a:t>
            </a:r>
            <a:r>
              <a:rPr lang="en-US"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1.4% - 8% of GDP loss in the Caribbean </a:t>
            </a: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due to decreased </a:t>
            </a:r>
            <a:r>
              <a:rPr lang="en-US"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productivity </a:t>
            </a:r>
            <a:r>
              <a:rPr lang="en-US" b="1"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&amp;</a:t>
            </a:r>
            <a:r>
              <a:rPr lang="en-US" b="1"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 increased healthcare costs</a:t>
            </a: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 </a:t>
            </a:r>
            <a:r>
              <a:rPr lang="en-US"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5.34% in Barbados; 5.87</a:t>
            </a:r>
            <a:r>
              <a:rPr lang="en-US" b="0" i="0" u="none" strike="noStrike" cap="none" dirty="0">
                <a:solidFill>
                  <a:schemeClr val="dk1"/>
                </a:solidFill>
                <a:latin typeface="Open Sans" panose="020B0606030504020204" pitchFamily="34" charset="0"/>
                <a:ea typeface="Open Sans" panose="020B0606030504020204" pitchFamily="34" charset="0"/>
                <a:cs typeface="Open Sans" panose="020B0606030504020204" pitchFamily="34" charset="0"/>
                <a:sym typeface="Montserrat Light"/>
              </a:rPr>
              <a:t>% in Jamaica.</a:t>
            </a:r>
          </a:p>
        </p:txBody>
      </p:sp>
      <p:sp>
        <p:nvSpPr>
          <p:cNvPr id="11" name="Google Shape;803;p22">
            <a:extLst>
              <a:ext uri="{FF2B5EF4-FFF2-40B4-BE49-F238E27FC236}">
                <a16:creationId xmlns:a16="http://schemas.microsoft.com/office/drawing/2014/main" id="{9CB09E34-75E5-83A9-8BBF-9C5C4D0DFE75}"/>
              </a:ext>
            </a:extLst>
          </p:cNvPr>
          <p:cNvSpPr/>
          <p:nvPr/>
        </p:nvSpPr>
        <p:spPr>
          <a:xfrm>
            <a:off x="590103" y="3877959"/>
            <a:ext cx="1144498" cy="1049880"/>
          </a:xfrm>
          <a:prstGeom prst="ellipse">
            <a:avLst/>
          </a:prstGeom>
          <a:solidFill>
            <a:schemeClr val="tx2">
              <a:lumMod val="20000"/>
              <a:lumOff val="80000"/>
            </a:schemeClr>
          </a:solidFill>
          <a:ln>
            <a:noFill/>
          </a:ln>
        </p:spPr>
        <p:txBody>
          <a:bodyPr spcFirstLastPara="1" wrap="square" lIns="45700" tIns="22850" rIns="45700" bIns="228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000" b="0" i="0" u="none" strike="noStrike" cap="none">
              <a:solidFill>
                <a:schemeClr val="dk1"/>
              </a:solidFill>
              <a:latin typeface="Montserrat"/>
              <a:ea typeface="Montserrat"/>
              <a:cs typeface="Montserrat"/>
              <a:sym typeface="Montserrat"/>
            </a:endParaRPr>
          </a:p>
        </p:txBody>
      </p:sp>
      <p:pic>
        <p:nvPicPr>
          <p:cNvPr id="12" name="Graphic 11" descr="Bank check outline">
            <a:extLst>
              <a:ext uri="{FF2B5EF4-FFF2-40B4-BE49-F238E27FC236}">
                <a16:creationId xmlns:a16="http://schemas.microsoft.com/office/drawing/2014/main" id="{08F3D375-3FAB-985E-9A8D-BC931E5619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623" y="2740136"/>
            <a:ext cx="825455" cy="825455"/>
          </a:xfrm>
          <a:prstGeom prst="rect">
            <a:avLst/>
          </a:prstGeom>
        </p:spPr>
      </p:pic>
      <p:pic>
        <p:nvPicPr>
          <p:cNvPr id="13" name="Google Shape;796;p22">
            <a:extLst>
              <a:ext uri="{FF2B5EF4-FFF2-40B4-BE49-F238E27FC236}">
                <a16:creationId xmlns:a16="http://schemas.microsoft.com/office/drawing/2014/main" id="{29AEC727-5FB3-C609-9130-EE61E1AD9034}"/>
              </a:ext>
            </a:extLst>
          </p:cNvPr>
          <p:cNvPicPr preferRelativeResize="0"/>
          <p:nvPr/>
        </p:nvPicPr>
        <p:blipFill rotWithShape="1">
          <a:blip r:embed="rId5">
            <a:alphaModFix/>
          </a:blip>
          <a:srcRect/>
          <a:stretch/>
        </p:blipFill>
        <p:spPr>
          <a:xfrm>
            <a:off x="815163" y="4097726"/>
            <a:ext cx="726556" cy="595922"/>
          </a:xfrm>
          <a:prstGeom prst="rect">
            <a:avLst/>
          </a:prstGeom>
          <a:solidFill>
            <a:schemeClr val="tx2">
              <a:lumMod val="20000"/>
              <a:lumOff val="80000"/>
            </a:schemeClr>
          </a:solidFill>
          <a:ln>
            <a:noFill/>
          </a:ln>
        </p:spPr>
      </p:pic>
      <p:sp>
        <p:nvSpPr>
          <p:cNvPr id="14" name="Rectangle 13" descr="Doctor female with solid fill">
            <a:extLst>
              <a:ext uri="{FF2B5EF4-FFF2-40B4-BE49-F238E27FC236}">
                <a16:creationId xmlns:a16="http://schemas.microsoft.com/office/drawing/2014/main" id="{943C0919-DC3A-FE7A-1371-B06D424CFA4C}"/>
              </a:ext>
            </a:extLst>
          </p:cNvPr>
          <p:cNvSpPr/>
          <p:nvPr/>
        </p:nvSpPr>
        <p:spPr>
          <a:xfrm>
            <a:off x="728775" y="1584251"/>
            <a:ext cx="812945" cy="756223"/>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29DDDB80-00AA-7210-7420-B424C964FA55}"/>
              </a:ext>
            </a:extLst>
          </p:cNvPr>
          <p:cNvSpPr txBox="1"/>
          <p:nvPr/>
        </p:nvSpPr>
        <p:spPr>
          <a:xfrm>
            <a:off x="507856" y="5346034"/>
            <a:ext cx="5516125" cy="1328023"/>
          </a:xfrm>
          <a:prstGeom prst="wedgeRoundRectCallout">
            <a:avLst>
              <a:gd name="adj1" fmla="val 9541"/>
              <a:gd name="adj2" fmla="val -49282"/>
              <a:gd name="adj3" fmla="val 16667"/>
            </a:avLst>
          </a:prstGeom>
          <a:solidFill>
            <a:schemeClr val="bg1">
              <a:lumMod val="95000"/>
            </a:schemeClr>
          </a:solidFill>
          <a:ln>
            <a:solidFill>
              <a:schemeClr val="bg1">
                <a:lumMod val="50000"/>
              </a:schemeClr>
            </a:solidFill>
          </a:ln>
        </p:spPr>
        <p:txBody>
          <a:bodyPr wrap="square">
            <a:spAutoFit/>
          </a:bodyPr>
          <a:lstStyle/>
          <a:p>
            <a:r>
              <a:rPr lang="en-US" b="1">
                <a:solidFill>
                  <a:srgbClr val="497799"/>
                </a:solidFill>
                <a:latin typeface="Open Sans" panose="020B0606030504020204" pitchFamily="34" charset="0"/>
                <a:ea typeface="Open Sans" panose="020B0606030504020204" pitchFamily="34" charset="0"/>
                <a:cs typeface="Open Sans" panose="020B0606030504020204" pitchFamily="34" charset="0"/>
              </a:rPr>
              <a:t>Barbados</a:t>
            </a:r>
            <a:r>
              <a:rPr lang="en-US" b="1">
                <a:latin typeface="Open Sans" panose="020B0606030504020204" pitchFamily="34" charset="0"/>
                <a:ea typeface="Open Sans" panose="020B0606030504020204" pitchFamily="34" charset="0"/>
                <a:cs typeface="Open Sans" panose="020B0606030504020204" pitchFamily="34" charset="0"/>
              </a:rPr>
              <a:t> loses $75 million annually </a:t>
            </a:r>
            <a:r>
              <a:rPr lang="en-US">
                <a:latin typeface="Open Sans" panose="020B0606030504020204" pitchFamily="34" charset="0"/>
                <a:ea typeface="Open Sans" panose="020B0606030504020204" pitchFamily="34" charset="0"/>
                <a:cs typeface="Open Sans" panose="020B0606030504020204" pitchFamily="34" charset="0"/>
              </a:rPr>
              <a:t>due to NCD-related productivity loss while, in </a:t>
            </a:r>
            <a:r>
              <a:rPr lang="en-US" b="1">
                <a:solidFill>
                  <a:srgbClr val="497799"/>
                </a:solidFill>
                <a:latin typeface="Open Sans" panose="020B0606030504020204" pitchFamily="34" charset="0"/>
                <a:ea typeface="Open Sans" panose="020B0606030504020204" pitchFamily="34" charset="0"/>
                <a:cs typeface="Open Sans" panose="020B0606030504020204" pitchFamily="34" charset="0"/>
              </a:rPr>
              <a:t>Jamaica, </a:t>
            </a:r>
            <a:r>
              <a:rPr lang="en-US">
                <a:latin typeface="Open Sans" panose="020B0606030504020204" pitchFamily="34" charset="0"/>
                <a:ea typeface="Open Sans" panose="020B0606030504020204" pitchFamily="34" charset="0"/>
                <a:cs typeface="Open Sans" panose="020B0606030504020204" pitchFamily="34" charset="0"/>
              </a:rPr>
              <a:t>NCDs lead to a loss of </a:t>
            </a:r>
            <a:r>
              <a:rPr lang="en-US" b="1">
                <a:latin typeface="Open Sans" panose="020B0606030504020204" pitchFamily="34" charset="0"/>
                <a:ea typeface="Open Sans" panose="020B0606030504020204" pitchFamily="34" charset="0"/>
                <a:cs typeface="Open Sans" panose="020B0606030504020204" pitchFamily="34" charset="0"/>
              </a:rPr>
              <a:t>$17.2 billion </a:t>
            </a:r>
            <a:r>
              <a:rPr lang="en-US">
                <a:latin typeface="Open Sans" panose="020B0606030504020204" pitchFamily="34" charset="0"/>
                <a:ea typeface="Open Sans" panose="020B0606030504020204" pitchFamily="34" charset="0"/>
                <a:cs typeface="Open Sans" panose="020B0606030504020204" pitchFamily="34" charset="0"/>
              </a:rPr>
              <a:t>in economic output over 15 years.</a:t>
            </a:r>
            <a:r>
              <a:rPr lang="en-US" b="1">
                <a:solidFill>
                  <a:srgbClr val="497799"/>
                </a:solidFill>
                <a:latin typeface="Open Sans" panose="020B0606030504020204" pitchFamily="34" charset="0"/>
                <a:ea typeface="Open Sans" panose="020B0606030504020204" pitchFamily="34" charset="0"/>
                <a:cs typeface="Open Sans" panose="020B0606030504020204" pitchFamily="34" charset="0"/>
              </a:rPr>
              <a:t> </a:t>
            </a: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2207567-E165-9197-72D1-AB4E91636F30}"/>
              </a:ext>
            </a:extLst>
          </p:cNvPr>
          <p:cNvSpPr txBox="1"/>
          <p:nvPr/>
        </p:nvSpPr>
        <p:spPr>
          <a:xfrm>
            <a:off x="6519387" y="5277930"/>
            <a:ext cx="4985042" cy="1464231"/>
          </a:xfrm>
          <a:prstGeom prst="wedgeRoundRectCallout">
            <a:avLst>
              <a:gd name="adj1" fmla="val 20716"/>
              <a:gd name="adj2" fmla="val -44461"/>
              <a:gd name="adj3" fmla="val 16667"/>
            </a:avLst>
          </a:prstGeom>
          <a:solidFill>
            <a:schemeClr val="bg1">
              <a:lumMod val="95000"/>
            </a:schemeClr>
          </a:solidFill>
          <a:ln>
            <a:solidFill>
              <a:schemeClr val="bg1">
                <a:lumMod val="50000"/>
              </a:schemeClr>
            </a:solidFill>
          </a:ln>
        </p:spPr>
        <p:txBody>
          <a:bodyPr wrap="square">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$42 million could be saved </a:t>
            </a:r>
            <a:r>
              <a:rPr lang="en-US" sz="2000" dirty="0">
                <a:latin typeface="Open Sans" panose="020B0606030504020204" pitchFamily="34" charset="0"/>
                <a:ea typeface="Open Sans" panose="020B0606030504020204" pitchFamily="34" charset="0"/>
                <a:cs typeface="Open Sans" panose="020B0606030504020204" pitchFamily="34" charset="0"/>
              </a:rPr>
              <a:t>in </a:t>
            </a:r>
            <a:r>
              <a:rPr lang="en-US" sz="2000" b="1" dirty="0">
                <a:solidFill>
                  <a:srgbClr val="497799"/>
                </a:solidFill>
                <a:latin typeface="Open Sans" panose="020B0606030504020204" pitchFamily="34" charset="0"/>
                <a:ea typeface="Open Sans" panose="020B0606030504020204" pitchFamily="34" charset="0"/>
                <a:cs typeface="Open Sans" panose="020B0606030504020204" pitchFamily="34" charset="0"/>
              </a:rPr>
              <a:t>Jamaica</a:t>
            </a:r>
            <a:r>
              <a:rPr lang="en-US" sz="2000" dirty="0">
                <a:latin typeface="Open Sans" panose="020B0606030504020204" pitchFamily="34" charset="0"/>
                <a:ea typeface="Open Sans" panose="020B0606030504020204" pitchFamily="34" charset="0"/>
                <a:cs typeface="Open Sans" panose="020B0606030504020204" pitchFamily="34" charset="0"/>
              </a:rPr>
              <a:t> from policy measures targeting alcohol and tobacco consumption.</a:t>
            </a:r>
          </a:p>
        </p:txBody>
      </p:sp>
      <p:sp>
        <p:nvSpPr>
          <p:cNvPr id="52" name="Rectangle: Rounded Corners 51">
            <a:extLst>
              <a:ext uri="{FF2B5EF4-FFF2-40B4-BE49-F238E27FC236}">
                <a16:creationId xmlns:a16="http://schemas.microsoft.com/office/drawing/2014/main" id="{6BB5518A-C671-0F2D-8289-BF8ACA085896}"/>
              </a:ext>
            </a:extLst>
          </p:cNvPr>
          <p:cNvSpPr/>
          <p:nvPr/>
        </p:nvSpPr>
        <p:spPr bwMode="auto">
          <a:xfrm>
            <a:off x="561897" y="5242000"/>
            <a:ext cx="4839443" cy="1339553"/>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53" name="Rectangle: Rounded Corners 52">
            <a:extLst>
              <a:ext uri="{FF2B5EF4-FFF2-40B4-BE49-F238E27FC236}">
                <a16:creationId xmlns:a16="http://schemas.microsoft.com/office/drawing/2014/main" id="{F05A756B-FF1B-93A0-2D05-98EE81F17536}"/>
              </a:ext>
            </a:extLst>
          </p:cNvPr>
          <p:cNvSpPr/>
          <p:nvPr/>
        </p:nvSpPr>
        <p:spPr bwMode="auto">
          <a:xfrm>
            <a:off x="561897" y="5600209"/>
            <a:ext cx="4350345" cy="696488"/>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662311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21D51F-387E-9017-EE1D-96C0AA1688CD}"/>
              </a:ext>
            </a:extLst>
          </p:cNvPr>
          <p:cNvSpPr>
            <a:spLocks noGrp="1"/>
          </p:cNvSpPr>
          <p:nvPr>
            <p:ph type="title"/>
          </p:nvPr>
        </p:nvSpPr>
        <p:spPr>
          <a:xfrm>
            <a:off x="793662" y="386930"/>
            <a:ext cx="10066122" cy="1298448"/>
          </a:xfrm>
        </p:spPr>
        <p:txBody>
          <a:bodyPr vert="horz" lIns="91440" tIns="45720" rIns="91440" bIns="45720" rtlCol="0" anchor="b">
            <a:normAutofit/>
          </a:bodyPr>
          <a:lstStyle/>
          <a:p>
            <a:r>
              <a:rPr lang="en-US" sz="4800" kern="1200" dirty="0">
                <a:solidFill>
                  <a:schemeClr val="tx1"/>
                </a:solidFill>
                <a:latin typeface="+mj-lt"/>
                <a:ea typeface="+mj-ea"/>
                <a:cs typeface="+mj-cs"/>
              </a:rPr>
              <a:t>Impact</a:t>
            </a:r>
          </a:p>
        </p:txBody>
      </p:sp>
      <p:sp>
        <p:nvSpPr>
          <p:cNvPr id="21" name="Rectangle 2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6642CB47-ACA4-9769-93A9-C97E7866C550}"/>
              </a:ext>
            </a:extLst>
          </p:cNvPr>
          <p:cNvSpPr>
            <a:spLocks noChangeArrowheads="1"/>
          </p:cNvSpPr>
          <p:nvPr/>
        </p:nvSpPr>
        <p:spPr bwMode="auto">
          <a:xfrm>
            <a:off x="793661" y="2599509"/>
            <a:ext cx="4033980" cy="363945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fontAlgn="base">
              <a:lnSpc>
                <a:spcPct val="90000"/>
              </a:lnSpc>
              <a:spcBef>
                <a:spcPct val="0"/>
              </a:spcBef>
              <a:spcAft>
                <a:spcPts val="600"/>
              </a:spcAft>
            </a:pPr>
            <a:r>
              <a:rPr lang="en-US" sz="1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2800" b="1" kern="100" dirty="0">
                <a:effectLst/>
                <a:latin typeface="Calibri" panose="020F0502020204030204" pitchFamily="34" charset="0"/>
                <a:ea typeface="Aptos" panose="020B0004020202020204" pitchFamily="34" charset="0"/>
                <a:cs typeface="Times New Roman" panose="02020603050405020304" pitchFamily="18" charset="0"/>
              </a:rPr>
              <a:t>Health Outcomes: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fontAlgn="base">
              <a:lnSpc>
                <a:spcPct val="90000"/>
              </a:lnSpc>
              <a:spcBef>
                <a:spcPct val="0"/>
              </a:spcBef>
              <a:spcAft>
                <a:spcPts val="600"/>
              </a:spcAft>
              <a:buClrTx/>
              <a:buSzTx/>
              <a:tabLst/>
            </a:pPr>
            <a:r>
              <a:rPr kumimoji="0" lang="en-US" altLang="en-US" sz="2000" b="1" i="0" u="none" strike="noStrike" cap="none" normalizeH="0" baseline="0" dirty="0">
                <a:ln>
                  <a:noFill/>
                </a:ln>
                <a:effectLst/>
              </a:rPr>
              <a:t>🧠 </a:t>
            </a:r>
            <a:r>
              <a:rPr kumimoji="0" lang="en-US" altLang="en-US" sz="2800" b="1" i="0" u="none" strike="noStrike" cap="none" normalizeH="0" baseline="0" dirty="0">
                <a:ln>
                  <a:noFill/>
                </a:ln>
                <a:effectLst/>
              </a:rPr>
              <a:t>Mental Health:</a:t>
            </a:r>
            <a:endParaRPr kumimoji="0" lang="en-US" altLang="en-US" sz="2800" b="0" i="0" u="none" strike="noStrike" cap="none" normalizeH="0" baseline="0" dirty="0">
              <a:ln>
                <a:noFill/>
              </a:ln>
              <a:effectLst/>
            </a:endParaRPr>
          </a:p>
          <a:p>
            <a:pPr marL="0" marR="0" lvl="0" indent="-228600" fontAlgn="base">
              <a:lnSpc>
                <a:spcPct val="90000"/>
              </a:lnSpc>
              <a:spcBef>
                <a:spcPct val="0"/>
              </a:spcBef>
              <a:spcAft>
                <a:spcPts val="600"/>
              </a:spcAft>
              <a:buClrTx/>
              <a:buSzTx/>
              <a:buFont typeface="Arial" panose="020B0604020202020204" pitchFamily="34" charset="0"/>
              <a:buChar char="•"/>
              <a:tabLst/>
            </a:pPr>
            <a:r>
              <a:rPr kumimoji="0" lang="en-US" altLang="en-US" sz="2000" b="0" i="0" u="none" strike="noStrike" cap="none" normalizeH="0" baseline="0" dirty="0">
                <a:ln>
                  <a:noFill/>
                </a:ln>
                <a:effectLst/>
              </a:rPr>
              <a:t>Improved stress resilience scores among employees who participated in mindfulness sessions.</a:t>
            </a:r>
          </a:p>
          <a:p>
            <a:pPr marL="0" marR="0" lvl="0" indent="-228600" fontAlgn="base">
              <a:lnSpc>
                <a:spcPct val="90000"/>
              </a:lnSpc>
              <a:spcBef>
                <a:spcPct val="0"/>
              </a:spcBef>
              <a:spcAft>
                <a:spcPts val="600"/>
              </a:spcAft>
              <a:buClrTx/>
              <a:buSzTx/>
              <a:buFont typeface="Arial" panose="020B0604020202020204" pitchFamily="34" charset="0"/>
              <a:buChar char="•"/>
              <a:tabLst/>
            </a:pPr>
            <a:endParaRPr kumimoji="0" lang="en-US" altLang="en-US" sz="2000" b="0" i="0" u="none" strike="noStrike" cap="none" normalizeH="0" baseline="0" dirty="0">
              <a:ln>
                <a:noFill/>
              </a:ln>
              <a:effectLst/>
            </a:endParaRPr>
          </a:p>
        </p:txBody>
      </p:sp>
      <p:sp>
        <p:nvSpPr>
          <p:cNvPr id="23" name="Rectangle 22">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A95FB58D-7A8D-8D79-3155-331F34A13B29}"/>
              </a:ext>
            </a:extLst>
          </p:cNvPr>
          <p:cNvGraphicFramePr>
            <a:graphicFrameLocks noGrp="1"/>
          </p:cNvGraphicFramePr>
          <p:nvPr>
            <p:ph idx="1"/>
            <p:extLst>
              <p:ext uri="{D42A27DB-BD31-4B8C-83A1-F6EECF244321}">
                <p14:modId xmlns:p14="http://schemas.microsoft.com/office/powerpoint/2010/main" val="4212543690"/>
              </p:ext>
            </p:extLst>
          </p:nvPr>
        </p:nvGraphicFramePr>
        <p:xfrm>
          <a:off x="5324559" y="2367398"/>
          <a:ext cx="5947645" cy="3564070"/>
        </p:xfrm>
        <a:graphic>
          <a:graphicData uri="http://schemas.openxmlformats.org/drawingml/2006/table">
            <a:tbl>
              <a:tblPr firstRow="1" firstCol="1" bandRow="1">
                <a:tableStyleId>{5C22544A-7EE6-4342-B048-85BDC9FD1C3A}</a:tableStyleId>
              </a:tblPr>
              <a:tblGrid>
                <a:gridCol w="1860116">
                  <a:extLst>
                    <a:ext uri="{9D8B030D-6E8A-4147-A177-3AD203B41FA5}">
                      <a16:colId xmlns:a16="http://schemas.microsoft.com/office/drawing/2014/main" val="2892300836"/>
                    </a:ext>
                  </a:extLst>
                </a:gridCol>
                <a:gridCol w="1748932">
                  <a:extLst>
                    <a:ext uri="{9D8B030D-6E8A-4147-A177-3AD203B41FA5}">
                      <a16:colId xmlns:a16="http://schemas.microsoft.com/office/drawing/2014/main" val="2132349375"/>
                    </a:ext>
                  </a:extLst>
                </a:gridCol>
                <a:gridCol w="2338597">
                  <a:extLst>
                    <a:ext uri="{9D8B030D-6E8A-4147-A177-3AD203B41FA5}">
                      <a16:colId xmlns:a16="http://schemas.microsoft.com/office/drawing/2014/main" val="2005485104"/>
                    </a:ext>
                  </a:extLst>
                </a:gridCol>
              </a:tblGrid>
              <a:tr h="605862">
                <a:tc>
                  <a:txBody>
                    <a:bodyPr/>
                    <a:lstStyle/>
                    <a:p>
                      <a:pPr marL="0" marR="0">
                        <a:lnSpc>
                          <a:spcPct val="100000"/>
                        </a:lnSpc>
                        <a:spcAft>
                          <a:spcPts val="800"/>
                        </a:spcAft>
                        <a:buNone/>
                      </a:pPr>
                      <a:r>
                        <a:rPr lang="en-US" sz="2000" kern="100">
                          <a:effectLst/>
                        </a:rPr>
                        <a:t>Health Indicator</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kern="100">
                          <a:effectLst/>
                        </a:rPr>
                        <a:t>Before Program</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kern="100" dirty="0">
                          <a:effectLst/>
                        </a:rPr>
                        <a:t>After Program</a:t>
                      </a:r>
                    </a:p>
                    <a:p>
                      <a:pPr marL="0" marR="0" algn="ctr">
                        <a:lnSpc>
                          <a:spcPct val="100000"/>
                        </a:lnSpc>
                        <a:spcAft>
                          <a:spcPts val="800"/>
                        </a:spcAft>
                        <a:buNone/>
                      </a:pPr>
                      <a:r>
                        <a:rPr lang="en-US" sz="2000" kern="100" dirty="0">
                          <a:effectLst/>
                        </a:rPr>
                        <a:t> (5–10 years)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extLst>
                  <a:ext uri="{0D108BD9-81ED-4DB2-BD59-A6C34878D82A}">
                    <a16:rowId xmlns:a16="http://schemas.microsoft.com/office/drawing/2014/main" val="2706773842"/>
                  </a:ext>
                </a:extLst>
              </a:tr>
              <a:tr h="334324">
                <a:tc>
                  <a:txBody>
                    <a:bodyPr/>
                    <a:lstStyle/>
                    <a:p>
                      <a:pPr marL="0" marR="0">
                        <a:lnSpc>
                          <a:spcPct val="100000"/>
                        </a:lnSpc>
                        <a:spcAft>
                          <a:spcPts val="800"/>
                        </a:spcAft>
                        <a:buNone/>
                      </a:pPr>
                      <a:r>
                        <a:rPr lang="en-US" sz="2000" kern="100">
                          <a:effectLst/>
                        </a:rPr>
                        <a:t>Smoking Prevalence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b="1" kern="100">
                          <a:effectLst/>
                        </a:rPr>
                        <a:t>12%</a:t>
                      </a:r>
                      <a:endParaRPr lang="en-US" sz="2400" b="1"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b="1" kern="100" dirty="0">
                          <a:solidFill>
                            <a:srgbClr val="00B050"/>
                          </a:solidFill>
                          <a:effectLst/>
                        </a:rPr>
                        <a:t>↓ to 4%</a:t>
                      </a:r>
                      <a:endParaRPr lang="en-US" sz="2400" b="1"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extLst>
                  <a:ext uri="{0D108BD9-81ED-4DB2-BD59-A6C34878D82A}">
                    <a16:rowId xmlns:a16="http://schemas.microsoft.com/office/drawing/2014/main" val="3195905295"/>
                  </a:ext>
                </a:extLst>
              </a:tr>
              <a:tr h="605862">
                <a:tc>
                  <a:txBody>
                    <a:bodyPr/>
                    <a:lstStyle/>
                    <a:p>
                      <a:pPr marL="0" marR="0">
                        <a:lnSpc>
                          <a:spcPct val="100000"/>
                        </a:lnSpc>
                        <a:spcAft>
                          <a:spcPts val="800"/>
                        </a:spcAft>
                        <a:buNone/>
                      </a:pPr>
                      <a:r>
                        <a:rPr lang="en-US" sz="2000" kern="100">
                          <a:effectLst/>
                        </a:rPr>
                        <a:t>Hypertension (Uncontrolled)</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b="1" kern="100">
                          <a:effectLst/>
                        </a:rPr>
                        <a:t>17%</a:t>
                      </a:r>
                      <a:endParaRPr lang="en-US" sz="2400" b="1"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b="1" kern="100" dirty="0">
                          <a:solidFill>
                            <a:srgbClr val="00B050"/>
                          </a:solidFill>
                          <a:effectLst/>
                        </a:rPr>
                        <a:t>↓ by 52%</a:t>
                      </a:r>
                      <a:endParaRPr lang="en-US" sz="2400" b="1"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extLst>
                  <a:ext uri="{0D108BD9-81ED-4DB2-BD59-A6C34878D82A}">
                    <a16:rowId xmlns:a16="http://schemas.microsoft.com/office/drawing/2014/main" val="2828694366"/>
                  </a:ext>
                </a:extLst>
              </a:tr>
              <a:tr h="605862">
                <a:tc>
                  <a:txBody>
                    <a:bodyPr/>
                    <a:lstStyle/>
                    <a:p>
                      <a:pPr marL="0" marR="0">
                        <a:lnSpc>
                          <a:spcPct val="100000"/>
                        </a:lnSpc>
                        <a:spcAft>
                          <a:spcPts val="800"/>
                        </a:spcAft>
                        <a:buNone/>
                      </a:pPr>
                      <a:r>
                        <a:rPr lang="en-US" sz="2000" kern="100">
                          <a:effectLst/>
                        </a:rPr>
                        <a:t>Obesity Rate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b="1" kern="100" dirty="0">
                          <a:effectLst/>
                        </a:rPr>
                        <a:t>&gt;30% in some groups</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r>
                        <a:rPr lang="en-US" sz="2000" b="1" kern="100" dirty="0">
                          <a:solidFill>
                            <a:srgbClr val="00B050"/>
                          </a:solidFill>
                          <a:effectLst/>
                        </a:rPr>
                        <a:t>Stabilized and reduced</a:t>
                      </a:r>
                      <a:endParaRPr lang="en-US" sz="2400" b="1"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extLst>
                  <a:ext uri="{0D108BD9-81ED-4DB2-BD59-A6C34878D82A}">
                    <a16:rowId xmlns:a16="http://schemas.microsoft.com/office/drawing/2014/main" val="1293256208"/>
                  </a:ext>
                </a:extLst>
              </a:tr>
              <a:tr h="605862">
                <a:tc>
                  <a:txBody>
                    <a:bodyPr/>
                    <a:lstStyle/>
                    <a:p>
                      <a:pPr marL="0" marR="0">
                        <a:lnSpc>
                          <a:spcPct val="100000"/>
                        </a:lnSpc>
                        <a:spcAft>
                          <a:spcPts val="800"/>
                        </a:spcAft>
                        <a:buNone/>
                      </a:pPr>
                      <a:r>
                        <a:rPr lang="en-US" sz="2000" kern="100">
                          <a:effectLst/>
                        </a:rPr>
                        <a:t>Overall Health Risk Score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algn="ctr">
                        <a:lnSpc>
                          <a:spcPct val="100000"/>
                        </a:lnSpc>
                        <a:spcAft>
                          <a:spcPts val="800"/>
                        </a:spcAft>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tc>
                  <a:txBody>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00" cap="none" spc="0" normalizeH="0" baseline="0" noProof="0" dirty="0">
                          <a:ln>
                            <a:noFill/>
                          </a:ln>
                          <a:solidFill>
                            <a:prstClr val="black"/>
                          </a:solidFill>
                          <a:effectLst/>
                          <a:uLnTx/>
                          <a:uFillTx/>
                          <a:latin typeface="+mn-lt"/>
                          <a:ea typeface="+mn-ea"/>
                          <a:cs typeface="+mn-cs"/>
                        </a:rPr>
                        <a:t>High-risk employees ↓ by 67% over 6 years</a:t>
                      </a:r>
                      <a:endParaRPr kumimoji="0" lang="en-US" sz="2400" b="1"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txBody>
                  <a:tcPr marL="10967" marR="10967" marT="10967" marB="10967" anchor="ctr"/>
                </a:tc>
                <a:extLst>
                  <a:ext uri="{0D108BD9-81ED-4DB2-BD59-A6C34878D82A}">
                    <a16:rowId xmlns:a16="http://schemas.microsoft.com/office/drawing/2014/main" val="1272766700"/>
                  </a:ext>
                </a:extLst>
              </a:tr>
            </a:tbl>
          </a:graphicData>
        </a:graphic>
      </p:graphicFrame>
    </p:spTree>
    <p:extLst>
      <p:ext uri="{BB962C8B-B14F-4D97-AF65-F5344CB8AC3E}">
        <p14:creationId xmlns:p14="http://schemas.microsoft.com/office/powerpoint/2010/main" val="297352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89FEFA-534C-2AFC-A8D4-26A4016C3AB3}"/>
              </a:ext>
            </a:extLst>
          </p:cNvPr>
          <p:cNvSpPr>
            <a:spLocks noGrp="1"/>
          </p:cNvSpPr>
          <p:nvPr>
            <p:ph type="title"/>
          </p:nvPr>
        </p:nvSpPr>
        <p:spPr>
          <a:xfrm>
            <a:off x="1043631" y="809898"/>
            <a:ext cx="10173010" cy="1554480"/>
          </a:xfrm>
        </p:spPr>
        <p:txBody>
          <a:bodyPr anchor="ctr">
            <a:normAutofit/>
          </a:bodyPr>
          <a:lstStyle/>
          <a:p>
            <a:r>
              <a:rPr lang="en-US" sz="4800" b="1" kern="100" dirty="0">
                <a:effectLst/>
                <a:latin typeface="Segoe UI Emoji" panose="020B0502040204020203" pitchFamily="34" charset="0"/>
                <a:ea typeface="Aptos" panose="020B0004020202020204" pitchFamily="34" charset="0"/>
                <a:cs typeface="Segoe UI Emoji" panose="020B0502040204020203" pitchFamily="34" charset="0"/>
              </a:rPr>
              <a:t>🏆</a:t>
            </a:r>
            <a:r>
              <a:rPr lang="en-US" sz="4800" b="1" kern="100" dirty="0">
                <a:effectLst/>
                <a:latin typeface="Calibri" panose="020F0502020204030204" pitchFamily="34" charset="0"/>
                <a:ea typeface="Aptos" panose="020B0004020202020204" pitchFamily="34" charset="0"/>
                <a:cs typeface="Times New Roman" panose="02020603050405020304" pitchFamily="18" charset="0"/>
              </a:rPr>
              <a:t> Key Success Factors</a:t>
            </a:r>
            <a:r>
              <a:rPr lang="en-US" sz="4800" b="1" kern="100" dirty="0">
                <a:latin typeface="Aptos" panose="020B0004020202020204" pitchFamily="34" charset="0"/>
                <a:ea typeface="Aptos" panose="020B0004020202020204" pitchFamily="34" charset="0"/>
                <a:cs typeface="Times New Roman" panose="02020603050405020304" pitchFamily="18" charset="0"/>
              </a:rPr>
              <a:t> &amp; Lessons</a:t>
            </a:r>
            <a:endParaRPr lang="en-US" sz="4800" dirty="0"/>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7024E44-0DCB-9A16-A724-9B519B1946F0}"/>
              </a:ext>
            </a:extLst>
          </p:cNvPr>
          <p:cNvGraphicFramePr>
            <a:graphicFrameLocks noGrp="1"/>
          </p:cNvGraphicFramePr>
          <p:nvPr>
            <p:ph idx="1"/>
            <p:extLst>
              <p:ext uri="{D42A27DB-BD31-4B8C-83A1-F6EECF244321}">
                <p14:modId xmlns:p14="http://schemas.microsoft.com/office/powerpoint/2010/main" val="1045712174"/>
              </p:ext>
            </p:extLst>
          </p:nvPr>
        </p:nvGraphicFramePr>
        <p:xfrm>
          <a:off x="354575" y="2233403"/>
          <a:ext cx="11192991" cy="4819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7606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9879B7-A19E-8E6E-9E32-F0542388EDAC}"/>
              </a:ext>
            </a:extLst>
          </p:cNvPr>
          <p:cNvSpPr>
            <a:spLocks noGrp="1"/>
          </p:cNvSpPr>
          <p:nvPr>
            <p:ph type="title"/>
          </p:nvPr>
        </p:nvSpPr>
        <p:spPr>
          <a:xfrm>
            <a:off x="645065" y="1463040"/>
            <a:ext cx="3796306" cy="2690949"/>
          </a:xfrm>
        </p:spPr>
        <p:txBody>
          <a:bodyPr anchor="t">
            <a:normAutofit/>
          </a:bodyPr>
          <a:lstStyle/>
          <a:p>
            <a:r>
              <a:rPr lang="en-US" sz="4800" b="1" kern="100">
                <a:effectLst/>
                <a:latin typeface="Segoe UI Emoji" panose="020B0502040204020203" pitchFamily="34" charset="0"/>
                <a:ea typeface="Aptos" panose="020B0004020202020204" pitchFamily="34" charset="0"/>
                <a:cs typeface="Segoe UI Emoji" panose="020B0502040204020203" pitchFamily="34" charset="0"/>
              </a:rPr>
              <a:t>🧩</a:t>
            </a:r>
            <a:r>
              <a:rPr lang="en-US" sz="4800" b="1" kern="100">
                <a:effectLst/>
                <a:latin typeface="Calibri" panose="020F0502020204030204" pitchFamily="34" charset="0"/>
                <a:ea typeface="Aptos" panose="020B0004020202020204" pitchFamily="34" charset="0"/>
                <a:cs typeface="Times New Roman" panose="02020603050405020304" pitchFamily="18" charset="0"/>
              </a:rPr>
              <a:t> Lessons Learned</a:t>
            </a:r>
            <a:endParaRPr lang="en-US" sz="4800"/>
          </a:p>
        </p:txBody>
      </p:sp>
      <p:grpSp>
        <p:nvGrpSpPr>
          <p:cNvPr id="19" name="Group 18">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42E869B-38C9-9D17-F295-92FD1C6DE3EB}"/>
              </a:ext>
            </a:extLst>
          </p:cNvPr>
          <p:cNvSpPr>
            <a:spLocks noGrp="1"/>
          </p:cNvSpPr>
          <p:nvPr>
            <p:ph idx="1"/>
          </p:nvPr>
        </p:nvSpPr>
        <p:spPr>
          <a:xfrm>
            <a:off x="5656218" y="954861"/>
            <a:ext cx="5542387" cy="5146534"/>
          </a:xfrm>
        </p:spPr>
        <p:txBody>
          <a:bodyPr anchor="t">
            <a:normAutofit lnSpcReduction="10000"/>
          </a:bodyPr>
          <a:lstStyle/>
          <a:p>
            <a:pPr marL="342900" marR="0" lvl="0" indent="-342900">
              <a:spcAft>
                <a:spcPts val="800"/>
              </a:spcAft>
              <a:buFont typeface="+mj-lt"/>
              <a:buAutoNum type="arabicPeriod"/>
              <a:tabLst>
                <a:tab pos="457200" algn="l"/>
              </a:tabLst>
            </a:pPr>
            <a:r>
              <a:rPr lang="en-US" b="1" kern="100" dirty="0">
                <a:effectLst/>
                <a:latin typeface="Calibri" panose="020F0502020204030204" pitchFamily="34" charset="0"/>
                <a:ea typeface="Aptos" panose="020B0004020202020204" pitchFamily="34" charset="0"/>
                <a:cs typeface="Times New Roman" panose="02020603050405020304" pitchFamily="18" charset="0"/>
              </a:rPr>
              <a:t>Wellness must be embedded into company culture</a:t>
            </a:r>
            <a:r>
              <a:rPr lang="en-US" kern="100" dirty="0">
                <a:effectLst/>
                <a:latin typeface="Calibri" panose="020F0502020204030204" pitchFamily="34" charset="0"/>
                <a:ea typeface="Aptos" panose="020B0004020202020204" pitchFamily="34" charset="0"/>
                <a:cs typeface="Times New Roman" panose="02020603050405020304" pitchFamily="18" charset="0"/>
              </a:rPr>
              <a:t> — not just offered as a benefit.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Aft>
                <a:spcPts val="800"/>
              </a:spcAft>
              <a:buFont typeface="+mj-lt"/>
              <a:buAutoNum type="arabicPeriod"/>
              <a:tabLst>
                <a:tab pos="457200" algn="l"/>
              </a:tabLst>
            </a:pPr>
            <a:r>
              <a:rPr lang="en-US" b="1" kern="100" dirty="0">
                <a:effectLst/>
                <a:latin typeface="Calibri" panose="020F0502020204030204" pitchFamily="34" charset="0"/>
                <a:ea typeface="Aptos" panose="020B0004020202020204" pitchFamily="34" charset="0"/>
                <a:cs typeface="Times New Roman" panose="02020603050405020304" pitchFamily="18" charset="0"/>
              </a:rPr>
              <a:t>Sustained investment</a:t>
            </a:r>
            <a:r>
              <a:rPr lang="en-US" kern="100" dirty="0">
                <a:effectLst/>
                <a:latin typeface="Calibri" panose="020F0502020204030204" pitchFamily="34" charset="0"/>
                <a:ea typeface="Aptos" panose="020B0004020202020204" pitchFamily="34" charset="0"/>
                <a:cs typeface="Times New Roman" panose="02020603050405020304" pitchFamily="18" charset="0"/>
              </a:rPr>
              <a:t> over time is crucial for both health and financial returns.</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Aft>
                <a:spcPts val="800"/>
              </a:spcAft>
              <a:buFont typeface="+mj-lt"/>
              <a:buAutoNum type="arabicPeriod"/>
              <a:tabLst>
                <a:tab pos="457200" algn="l"/>
              </a:tabLst>
            </a:pPr>
            <a:r>
              <a:rPr lang="en-US" b="1" kern="100" dirty="0">
                <a:effectLst/>
                <a:latin typeface="Calibri" panose="020F0502020204030204" pitchFamily="34" charset="0"/>
                <a:ea typeface="Aptos" panose="020B0004020202020204" pitchFamily="34" charset="0"/>
                <a:cs typeface="Times New Roman" panose="02020603050405020304" pitchFamily="18" charset="0"/>
              </a:rPr>
              <a:t>Combining physical, mental, and social health</a:t>
            </a:r>
            <a:r>
              <a:rPr lang="en-US" kern="100" dirty="0">
                <a:effectLst/>
                <a:latin typeface="Calibri" panose="020F0502020204030204" pitchFamily="34" charset="0"/>
                <a:ea typeface="Aptos" panose="020B0004020202020204" pitchFamily="34" charset="0"/>
                <a:cs typeface="Times New Roman" panose="02020603050405020304" pitchFamily="18" charset="0"/>
              </a:rPr>
              <a:t> strategies yields greater impact.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Aft>
                <a:spcPts val="800"/>
              </a:spcAft>
              <a:buFont typeface="+mj-lt"/>
              <a:buAutoNum type="arabicPeriod"/>
              <a:tabLst>
                <a:tab pos="457200" algn="l"/>
              </a:tabLst>
            </a:pPr>
            <a:r>
              <a:rPr lang="en-US" b="1" kern="100" dirty="0">
                <a:effectLst/>
                <a:latin typeface="Calibri" panose="020F0502020204030204" pitchFamily="34" charset="0"/>
                <a:ea typeface="Aptos" panose="020B0004020202020204" pitchFamily="34" charset="0"/>
                <a:cs typeface="Times New Roman" panose="02020603050405020304" pitchFamily="18" charset="0"/>
              </a:rPr>
              <a:t>Personalization and incentives</a:t>
            </a:r>
            <a:r>
              <a:rPr lang="en-US" kern="100" dirty="0">
                <a:effectLst/>
                <a:latin typeface="Calibri" panose="020F0502020204030204" pitchFamily="34" charset="0"/>
                <a:ea typeface="Aptos" panose="020B0004020202020204" pitchFamily="34" charset="0"/>
                <a:cs typeface="Times New Roman" panose="02020603050405020304" pitchFamily="18" charset="0"/>
              </a:rPr>
              <a:t> boost long-term participation and engagement.</a:t>
            </a: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55711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376F2-B558-31C1-D090-6A62ED204AD3}"/>
              </a:ext>
            </a:extLst>
          </p:cNvPr>
          <p:cNvPicPr>
            <a:picLocks noChangeAspect="1"/>
          </p:cNvPicPr>
          <p:nvPr/>
        </p:nvPicPr>
        <p:blipFill>
          <a:blip r:embed="rId3"/>
          <a:stretch>
            <a:fillRect/>
          </a:stretch>
        </p:blipFill>
        <p:spPr>
          <a:xfrm>
            <a:off x="-40533" y="0"/>
            <a:ext cx="12273066" cy="6858000"/>
          </a:xfrm>
          <a:prstGeom prst="rect">
            <a:avLst/>
          </a:prstGeom>
        </p:spPr>
      </p:pic>
    </p:spTree>
    <p:extLst>
      <p:ext uri="{BB962C8B-B14F-4D97-AF65-F5344CB8AC3E}">
        <p14:creationId xmlns:p14="http://schemas.microsoft.com/office/powerpoint/2010/main" val="3256504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computer screen&#10;&#10;AI-generated content may be incorrect.">
            <a:extLst>
              <a:ext uri="{FF2B5EF4-FFF2-40B4-BE49-F238E27FC236}">
                <a16:creationId xmlns:a16="http://schemas.microsoft.com/office/drawing/2014/main" id="{D2BF170A-5673-A5F2-C008-2249410B5742}"/>
              </a:ext>
            </a:extLst>
          </p:cNvPr>
          <p:cNvPicPr>
            <a:picLocks noChangeAspect="1"/>
          </p:cNvPicPr>
          <p:nvPr/>
        </p:nvPicPr>
        <p:blipFill>
          <a:blip r:embed="rId3"/>
          <a:srcRect b="6268"/>
          <a:stretch>
            <a:fillRect/>
          </a:stretch>
        </p:blipFill>
        <p:spPr>
          <a:xfrm>
            <a:off x="-1504" y="0"/>
            <a:ext cx="12191980" cy="6856718"/>
          </a:xfrm>
          <a:prstGeom prst="rect">
            <a:avLst/>
          </a:prstGeom>
        </p:spPr>
      </p:pic>
    </p:spTree>
    <p:extLst>
      <p:ext uri="{BB962C8B-B14F-4D97-AF65-F5344CB8AC3E}">
        <p14:creationId xmlns:p14="http://schemas.microsoft.com/office/powerpoint/2010/main" val="70856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75868" y="531441"/>
            <a:ext cx="10466303" cy="432583"/>
          </a:xfrm>
        </p:spPr>
        <p:txBody>
          <a:bodyPr/>
          <a:lstStyle/>
          <a:p>
            <a:r>
              <a:rPr lang="en-US" sz="3600" b="1" cap="all" dirty="0">
                <a:effectLst/>
              </a:rPr>
              <a:t>Urgent Action Needed to Combat NCDs</a:t>
            </a:r>
            <a:endParaRPr lang="en-US" sz="4400" b="1" cap="all" dirty="0"/>
          </a:p>
        </p:txBody>
      </p:sp>
      <p:sp>
        <p:nvSpPr>
          <p:cNvPr id="10" name="TextBox 9">
            <a:extLst>
              <a:ext uri="{FF2B5EF4-FFF2-40B4-BE49-F238E27FC236}">
                <a16:creationId xmlns:a16="http://schemas.microsoft.com/office/drawing/2014/main" id="{9E7ECAD3-AC2E-7E0C-B21E-459966C952D0}"/>
              </a:ext>
            </a:extLst>
          </p:cNvPr>
          <p:cNvSpPr txBox="1"/>
          <p:nvPr/>
        </p:nvSpPr>
        <p:spPr>
          <a:xfrm>
            <a:off x="375868" y="6596390"/>
            <a:ext cx="9916908" cy="261610"/>
          </a:xfrm>
          <a:prstGeom prst="rect">
            <a:avLst/>
          </a:prstGeom>
          <a:noFill/>
        </p:spPr>
        <p:txBody>
          <a:bodyPr wrap="square">
            <a:spAutoFit/>
          </a:bodyPr>
          <a:lstStyle/>
          <a:p>
            <a:r>
              <a:rPr lang="en-US" sz="1100" b="0" i="1" dirty="0">
                <a:solidFill>
                  <a:srgbClr val="333333"/>
                </a:solidFill>
                <a:effectLst/>
                <a:latin typeface="Source Sans Pro" panose="020F0502020204030204" pitchFamily="34" charset="0"/>
              </a:rPr>
              <a:t>Adopted to context based on The Lancet 2022: </a:t>
            </a:r>
            <a:r>
              <a:rPr lang="en-US" sz="1100" b="0" i="0" u="none" strike="noStrike" baseline="0" dirty="0">
                <a:solidFill>
                  <a:srgbClr val="000000"/>
                </a:solidFill>
              </a:rPr>
              <a:t>https://www.thelancet.com/ncd-countdown-2030</a:t>
            </a:r>
          </a:p>
        </p:txBody>
      </p:sp>
      <p:graphicFrame>
        <p:nvGraphicFramePr>
          <p:cNvPr id="12" name="TextBox 7">
            <a:extLst>
              <a:ext uri="{FF2B5EF4-FFF2-40B4-BE49-F238E27FC236}">
                <a16:creationId xmlns:a16="http://schemas.microsoft.com/office/drawing/2014/main" id="{012340D7-1B02-A275-5B0E-28D116899250}"/>
              </a:ext>
            </a:extLst>
          </p:cNvPr>
          <p:cNvGraphicFramePr/>
          <p:nvPr>
            <p:extLst>
              <p:ext uri="{D42A27DB-BD31-4B8C-83A1-F6EECF244321}">
                <p14:modId xmlns:p14="http://schemas.microsoft.com/office/powerpoint/2010/main" val="1320155832"/>
              </p:ext>
            </p:extLst>
          </p:nvPr>
        </p:nvGraphicFramePr>
        <p:xfrm>
          <a:off x="375868" y="1427681"/>
          <a:ext cx="11678599" cy="50321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96258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75868" y="531441"/>
            <a:ext cx="11640541" cy="432583"/>
          </a:xfrm>
        </p:spPr>
        <p:txBody>
          <a:bodyPr/>
          <a:lstStyle/>
          <a:p>
            <a:r>
              <a:rPr lang="en-US" sz="3600" b="1" cap="all" dirty="0">
                <a:effectLst/>
              </a:rPr>
              <a:t>Role of Finance Ministers</a:t>
            </a:r>
            <a:endParaRPr lang="en-US" sz="4400" b="1" cap="all" dirty="0"/>
          </a:p>
        </p:txBody>
      </p:sp>
      <p:sp>
        <p:nvSpPr>
          <p:cNvPr id="4" name="Oval 3">
            <a:extLst>
              <a:ext uri="{FF2B5EF4-FFF2-40B4-BE49-F238E27FC236}">
                <a16:creationId xmlns:a16="http://schemas.microsoft.com/office/drawing/2014/main" id="{B333DC8A-D461-FBBA-2108-EF17A1D2A27E}"/>
              </a:ext>
            </a:extLst>
          </p:cNvPr>
          <p:cNvSpPr/>
          <p:nvPr/>
        </p:nvSpPr>
        <p:spPr bwMode="auto">
          <a:xfrm>
            <a:off x="2736028" y="2266121"/>
            <a:ext cx="1262269" cy="1162878"/>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cxnSp>
        <p:nvCxnSpPr>
          <p:cNvPr id="7" name="Straight Arrow Connector 6">
            <a:extLst>
              <a:ext uri="{FF2B5EF4-FFF2-40B4-BE49-F238E27FC236}">
                <a16:creationId xmlns:a16="http://schemas.microsoft.com/office/drawing/2014/main" id="{7BBBAA6B-9A5F-C3B8-FE59-FF00D6873EB0}"/>
              </a:ext>
            </a:extLst>
          </p:cNvPr>
          <p:cNvCxnSpPr/>
          <p:nvPr/>
        </p:nvCxnSpPr>
        <p:spPr bwMode="auto">
          <a:xfrm>
            <a:off x="3007696" y="0"/>
            <a:ext cx="914400" cy="914400"/>
          </a:xfrm>
          <a:prstGeom prst="straightConnector1">
            <a:avLst/>
          </a:prstGeom>
          <a:noFill/>
          <a:ln w="9525" cap="flat" cmpd="sng" algn="ctr">
            <a:no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931BB3F1-0451-40A5-9995-B798A965DD5F}"/>
              </a:ext>
            </a:extLst>
          </p:cNvPr>
          <p:cNvCxnSpPr/>
          <p:nvPr/>
        </p:nvCxnSpPr>
        <p:spPr bwMode="auto">
          <a:xfrm>
            <a:off x="8462981" y="5516217"/>
            <a:ext cx="0" cy="0"/>
          </a:xfrm>
          <a:prstGeom prst="straightConnector1">
            <a:avLst/>
          </a:prstGeom>
          <a:noFill/>
          <a:ln w="9525" cap="flat" cmpd="sng" algn="ctr">
            <a:noFill/>
            <a:prstDash val="solid"/>
            <a:round/>
            <a:headEnd type="none" w="med" len="med"/>
            <a:tailEnd type="triangle"/>
          </a:ln>
          <a:effectLst/>
        </p:spPr>
      </p:cxnSp>
      <p:graphicFrame>
        <p:nvGraphicFramePr>
          <p:cNvPr id="5" name="Content Placeholder 2">
            <a:extLst>
              <a:ext uri="{FF2B5EF4-FFF2-40B4-BE49-F238E27FC236}">
                <a16:creationId xmlns:a16="http://schemas.microsoft.com/office/drawing/2014/main" id="{79A80F7D-BC11-7916-FB5D-C8CEB880663A}"/>
              </a:ext>
            </a:extLst>
          </p:cNvPr>
          <p:cNvGraphicFramePr>
            <a:graphicFrameLocks/>
          </p:cNvGraphicFramePr>
          <p:nvPr/>
        </p:nvGraphicFramePr>
        <p:xfrm>
          <a:off x="354564" y="1408923"/>
          <a:ext cx="11217322" cy="4896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637F373B-89D7-4D58-C45F-467583ABE1DD}"/>
              </a:ext>
            </a:extLst>
          </p:cNvPr>
          <p:cNvGrpSpPr/>
          <p:nvPr/>
        </p:nvGrpSpPr>
        <p:grpSpPr>
          <a:xfrm>
            <a:off x="198866" y="4030533"/>
            <a:ext cx="3271456" cy="1754736"/>
            <a:chOff x="128971" y="2591857"/>
            <a:chExt cx="3271456" cy="1754736"/>
          </a:xfrm>
        </p:grpSpPr>
        <p:sp>
          <p:nvSpPr>
            <p:cNvPr id="20" name="Rectangle 19">
              <a:extLst>
                <a:ext uri="{FF2B5EF4-FFF2-40B4-BE49-F238E27FC236}">
                  <a16:creationId xmlns:a16="http://schemas.microsoft.com/office/drawing/2014/main" id="{0BE0221B-ACCD-8B6A-D3E2-FA1624CB3178}"/>
                </a:ext>
              </a:extLst>
            </p:cNvPr>
            <p:cNvSpPr/>
            <p:nvPr/>
          </p:nvSpPr>
          <p:spPr>
            <a:xfrm>
              <a:off x="128971" y="2591857"/>
              <a:ext cx="3271456" cy="175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accent1">
                    <a:lumMod val="50000"/>
                  </a:schemeClr>
                </a:solidFill>
              </a:endParaRPr>
            </a:p>
          </p:txBody>
        </p:sp>
        <p:sp>
          <p:nvSpPr>
            <p:cNvPr id="26" name="TextBox 25">
              <a:extLst>
                <a:ext uri="{FF2B5EF4-FFF2-40B4-BE49-F238E27FC236}">
                  <a16:creationId xmlns:a16="http://schemas.microsoft.com/office/drawing/2014/main" id="{8C356EC4-A8C0-5AFA-D940-64A8A9C1FD10}"/>
                </a:ext>
              </a:extLst>
            </p:cNvPr>
            <p:cNvSpPr txBox="1"/>
            <p:nvPr/>
          </p:nvSpPr>
          <p:spPr>
            <a:xfrm>
              <a:off x="128971" y="2591857"/>
              <a:ext cx="3271456" cy="175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i="0" kern="1200">
                  <a:solidFill>
                    <a:schemeClr val="accent1">
                      <a:lumMod val="50000"/>
                    </a:schemeClr>
                  </a:solidFill>
                </a:rPr>
                <a:t>Mobilizing health taxes </a:t>
              </a:r>
              <a:r>
                <a:rPr lang="en-US" sz="2000" b="1">
                  <a:solidFill>
                    <a:schemeClr val="accent1">
                      <a:lumMod val="50000"/>
                    </a:schemeClr>
                  </a:solidFill>
                </a:rPr>
                <a:t> </a:t>
              </a:r>
              <a:r>
                <a:rPr lang="en-US" sz="2000" b="0" i="1" kern="1200">
                  <a:solidFill>
                    <a:schemeClr val="accent1">
                      <a:lumMod val="50000"/>
                    </a:schemeClr>
                  </a:solidFill>
                </a:rPr>
                <a:t>(e.g., on tobacco, alcohol, sugary drinks) </a:t>
              </a:r>
              <a:r>
                <a:rPr lang="en-US" sz="2000" b="0" i="0" kern="1200">
                  <a:solidFill>
                    <a:schemeClr val="accent1">
                      <a:lumMod val="50000"/>
                    </a:schemeClr>
                  </a:solidFill>
                </a:rPr>
                <a:t>can generate significant revenue while reducing NCD prevalence.</a:t>
              </a:r>
              <a:endParaRPr lang="en-US" sz="2000" kern="1200">
                <a:solidFill>
                  <a:schemeClr val="accent1">
                    <a:lumMod val="50000"/>
                  </a:schemeClr>
                </a:solidFill>
              </a:endParaRPr>
            </a:p>
          </p:txBody>
        </p:sp>
      </p:grpSp>
      <p:grpSp>
        <p:nvGrpSpPr>
          <p:cNvPr id="9" name="Group 8">
            <a:extLst>
              <a:ext uri="{FF2B5EF4-FFF2-40B4-BE49-F238E27FC236}">
                <a16:creationId xmlns:a16="http://schemas.microsoft.com/office/drawing/2014/main" id="{5612BC1F-60F5-CC8C-A4FC-F11153390CA5}"/>
              </a:ext>
            </a:extLst>
          </p:cNvPr>
          <p:cNvGrpSpPr/>
          <p:nvPr/>
        </p:nvGrpSpPr>
        <p:grpSpPr>
          <a:xfrm>
            <a:off x="4042827" y="4030533"/>
            <a:ext cx="3271456" cy="1754736"/>
            <a:chOff x="3972932" y="2591857"/>
            <a:chExt cx="3271456" cy="1754736"/>
          </a:xfrm>
        </p:grpSpPr>
        <p:sp>
          <p:nvSpPr>
            <p:cNvPr id="16" name="Rectangle 15">
              <a:extLst>
                <a:ext uri="{FF2B5EF4-FFF2-40B4-BE49-F238E27FC236}">
                  <a16:creationId xmlns:a16="http://schemas.microsoft.com/office/drawing/2014/main" id="{BEA6DD98-48D5-F2D9-BD28-ABA6FE35148A}"/>
                </a:ext>
              </a:extLst>
            </p:cNvPr>
            <p:cNvSpPr/>
            <p:nvPr/>
          </p:nvSpPr>
          <p:spPr>
            <a:xfrm>
              <a:off x="3972932" y="2591857"/>
              <a:ext cx="3271456" cy="175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accent1">
                    <a:lumMod val="50000"/>
                  </a:schemeClr>
                </a:solidFill>
              </a:endParaRPr>
            </a:p>
          </p:txBody>
        </p:sp>
        <p:sp>
          <p:nvSpPr>
            <p:cNvPr id="19" name="TextBox 18">
              <a:extLst>
                <a:ext uri="{FF2B5EF4-FFF2-40B4-BE49-F238E27FC236}">
                  <a16:creationId xmlns:a16="http://schemas.microsoft.com/office/drawing/2014/main" id="{803AD500-CFEC-6321-A0B3-0D95970BFCEA}"/>
                </a:ext>
              </a:extLst>
            </p:cNvPr>
            <p:cNvSpPr txBox="1"/>
            <p:nvPr/>
          </p:nvSpPr>
          <p:spPr>
            <a:xfrm>
              <a:off x="3972932" y="2591857"/>
              <a:ext cx="3271456" cy="175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i="0" kern="1200">
                  <a:solidFill>
                    <a:schemeClr val="accent1">
                      <a:lumMod val="50000"/>
                    </a:schemeClr>
                  </a:solidFill>
                </a:rPr>
                <a:t>Allocating budget for prevention </a:t>
              </a:r>
              <a:r>
                <a:rPr lang="en-US" sz="2000" b="0" i="0" kern="1200">
                  <a:solidFill>
                    <a:schemeClr val="accent1">
                      <a:lumMod val="50000"/>
                    </a:schemeClr>
                  </a:solidFill>
                </a:rPr>
                <a:t>programs and </a:t>
              </a:r>
              <a:r>
                <a:rPr lang="en-US" sz="2000" b="1" i="0" kern="1200">
                  <a:solidFill>
                    <a:schemeClr val="accent1">
                      <a:lumMod val="50000"/>
                    </a:schemeClr>
                  </a:solidFill>
                </a:rPr>
                <a:t>investments in primary care (PHC) </a:t>
              </a:r>
              <a:r>
                <a:rPr lang="en-US" sz="2000" b="0" i="0" kern="1200">
                  <a:solidFill>
                    <a:schemeClr val="accent1">
                      <a:lumMod val="50000"/>
                    </a:schemeClr>
                  </a:solidFill>
                </a:rPr>
                <a:t>will reduce long-term healthcare costs and save lives.</a:t>
              </a:r>
              <a:endParaRPr lang="en-US" sz="2000" kern="1200">
                <a:solidFill>
                  <a:schemeClr val="accent1">
                    <a:lumMod val="50000"/>
                  </a:schemeClr>
                </a:solidFill>
              </a:endParaRPr>
            </a:p>
          </p:txBody>
        </p:sp>
      </p:grpSp>
      <p:grpSp>
        <p:nvGrpSpPr>
          <p:cNvPr id="10" name="Group 9">
            <a:extLst>
              <a:ext uri="{FF2B5EF4-FFF2-40B4-BE49-F238E27FC236}">
                <a16:creationId xmlns:a16="http://schemas.microsoft.com/office/drawing/2014/main" id="{20522675-7413-ECCA-B6C8-F1FE78935B3F}"/>
              </a:ext>
            </a:extLst>
          </p:cNvPr>
          <p:cNvGrpSpPr/>
          <p:nvPr/>
        </p:nvGrpSpPr>
        <p:grpSpPr>
          <a:xfrm>
            <a:off x="7886789" y="4030533"/>
            <a:ext cx="3271456" cy="1754736"/>
            <a:chOff x="7816894" y="2591857"/>
            <a:chExt cx="3271456" cy="1754736"/>
          </a:xfrm>
        </p:grpSpPr>
        <p:sp>
          <p:nvSpPr>
            <p:cNvPr id="12" name="Rectangle 11">
              <a:extLst>
                <a:ext uri="{FF2B5EF4-FFF2-40B4-BE49-F238E27FC236}">
                  <a16:creationId xmlns:a16="http://schemas.microsoft.com/office/drawing/2014/main" id="{07DC6C40-67A1-2757-D041-3D3CC74E7551}"/>
                </a:ext>
              </a:extLst>
            </p:cNvPr>
            <p:cNvSpPr/>
            <p:nvPr/>
          </p:nvSpPr>
          <p:spPr>
            <a:xfrm>
              <a:off x="7816894" y="2591857"/>
              <a:ext cx="3271456" cy="175473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solidFill>
                  <a:schemeClr val="accent1">
                    <a:lumMod val="50000"/>
                  </a:schemeClr>
                </a:solidFill>
              </a:endParaRPr>
            </a:p>
          </p:txBody>
        </p:sp>
        <p:sp>
          <p:nvSpPr>
            <p:cNvPr id="14" name="TextBox 13">
              <a:extLst>
                <a:ext uri="{FF2B5EF4-FFF2-40B4-BE49-F238E27FC236}">
                  <a16:creationId xmlns:a16="http://schemas.microsoft.com/office/drawing/2014/main" id="{BF965E3B-B62F-A9A3-145A-745A4869501B}"/>
                </a:ext>
              </a:extLst>
            </p:cNvPr>
            <p:cNvSpPr txBox="1"/>
            <p:nvPr/>
          </p:nvSpPr>
          <p:spPr>
            <a:xfrm>
              <a:off x="7816894" y="2591857"/>
              <a:ext cx="3271456" cy="175473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b="1" i="0" kern="1200">
                  <a:solidFill>
                    <a:schemeClr val="accent1">
                      <a:lumMod val="50000"/>
                    </a:schemeClr>
                  </a:solidFill>
                </a:rPr>
                <a:t>Cross-sectoral policy support for health improvements</a:t>
              </a:r>
              <a:r>
                <a:rPr lang="en-US" sz="2000" b="0" i="0" kern="1200">
                  <a:solidFill>
                    <a:schemeClr val="accent1">
                      <a:lumMod val="50000"/>
                    </a:schemeClr>
                  </a:solidFill>
                </a:rPr>
                <a:t>                 </a:t>
              </a:r>
              <a:r>
                <a:rPr lang="en-US" sz="2000" b="0" i="1" kern="1200">
                  <a:solidFill>
                    <a:schemeClr val="accent1">
                      <a:lumMod val="50000"/>
                    </a:schemeClr>
                  </a:solidFill>
                </a:rPr>
                <a:t>(e.g., agricultural subsidies for healthy food, school nutrition policy, etc.).</a:t>
              </a:r>
              <a:endParaRPr lang="en-US" sz="2000" i="1" kern="1200">
                <a:solidFill>
                  <a:schemeClr val="accent1">
                    <a:lumMod val="50000"/>
                  </a:schemeClr>
                </a:solidFill>
              </a:endParaRPr>
            </a:p>
          </p:txBody>
        </p:sp>
      </p:grpSp>
      <p:sp>
        <p:nvSpPr>
          <p:cNvPr id="27" name="Freeform 8">
            <a:extLst>
              <a:ext uri="{FF2B5EF4-FFF2-40B4-BE49-F238E27FC236}">
                <a16:creationId xmlns:a16="http://schemas.microsoft.com/office/drawing/2014/main" id="{E6EAB003-9EF9-3EE4-3FA8-54350B8E29CA}"/>
              </a:ext>
            </a:extLst>
          </p:cNvPr>
          <p:cNvSpPr/>
          <p:nvPr/>
        </p:nvSpPr>
        <p:spPr>
          <a:xfrm>
            <a:off x="620114" y="1767991"/>
            <a:ext cx="2228440" cy="2089163"/>
          </a:xfrm>
          <a:custGeom>
            <a:avLst/>
            <a:gdLst/>
            <a:ahLst/>
            <a:cxnLst/>
            <a:rect l="l" t="t" r="r" b="b"/>
            <a:pathLst>
              <a:path w="3342660" h="3133744">
                <a:moveTo>
                  <a:pt x="0" y="0"/>
                </a:moveTo>
                <a:lnTo>
                  <a:pt x="3342660" y="0"/>
                </a:lnTo>
                <a:lnTo>
                  <a:pt x="3342660" y="3133744"/>
                </a:lnTo>
                <a:lnTo>
                  <a:pt x="0" y="31337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8" name="Freeform 2">
            <a:extLst>
              <a:ext uri="{FF2B5EF4-FFF2-40B4-BE49-F238E27FC236}">
                <a16:creationId xmlns:a16="http://schemas.microsoft.com/office/drawing/2014/main" id="{5B70DE2C-C935-02AA-39D9-991B3DFF7508}"/>
              </a:ext>
            </a:extLst>
          </p:cNvPr>
          <p:cNvSpPr/>
          <p:nvPr/>
        </p:nvSpPr>
        <p:spPr>
          <a:xfrm>
            <a:off x="8462062" y="1821036"/>
            <a:ext cx="2351712" cy="1983072"/>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29" name="Freeform 3">
            <a:extLst>
              <a:ext uri="{FF2B5EF4-FFF2-40B4-BE49-F238E27FC236}">
                <a16:creationId xmlns:a16="http://schemas.microsoft.com/office/drawing/2014/main" id="{6E2E71CD-98BA-1D35-53BD-A172F7FD9EE5}"/>
              </a:ext>
            </a:extLst>
          </p:cNvPr>
          <p:cNvSpPr/>
          <p:nvPr/>
        </p:nvSpPr>
        <p:spPr>
          <a:xfrm>
            <a:off x="4551834" y="2063268"/>
            <a:ext cx="2269713" cy="1793886"/>
          </a:xfrm>
          <a:custGeom>
            <a:avLst/>
            <a:gdLst/>
            <a:ahLst/>
            <a:cxnLst/>
            <a:rect l="l" t="t" r="r" b="b"/>
            <a:pathLst>
              <a:path w="4424516" h="4114800">
                <a:moveTo>
                  <a:pt x="0" y="0"/>
                </a:moveTo>
                <a:lnTo>
                  <a:pt x="4424517" y="0"/>
                </a:lnTo>
                <a:lnTo>
                  <a:pt x="442451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sz="1200"/>
          </a:p>
        </p:txBody>
      </p:sp>
    </p:spTree>
    <p:extLst>
      <p:ext uri="{BB962C8B-B14F-4D97-AF65-F5344CB8AC3E}">
        <p14:creationId xmlns:p14="http://schemas.microsoft.com/office/powerpoint/2010/main" val="312912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Hexagon 57">
            <a:extLst>
              <a:ext uri="{FF2B5EF4-FFF2-40B4-BE49-F238E27FC236}">
                <a16:creationId xmlns:a16="http://schemas.microsoft.com/office/drawing/2014/main" id="{62470B2E-9393-E6A1-201E-71DB719EA204}"/>
              </a:ext>
            </a:extLst>
          </p:cNvPr>
          <p:cNvSpPr/>
          <p:nvPr/>
        </p:nvSpPr>
        <p:spPr bwMode="auto">
          <a:xfrm>
            <a:off x="713392" y="1427801"/>
            <a:ext cx="2863335" cy="2296383"/>
          </a:xfrm>
          <a:prstGeom prst="hexagon">
            <a:avLst/>
          </a:prstGeom>
          <a:solidFill>
            <a:srgbClr val="00B0F0"/>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2" name="Hexagon 61">
            <a:extLst>
              <a:ext uri="{FF2B5EF4-FFF2-40B4-BE49-F238E27FC236}">
                <a16:creationId xmlns:a16="http://schemas.microsoft.com/office/drawing/2014/main" id="{92B32527-D060-E453-8DF7-369403EF3398}"/>
              </a:ext>
            </a:extLst>
          </p:cNvPr>
          <p:cNvSpPr/>
          <p:nvPr/>
        </p:nvSpPr>
        <p:spPr bwMode="auto">
          <a:xfrm>
            <a:off x="3152659" y="2415560"/>
            <a:ext cx="3391062" cy="2683565"/>
          </a:xfrm>
          <a:prstGeom prst="hexagon">
            <a:avLst/>
          </a:prstGeom>
          <a:solidFill>
            <a:schemeClr val="tx2">
              <a:lumMod val="7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5" name="Hexagon 64">
            <a:extLst>
              <a:ext uri="{FF2B5EF4-FFF2-40B4-BE49-F238E27FC236}">
                <a16:creationId xmlns:a16="http://schemas.microsoft.com/office/drawing/2014/main" id="{13381FED-818D-8C46-E2B7-B8663A676403}"/>
              </a:ext>
            </a:extLst>
          </p:cNvPr>
          <p:cNvSpPr/>
          <p:nvPr/>
        </p:nvSpPr>
        <p:spPr bwMode="auto">
          <a:xfrm>
            <a:off x="6076271" y="3860108"/>
            <a:ext cx="2824649" cy="2389193"/>
          </a:xfrm>
          <a:prstGeom prst="hexagon">
            <a:avLst/>
          </a:prstGeom>
          <a:solidFill>
            <a:srgbClr val="92D050"/>
          </a:solidFill>
          <a:ln>
            <a:solidFill>
              <a:srgbClr val="92D050"/>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42414" y="642139"/>
            <a:ext cx="10466303" cy="432583"/>
          </a:xfrm>
        </p:spPr>
        <p:txBody>
          <a:bodyPr/>
          <a:lstStyle/>
          <a:p>
            <a:r>
              <a:rPr lang="en-US" sz="3600" b="1" cap="all" dirty="0">
                <a:effectLst/>
              </a:rPr>
              <a:t>Role of governments &amp; Partnerships</a:t>
            </a:r>
            <a:endParaRPr lang="en-US" sz="4400" b="1" cap="all" dirty="0"/>
          </a:p>
        </p:txBody>
      </p:sp>
      <p:sp>
        <p:nvSpPr>
          <p:cNvPr id="4" name="Oval 3">
            <a:extLst>
              <a:ext uri="{FF2B5EF4-FFF2-40B4-BE49-F238E27FC236}">
                <a16:creationId xmlns:a16="http://schemas.microsoft.com/office/drawing/2014/main" id="{B333DC8A-D461-FBBA-2108-EF17A1D2A27E}"/>
              </a:ext>
            </a:extLst>
          </p:cNvPr>
          <p:cNvSpPr/>
          <p:nvPr/>
        </p:nvSpPr>
        <p:spPr bwMode="auto">
          <a:xfrm>
            <a:off x="4107628" y="2266121"/>
            <a:ext cx="1262269" cy="1162878"/>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cxnSp>
        <p:nvCxnSpPr>
          <p:cNvPr id="7" name="Straight Arrow Connector 6">
            <a:extLst>
              <a:ext uri="{FF2B5EF4-FFF2-40B4-BE49-F238E27FC236}">
                <a16:creationId xmlns:a16="http://schemas.microsoft.com/office/drawing/2014/main" id="{7BBBAA6B-9A5F-C3B8-FE59-FF00D6873EB0}"/>
              </a:ext>
            </a:extLst>
          </p:cNvPr>
          <p:cNvCxnSpPr/>
          <p:nvPr/>
        </p:nvCxnSpPr>
        <p:spPr bwMode="auto">
          <a:xfrm>
            <a:off x="3007696" y="0"/>
            <a:ext cx="914400" cy="914400"/>
          </a:xfrm>
          <a:prstGeom prst="straightConnector1">
            <a:avLst/>
          </a:prstGeom>
          <a:noFill/>
          <a:ln w="9525" cap="flat" cmpd="sng" algn="ctr">
            <a:noFill/>
            <a:prstDash val="solid"/>
            <a:round/>
            <a:headEnd type="none" w="med" len="med"/>
            <a:tailEnd type="triangle"/>
          </a:ln>
          <a:effectLst/>
        </p:spPr>
      </p:cxnSp>
      <p:sp>
        <p:nvSpPr>
          <p:cNvPr id="25" name="TextBox 24">
            <a:extLst>
              <a:ext uri="{FF2B5EF4-FFF2-40B4-BE49-F238E27FC236}">
                <a16:creationId xmlns:a16="http://schemas.microsoft.com/office/drawing/2014/main" id="{9852531D-C181-3404-9B2A-5BC9D14A933B}"/>
              </a:ext>
            </a:extLst>
          </p:cNvPr>
          <p:cNvSpPr txBox="1"/>
          <p:nvPr/>
        </p:nvSpPr>
        <p:spPr>
          <a:xfrm>
            <a:off x="704772" y="2772596"/>
            <a:ext cx="2863335" cy="923330"/>
          </a:xfrm>
          <a:prstGeom prst="rect">
            <a:avLst/>
          </a:prstGeom>
          <a:noFill/>
        </p:spPr>
        <p:txBody>
          <a:bodyPr wrap="square" rtlCol="0">
            <a:spAutoFit/>
          </a:bodyPr>
          <a:lstStyle/>
          <a:p>
            <a:pPr algn="ctr"/>
            <a:r>
              <a:rPr lang="en-US" b="1" dirty="0">
                <a:solidFill>
                  <a:srgbClr val="0070C0"/>
                </a:solidFill>
                <a:latin typeface="Open Sans" panose="020B0606030504020204" pitchFamily="34" charset="0"/>
                <a:ea typeface="Open Sans" panose="020B0606030504020204" pitchFamily="34" charset="0"/>
                <a:cs typeface="Open Sans" panose="020B0606030504020204" pitchFamily="34" charset="0"/>
              </a:rPr>
              <a:t>Ministry of Health</a:t>
            </a:r>
          </a:p>
          <a:p>
            <a:pPr algn="ctr"/>
            <a:r>
              <a:rPr lang="en-US" i="1" dirty="0">
                <a:solidFill>
                  <a:srgbClr val="0070C0"/>
                </a:solidFill>
                <a:latin typeface="Open Sans" panose="020B0606030504020204" pitchFamily="34" charset="0"/>
                <a:ea typeface="Open Sans" panose="020B0606030504020204" pitchFamily="34" charset="0"/>
                <a:cs typeface="Open Sans" panose="020B0606030504020204" pitchFamily="34" charset="0"/>
              </a:rPr>
              <a:t>Public Health</a:t>
            </a:r>
          </a:p>
          <a:p>
            <a:pPr algn="ctr"/>
            <a:r>
              <a:rPr lang="en-US" i="1" dirty="0">
                <a:solidFill>
                  <a:srgbClr val="0070C0"/>
                </a:solidFill>
                <a:latin typeface="Open Sans" panose="020B0606030504020204" pitchFamily="34" charset="0"/>
                <a:ea typeface="Open Sans" panose="020B0606030504020204" pitchFamily="34" charset="0"/>
                <a:cs typeface="Open Sans" panose="020B0606030504020204" pitchFamily="34" charset="0"/>
              </a:rPr>
              <a:t>Health Services</a:t>
            </a:r>
          </a:p>
        </p:txBody>
      </p:sp>
      <p:cxnSp>
        <p:nvCxnSpPr>
          <p:cNvPr id="32" name="Straight Arrow Connector 31">
            <a:extLst>
              <a:ext uri="{FF2B5EF4-FFF2-40B4-BE49-F238E27FC236}">
                <a16:creationId xmlns:a16="http://schemas.microsoft.com/office/drawing/2014/main" id="{931BB3F1-0451-40A5-9995-B798A965DD5F}"/>
              </a:ext>
            </a:extLst>
          </p:cNvPr>
          <p:cNvCxnSpPr/>
          <p:nvPr/>
        </p:nvCxnSpPr>
        <p:spPr bwMode="auto">
          <a:xfrm>
            <a:off x="10949537" y="5539771"/>
            <a:ext cx="0" cy="0"/>
          </a:xfrm>
          <a:prstGeom prst="straightConnector1">
            <a:avLst/>
          </a:prstGeom>
          <a:noFill/>
          <a:ln w="9525" cap="flat" cmpd="sng" algn="ctr">
            <a:noFill/>
            <a:prstDash val="solid"/>
            <a:round/>
            <a:headEnd type="none" w="med" len="med"/>
            <a:tailEnd type="triangle"/>
          </a:ln>
          <a:effectLst/>
        </p:spPr>
      </p:cxnSp>
      <p:sp>
        <p:nvSpPr>
          <p:cNvPr id="59" name="Hexagon 58">
            <a:extLst>
              <a:ext uri="{FF2B5EF4-FFF2-40B4-BE49-F238E27FC236}">
                <a16:creationId xmlns:a16="http://schemas.microsoft.com/office/drawing/2014/main" id="{8945A915-FF7D-B242-E6F2-CC7030F57430}"/>
              </a:ext>
            </a:extLst>
          </p:cNvPr>
          <p:cNvSpPr/>
          <p:nvPr/>
        </p:nvSpPr>
        <p:spPr bwMode="auto">
          <a:xfrm>
            <a:off x="672660" y="3903427"/>
            <a:ext cx="2944800" cy="2391396"/>
          </a:xfrm>
          <a:prstGeom prst="hexagon">
            <a:avLst/>
          </a:prstGeom>
          <a:solidFill>
            <a:schemeClr val="bg1">
              <a:lumMod val="8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1" name="TextBox 60">
            <a:extLst>
              <a:ext uri="{FF2B5EF4-FFF2-40B4-BE49-F238E27FC236}">
                <a16:creationId xmlns:a16="http://schemas.microsoft.com/office/drawing/2014/main" id="{FA16C1EB-6342-260B-06EE-412E4582507D}"/>
              </a:ext>
            </a:extLst>
          </p:cNvPr>
          <p:cNvSpPr txBox="1"/>
          <p:nvPr/>
        </p:nvSpPr>
        <p:spPr>
          <a:xfrm>
            <a:off x="729937" y="5090975"/>
            <a:ext cx="2799459" cy="923330"/>
          </a:xfrm>
          <a:prstGeom prst="rect">
            <a:avLst/>
          </a:prstGeom>
          <a:noFill/>
        </p:spPr>
        <p:txBody>
          <a:bodyPr wrap="square" rtlCol="0">
            <a:spAutoFit/>
          </a:bodyPr>
          <a:lstStyle/>
          <a:p>
            <a:pPr algn="ctr"/>
            <a:r>
              <a:rPr lang="en-US"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Ministry of Education</a:t>
            </a:r>
          </a:p>
          <a:p>
            <a:pPr algn="ctr"/>
            <a:r>
              <a:rPr lang="en-US"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School Nutrition</a:t>
            </a:r>
          </a:p>
          <a:p>
            <a:pPr algn="ctr"/>
            <a:r>
              <a:rPr lang="en-US" i="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Physical Activity</a:t>
            </a:r>
          </a:p>
        </p:txBody>
      </p:sp>
      <p:sp>
        <p:nvSpPr>
          <p:cNvPr id="64" name="TextBox 63">
            <a:extLst>
              <a:ext uri="{FF2B5EF4-FFF2-40B4-BE49-F238E27FC236}">
                <a16:creationId xmlns:a16="http://schemas.microsoft.com/office/drawing/2014/main" id="{AAAEE1C5-A7EC-D0FF-747C-997952E557F6}"/>
              </a:ext>
            </a:extLst>
          </p:cNvPr>
          <p:cNvSpPr txBox="1"/>
          <p:nvPr/>
        </p:nvSpPr>
        <p:spPr>
          <a:xfrm>
            <a:off x="3562459" y="3724184"/>
            <a:ext cx="2727070" cy="369332"/>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Ministry of Finance</a:t>
            </a:r>
          </a:p>
        </p:txBody>
      </p:sp>
      <p:sp>
        <p:nvSpPr>
          <p:cNvPr id="67" name="TextBox 66">
            <a:extLst>
              <a:ext uri="{FF2B5EF4-FFF2-40B4-BE49-F238E27FC236}">
                <a16:creationId xmlns:a16="http://schemas.microsoft.com/office/drawing/2014/main" id="{58607F04-333D-E241-8E81-B8FFD3DA4C14}"/>
              </a:ext>
            </a:extLst>
          </p:cNvPr>
          <p:cNvSpPr txBox="1"/>
          <p:nvPr/>
        </p:nvSpPr>
        <p:spPr>
          <a:xfrm>
            <a:off x="5858975" y="4906309"/>
            <a:ext cx="3210339"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Ministry of Agriculture</a:t>
            </a:r>
          </a:p>
          <a:p>
            <a:pPr algn="ct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Nutrition &amp;</a:t>
            </a:r>
          </a:p>
          <a:p>
            <a:pPr algn="ctr"/>
            <a:r>
              <a:rPr lang="en-US" i="1" dirty="0">
                <a:solidFill>
                  <a:schemeClr val="bg1"/>
                </a:solidFill>
                <a:latin typeface="Open Sans" panose="020B0606030504020204" pitchFamily="34" charset="0"/>
                <a:ea typeface="Open Sans" panose="020B0606030504020204" pitchFamily="34" charset="0"/>
                <a:cs typeface="Open Sans" panose="020B0606030504020204" pitchFamily="34" charset="0"/>
              </a:rPr>
              <a:t>Food Safety</a:t>
            </a:r>
          </a:p>
        </p:txBody>
      </p:sp>
      <p:sp>
        <p:nvSpPr>
          <p:cNvPr id="68" name="Hexagon 67">
            <a:extLst>
              <a:ext uri="{FF2B5EF4-FFF2-40B4-BE49-F238E27FC236}">
                <a16:creationId xmlns:a16="http://schemas.microsoft.com/office/drawing/2014/main" id="{BCD5EB6E-F8E6-71A5-2A6D-C6F5C5280547}"/>
              </a:ext>
            </a:extLst>
          </p:cNvPr>
          <p:cNvSpPr/>
          <p:nvPr/>
        </p:nvSpPr>
        <p:spPr bwMode="auto">
          <a:xfrm>
            <a:off x="6007374" y="1155814"/>
            <a:ext cx="3223310" cy="2597593"/>
          </a:xfrm>
          <a:prstGeom prst="hexagon">
            <a:avLst/>
          </a:prstGeom>
          <a:solidFill>
            <a:srgbClr val="FFC000"/>
          </a:solidFill>
          <a:ln>
            <a:solidFill>
              <a:srgbClr val="FF9933"/>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9" name="TextBox 68">
            <a:extLst>
              <a:ext uri="{FF2B5EF4-FFF2-40B4-BE49-F238E27FC236}">
                <a16:creationId xmlns:a16="http://schemas.microsoft.com/office/drawing/2014/main" id="{5F7069FC-AA46-56FA-A0A3-3C9D10AE0F6C}"/>
              </a:ext>
            </a:extLst>
          </p:cNvPr>
          <p:cNvSpPr txBox="1"/>
          <p:nvPr/>
        </p:nvSpPr>
        <p:spPr>
          <a:xfrm>
            <a:off x="6204109" y="2078908"/>
            <a:ext cx="2906702" cy="1323439"/>
          </a:xfrm>
          <a:prstGeom prst="rect">
            <a:avLst/>
          </a:prstGeom>
          <a:noFill/>
        </p:spPr>
        <p:txBody>
          <a:bodyPr wrap="square" rtlCol="0">
            <a:spAutoFit/>
          </a:bodyPr>
          <a:lstStyle/>
          <a:p>
            <a:pPr algn="ctr"/>
            <a:r>
              <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Civil Society Organizations</a:t>
            </a:r>
          </a:p>
          <a:p>
            <a:pPr algn="ct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Regional Agencies</a:t>
            </a:r>
          </a:p>
          <a:p>
            <a:pPr algn="ctr"/>
            <a:endPar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Development Partners</a:t>
            </a:r>
          </a:p>
        </p:txBody>
      </p:sp>
      <p:sp>
        <p:nvSpPr>
          <p:cNvPr id="6" name="Hexagon 5">
            <a:extLst>
              <a:ext uri="{FF2B5EF4-FFF2-40B4-BE49-F238E27FC236}">
                <a16:creationId xmlns:a16="http://schemas.microsoft.com/office/drawing/2014/main" id="{16283452-55B8-5BE5-ACE2-E6E0FC72A0A6}"/>
              </a:ext>
            </a:extLst>
          </p:cNvPr>
          <p:cNvSpPr/>
          <p:nvPr/>
        </p:nvSpPr>
        <p:spPr bwMode="auto">
          <a:xfrm>
            <a:off x="8716828" y="2768910"/>
            <a:ext cx="2706902" cy="2048621"/>
          </a:xfrm>
          <a:prstGeom prst="hexagon">
            <a:avLst/>
          </a:prstGeom>
          <a:solidFill>
            <a:srgbClr val="A4C2DB"/>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9" name="TextBox 8">
            <a:extLst>
              <a:ext uri="{FF2B5EF4-FFF2-40B4-BE49-F238E27FC236}">
                <a16:creationId xmlns:a16="http://schemas.microsoft.com/office/drawing/2014/main" id="{E2C80076-05FB-F33B-5F8E-E757448AB728}"/>
              </a:ext>
            </a:extLst>
          </p:cNvPr>
          <p:cNvSpPr txBox="1"/>
          <p:nvPr/>
        </p:nvSpPr>
        <p:spPr>
          <a:xfrm>
            <a:off x="8941858" y="3797078"/>
            <a:ext cx="2089422" cy="646331"/>
          </a:xfrm>
          <a:prstGeom prst="rect">
            <a:avLst/>
          </a:prstGeom>
          <a:noFill/>
        </p:spPr>
        <p:txBody>
          <a:bodyPr wrap="square">
            <a:spAutoFit/>
          </a:bodyPr>
          <a:lstStyle/>
          <a:p>
            <a:pPr algn="ctr"/>
            <a:r>
              <a:rPr lang="en-US" sz="1800" b="1" dirty="0">
                <a:solidFill>
                  <a:srgbClr val="000000"/>
                </a:solidFill>
                <a:effectLst/>
                <a:latin typeface="Calibri" panose="020F0502020204030204" pitchFamily="34" charset="0"/>
                <a:ea typeface="Times New Roman" panose="02020603050405020304" pitchFamily="18" charset="0"/>
              </a:rPr>
              <a:t>Transport</a:t>
            </a:r>
          </a:p>
          <a:p>
            <a:pPr algn="ctr"/>
            <a:r>
              <a:rPr lang="en-US" i="1" dirty="0">
                <a:solidFill>
                  <a:srgbClr val="000000"/>
                </a:solidFill>
                <a:latin typeface="Calibri" panose="020F0502020204030204" pitchFamily="34" charset="0"/>
              </a:rPr>
              <a:t>Accessibility</a:t>
            </a:r>
            <a:endParaRPr lang="en-US" i="1" dirty="0"/>
          </a:p>
        </p:txBody>
      </p:sp>
      <p:sp>
        <p:nvSpPr>
          <p:cNvPr id="10" name="Freeform 8">
            <a:extLst>
              <a:ext uri="{FF2B5EF4-FFF2-40B4-BE49-F238E27FC236}">
                <a16:creationId xmlns:a16="http://schemas.microsoft.com/office/drawing/2014/main" id="{3989952D-7573-65AC-1B64-0BB1F9CB88D8}"/>
              </a:ext>
            </a:extLst>
          </p:cNvPr>
          <p:cNvSpPr/>
          <p:nvPr/>
        </p:nvSpPr>
        <p:spPr>
          <a:xfrm>
            <a:off x="4436743" y="2718575"/>
            <a:ext cx="736419" cy="871907"/>
          </a:xfrm>
          <a:custGeom>
            <a:avLst/>
            <a:gdLst/>
            <a:ahLst/>
            <a:cxnLst/>
            <a:rect l="l" t="t" r="r" b="b"/>
            <a:pathLst>
              <a:path w="3342660" h="3133744">
                <a:moveTo>
                  <a:pt x="0" y="0"/>
                </a:moveTo>
                <a:lnTo>
                  <a:pt x="3342660" y="0"/>
                </a:lnTo>
                <a:lnTo>
                  <a:pt x="3342660" y="3133744"/>
                </a:lnTo>
                <a:lnTo>
                  <a:pt x="0" y="3133744"/>
                </a:lnTo>
                <a:lnTo>
                  <a:pt x="0" y="0"/>
                </a:lnTo>
                <a:close/>
              </a:path>
            </a:pathLst>
          </a:custGeom>
          <a:blipFill>
            <a:blip r:embed="rId3">
              <a:extLst>
                <a:ext uri="{96DAC541-7B7A-43D3-8B79-37D633B846F1}">
                  <asvg:svgBlip xmlns:asvg="http://schemas.microsoft.com/office/drawing/2016/SVG/main" r:embed="rId4"/>
                </a:ext>
              </a:extLst>
            </a:blip>
            <a:stretch>
              <a:fillRect/>
            </a:stretch>
          </a:blipFill>
          <a:ln>
            <a:solidFill>
              <a:schemeClr val="tx2">
                <a:lumMod val="75000"/>
              </a:schemeClr>
            </a:solidFill>
          </a:ln>
        </p:spPr>
        <p:txBody>
          <a:bodyPr/>
          <a:lstStyle/>
          <a:p>
            <a:endParaRPr lang="en-US" sz="1200"/>
          </a:p>
        </p:txBody>
      </p:sp>
      <p:pic>
        <p:nvPicPr>
          <p:cNvPr id="5" name="Graphic 4" descr="Medical with solid fill">
            <a:extLst>
              <a:ext uri="{FF2B5EF4-FFF2-40B4-BE49-F238E27FC236}">
                <a16:creationId xmlns:a16="http://schemas.microsoft.com/office/drawing/2014/main" id="{89017553-06CB-50C1-8244-C3DC2E7DD0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9239" y="1803178"/>
            <a:ext cx="914400" cy="914400"/>
          </a:xfrm>
          <a:prstGeom prst="rect">
            <a:avLst/>
          </a:prstGeom>
        </p:spPr>
      </p:pic>
      <p:pic>
        <p:nvPicPr>
          <p:cNvPr id="11" name="Graphic 10" descr="Classroom with solid fill">
            <a:extLst>
              <a:ext uri="{FF2B5EF4-FFF2-40B4-BE49-F238E27FC236}">
                <a16:creationId xmlns:a16="http://schemas.microsoft.com/office/drawing/2014/main" id="{D54FB956-E57F-A2AC-053B-59C2D99C77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8877" y="4176575"/>
            <a:ext cx="914400" cy="914400"/>
          </a:xfrm>
          <a:prstGeom prst="rect">
            <a:avLst/>
          </a:prstGeom>
        </p:spPr>
      </p:pic>
      <p:pic>
        <p:nvPicPr>
          <p:cNvPr id="13" name="Graphic 12" descr="Crops outline">
            <a:extLst>
              <a:ext uri="{FF2B5EF4-FFF2-40B4-BE49-F238E27FC236}">
                <a16:creationId xmlns:a16="http://schemas.microsoft.com/office/drawing/2014/main" id="{3BFA9C3A-C9DC-F27F-9B17-FD0F526CA5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06945" y="4032220"/>
            <a:ext cx="914400" cy="914400"/>
          </a:xfrm>
          <a:prstGeom prst="rect">
            <a:avLst/>
          </a:prstGeom>
        </p:spPr>
      </p:pic>
      <p:sp>
        <p:nvSpPr>
          <p:cNvPr id="14" name="Freeform 2">
            <a:extLst>
              <a:ext uri="{FF2B5EF4-FFF2-40B4-BE49-F238E27FC236}">
                <a16:creationId xmlns:a16="http://schemas.microsoft.com/office/drawing/2014/main" id="{53990420-1C19-0BCD-A9BA-0882F705A92C}"/>
              </a:ext>
            </a:extLst>
          </p:cNvPr>
          <p:cNvSpPr/>
          <p:nvPr/>
        </p:nvSpPr>
        <p:spPr>
          <a:xfrm rot="19852001">
            <a:off x="7319561" y="1282185"/>
            <a:ext cx="598936" cy="663036"/>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dirty="0"/>
          </a:p>
        </p:txBody>
      </p:sp>
      <p:pic>
        <p:nvPicPr>
          <p:cNvPr id="16" name="Graphic 15" descr="Shuffle with solid fill">
            <a:extLst>
              <a:ext uri="{FF2B5EF4-FFF2-40B4-BE49-F238E27FC236}">
                <a16:creationId xmlns:a16="http://schemas.microsoft.com/office/drawing/2014/main" id="{8B0C28A0-ECA2-A20E-4F70-589A18232A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32262" y="2985701"/>
            <a:ext cx="914400" cy="914400"/>
          </a:xfrm>
          <a:prstGeom prst="rect">
            <a:avLst/>
          </a:prstGeom>
        </p:spPr>
      </p:pic>
      <p:pic>
        <p:nvPicPr>
          <p:cNvPr id="19" name="Graphic 18" descr="Cheers with solid fill">
            <a:extLst>
              <a:ext uri="{FF2B5EF4-FFF2-40B4-BE49-F238E27FC236}">
                <a16:creationId xmlns:a16="http://schemas.microsoft.com/office/drawing/2014/main" id="{DB0D846D-E1C0-EAFD-6BA3-B699487C968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05063" y="160322"/>
            <a:ext cx="914400" cy="914400"/>
          </a:xfrm>
          <a:prstGeom prst="rect">
            <a:avLst/>
          </a:prstGeom>
        </p:spPr>
      </p:pic>
      <p:sp>
        <p:nvSpPr>
          <p:cNvPr id="20" name="TextBox 19">
            <a:extLst>
              <a:ext uri="{FF2B5EF4-FFF2-40B4-BE49-F238E27FC236}">
                <a16:creationId xmlns:a16="http://schemas.microsoft.com/office/drawing/2014/main" id="{36546F4F-1E8E-3BF2-171F-03D5F87EED09}"/>
              </a:ext>
            </a:extLst>
          </p:cNvPr>
          <p:cNvSpPr txBox="1"/>
          <p:nvPr/>
        </p:nvSpPr>
        <p:spPr>
          <a:xfrm>
            <a:off x="3568107" y="1419157"/>
            <a:ext cx="2381806" cy="646331"/>
          </a:xfrm>
          <a:prstGeom prst="rect">
            <a:avLst/>
          </a:prstGeom>
          <a:noFill/>
        </p:spPr>
        <p:txBody>
          <a:bodyPr wrap="none" rtlCol="0">
            <a:spAutoFit/>
          </a:bodyPr>
          <a:lstStyle/>
          <a:p>
            <a:pPr algn="ctr"/>
            <a:r>
              <a:rPr lang="en-US" b="1" dirty="0">
                <a:effectLst>
                  <a:outerShdw blurRad="38100" dist="38100" dir="2700000" algn="tl">
                    <a:srgbClr val="000000">
                      <a:alpha val="43137"/>
                    </a:srgbClr>
                  </a:outerShdw>
                </a:effectLst>
              </a:rPr>
              <a:t>“One Government”</a:t>
            </a:r>
          </a:p>
          <a:p>
            <a:r>
              <a:rPr lang="en-US" b="1" dirty="0">
                <a:effectLst>
                  <a:outerShdw blurRad="38100" dist="38100" dir="2700000" algn="tl">
                    <a:srgbClr val="000000">
                      <a:alpha val="43137"/>
                    </a:srgbClr>
                  </a:outerShdw>
                </a:effectLst>
              </a:rPr>
              <a:t>Multisectoral Action</a:t>
            </a:r>
          </a:p>
        </p:txBody>
      </p:sp>
      <p:sp>
        <p:nvSpPr>
          <p:cNvPr id="21" name="Hexagon 20">
            <a:extLst>
              <a:ext uri="{FF2B5EF4-FFF2-40B4-BE49-F238E27FC236}">
                <a16:creationId xmlns:a16="http://schemas.microsoft.com/office/drawing/2014/main" id="{587226C2-C8DA-0036-FC57-8035E0F27882}"/>
              </a:ext>
            </a:extLst>
          </p:cNvPr>
          <p:cNvSpPr/>
          <p:nvPr/>
        </p:nvSpPr>
        <p:spPr bwMode="auto">
          <a:xfrm>
            <a:off x="8765307" y="4947228"/>
            <a:ext cx="2442524" cy="1824635"/>
          </a:xfrm>
          <a:prstGeom prst="hexagon">
            <a:avLst/>
          </a:prstGeom>
          <a:solidFill>
            <a:srgbClr val="A4C2DB"/>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22" name="TextBox 21">
            <a:extLst>
              <a:ext uri="{FF2B5EF4-FFF2-40B4-BE49-F238E27FC236}">
                <a16:creationId xmlns:a16="http://schemas.microsoft.com/office/drawing/2014/main" id="{E7C04011-F2E4-4696-8765-AFC07D85012B}"/>
              </a:ext>
            </a:extLst>
          </p:cNvPr>
          <p:cNvSpPr txBox="1"/>
          <p:nvPr/>
        </p:nvSpPr>
        <p:spPr>
          <a:xfrm>
            <a:off x="8963068" y="5784296"/>
            <a:ext cx="2089422" cy="646331"/>
          </a:xfrm>
          <a:prstGeom prst="rect">
            <a:avLst/>
          </a:prstGeom>
          <a:noFill/>
        </p:spPr>
        <p:txBody>
          <a:bodyPr wrap="square">
            <a:spAutoFit/>
          </a:bodyPr>
          <a:lstStyle/>
          <a:p>
            <a:pPr algn="ctr"/>
            <a:r>
              <a:rPr lang="en-US" sz="1800" b="1" dirty="0">
                <a:solidFill>
                  <a:srgbClr val="000000"/>
                </a:solidFill>
                <a:effectLst/>
                <a:latin typeface="Calibri" panose="020F0502020204030204" pitchFamily="34" charset="0"/>
                <a:ea typeface="Times New Roman" panose="02020603050405020304" pitchFamily="18" charset="0"/>
              </a:rPr>
              <a:t>Urban Development</a:t>
            </a:r>
          </a:p>
        </p:txBody>
      </p:sp>
      <p:pic>
        <p:nvPicPr>
          <p:cNvPr id="24" name="Graphic 23" descr="City outline">
            <a:extLst>
              <a:ext uri="{FF2B5EF4-FFF2-40B4-BE49-F238E27FC236}">
                <a16:creationId xmlns:a16="http://schemas.microsoft.com/office/drawing/2014/main" id="{B9F72F52-5AFF-4025-DD2A-B27BFB0CE4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29369" y="4908781"/>
            <a:ext cx="914400" cy="914400"/>
          </a:xfrm>
          <a:prstGeom prst="rect">
            <a:avLst/>
          </a:prstGeom>
        </p:spPr>
      </p:pic>
      <p:sp>
        <p:nvSpPr>
          <p:cNvPr id="26" name="Hexagon 25">
            <a:extLst>
              <a:ext uri="{FF2B5EF4-FFF2-40B4-BE49-F238E27FC236}">
                <a16:creationId xmlns:a16="http://schemas.microsoft.com/office/drawing/2014/main" id="{FC3902C2-AB12-A106-512B-C6B8325A74FA}"/>
              </a:ext>
            </a:extLst>
          </p:cNvPr>
          <p:cNvSpPr/>
          <p:nvPr/>
        </p:nvSpPr>
        <p:spPr bwMode="auto">
          <a:xfrm>
            <a:off x="3336165" y="5232827"/>
            <a:ext cx="2276881" cy="1564172"/>
          </a:xfrm>
          <a:prstGeom prst="hexagon">
            <a:avLst/>
          </a:prstGeom>
          <a:solidFill>
            <a:schemeClr val="bg1">
              <a:lumMod val="8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lang="en-US" sz="1600" b="1" dirty="0">
                <a:solidFill>
                  <a:schemeClr val="tx1"/>
                </a:solidFill>
                <a:latin typeface="Trebuchet MS" pitchFamily="34" charset="0"/>
                <a:cs typeface="Times New Roman" pitchFamily="18" charset="0"/>
              </a:rPr>
              <a:t>Ministry of Youth &amp; Sports</a:t>
            </a:r>
            <a:endParaRPr kumimoji="0" lang="en-US" sz="1600" b="1" i="0" u="none" strike="noStrike" cap="none" normalizeH="0" baseline="0" dirty="0">
              <a:ln>
                <a:noFill/>
              </a:ln>
              <a:solidFill>
                <a:schemeClr val="tx1"/>
              </a:solidFill>
              <a:effectLst/>
              <a:latin typeface="Trebuchet MS" pitchFamily="34" charset="0"/>
              <a:cs typeface="Times New Roman" pitchFamily="18" charset="0"/>
            </a:endParaRPr>
          </a:p>
        </p:txBody>
      </p:sp>
      <p:sp>
        <p:nvSpPr>
          <p:cNvPr id="3" name="Hexagon 2">
            <a:extLst>
              <a:ext uri="{FF2B5EF4-FFF2-40B4-BE49-F238E27FC236}">
                <a16:creationId xmlns:a16="http://schemas.microsoft.com/office/drawing/2014/main" id="{7892F721-EDA4-6B1D-1C98-ACFE8AE40DA2}"/>
              </a:ext>
            </a:extLst>
          </p:cNvPr>
          <p:cNvSpPr/>
          <p:nvPr/>
        </p:nvSpPr>
        <p:spPr bwMode="auto">
          <a:xfrm>
            <a:off x="9069314" y="1120678"/>
            <a:ext cx="2276881" cy="1564172"/>
          </a:xfrm>
          <a:prstGeom prst="hexagon">
            <a:avLst/>
          </a:prstGeom>
          <a:solidFill>
            <a:srgbClr val="FF0000"/>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0"/>
              </a:spcAft>
              <a:buClrTx/>
              <a:buSzTx/>
              <a:tabLst/>
            </a:pPr>
            <a:r>
              <a:rPr lang="en-US" sz="1600" b="1" dirty="0">
                <a:solidFill>
                  <a:schemeClr val="tx1"/>
                </a:solidFill>
                <a:latin typeface="Trebuchet MS" pitchFamily="34" charset="0"/>
                <a:cs typeface="Times New Roman" pitchFamily="18" charset="0"/>
              </a:rPr>
              <a:t>PRIVATE SECTOR</a:t>
            </a:r>
          </a:p>
          <a:p>
            <a:pPr marR="0" algn="ctr" defTabSz="914400" rtl="0" eaLnBrk="1" fontAlgn="base" latinLnBrk="0" hangingPunct="1">
              <a:lnSpc>
                <a:spcPct val="100000"/>
              </a:lnSpc>
              <a:spcBef>
                <a:spcPct val="50000"/>
              </a:spcBef>
              <a:spcAft>
                <a:spcPct val="0"/>
              </a:spcAft>
              <a:buClrTx/>
              <a:buSzTx/>
              <a:tabLst/>
            </a:pPr>
            <a:r>
              <a:rPr lang="en-US" sz="1600" b="1" dirty="0">
                <a:solidFill>
                  <a:schemeClr val="tx1"/>
                </a:solidFill>
                <a:latin typeface="Trebuchet MS" pitchFamily="34" charset="0"/>
                <a:cs typeface="Times New Roman" pitchFamily="18" charset="0"/>
              </a:rPr>
              <a:t>CORPORATIONS</a:t>
            </a:r>
            <a:endParaRPr kumimoji="0" lang="en-US" sz="1600" b="1" i="0" u="none" strike="noStrike" cap="none" normalizeH="0" baseline="0" dirty="0">
              <a:ln>
                <a:noFill/>
              </a:ln>
              <a:solidFill>
                <a:schemeClr val="tx1"/>
              </a:solidFill>
              <a:effectLst/>
              <a:latin typeface="Trebuchet MS" pitchFamily="34" charset="0"/>
              <a:cs typeface="Times New Roman" pitchFamily="18" charset="0"/>
            </a:endParaRPr>
          </a:p>
        </p:txBody>
      </p:sp>
    </p:spTree>
    <p:extLst>
      <p:ext uri="{BB962C8B-B14F-4D97-AF65-F5344CB8AC3E}">
        <p14:creationId xmlns:p14="http://schemas.microsoft.com/office/powerpoint/2010/main" val="1901217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Hexagon 61">
            <a:extLst>
              <a:ext uri="{FF2B5EF4-FFF2-40B4-BE49-F238E27FC236}">
                <a16:creationId xmlns:a16="http://schemas.microsoft.com/office/drawing/2014/main" id="{92B32527-D060-E453-8DF7-369403EF3398}"/>
              </a:ext>
            </a:extLst>
          </p:cNvPr>
          <p:cNvSpPr/>
          <p:nvPr/>
        </p:nvSpPr>
        <p:spPr bwMode="auto">
          <a:xfrm>
            <a:off x="3152659" y="2415560"/>
            <a:ext cx="3391062" cy="2683565"/>
          </a:xfrm>
          <a:prstGeom prst="hexagon">
            <a:avLst/>
          </a:prstGeom>
          <a:solidFill>
            <a:srgbClr val="0076AA"/>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5" name="Hexagon 64">
            <a:extLst>
              <a:ext uri="{FF2B5EF4-FFF2-40B4-BE49-F238E27FC236}">
                <a16:creationId xmlns:a16="http://schemas.microsoft.com/office/drawing/2014/main" id="{13381FED-818D-8C46-E2B7-B8663A676403}"/>
              </a:ext>
            </a:extLst>
          </p:cNvPr>
          <p:cNvSpPr/>
          <p:nvPr/>
        </p:nvSpPr>
        <p:spPr bwMode="auto">
          <a:xfrm>
            <a:off x="6118939" y="3896693"/>
            <a:ext cx="2824649" cy="2389193"/>
          </a:xfrm>
          <a:prstGeom prst="hexagon">
            <a:avLst/>
          </a:prstGeom>
          <a:solidFill>
            <a:schemeClr val="tx2">
              <a:lumMod val="5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58" name="Hexagon 57">
            <a:extLst>
              <a:ext uri="{FF2B5EF4-FFF2-40B4-BE49-F238E27FC236}">
                <a16:creationId xmlns:a16="http://schemas.microsoft.com/office/drawing/2014/main" id="{62470B2E-9393-E6A1-201E-71DB719EA204}"/>
              </a:ext>
            </a:extLst>
          </p:cNvPr>
          <p:cNvSpPr/>
          <p:nvPr/>
        </p:nvSpPr>
        <p:spPr bwMode="auto">
          <a:xfrm>
            <a:off x="704773" y="1434938"/>
            <a:ext cx="2863335" cy="2296383"/>
          </a:xfrm>
          <a:prstGeom prst="hexagon">
            <a:avLst/>
          </a:prstGeom>
          <a:solidFill>
            <a:schemeClr val="tx2">
              <a:lumMod val="50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75868" y="531441"/>
            <a:ext cx="10466303" cy="432583"/>
          </a:xfrm>
        </p:spPr>
        <p:txBody>
          <a:bodyPr/>
          <a:lstStyle/>
          <a:p>
            <a:r>
              <a:rPr lang="en-US" sz="3600" b="1" cap="all" dirty="0">
                <a:effectLst/>
              </a:rPr>
              <a:t>HOW THE WORLD BANK GROUP CAN HELP</a:t>
            </a:r>
            <a:endParaRPr lang="en-US" sz="4400" b="1" cap="all" dirty="0"/>
          </a:p>
        </p:txBody>
      </p:sp>
      <p:sp>
        <p:nvSpPr>
          <p:cNvPr id="4" name="Oval 3">
            <a:extLst>
              <a:ext uri="{FF2B5EF4-FFF2-40B4-BE49-F238E27FC236}">
                <a16:creationId xmlns:a16="http://schemas.microsoft.com/office/drawing/2014/main" id="{B333DC8A-D461-FBBA-2108-EF17A1D2A27E}"/>
              </a:ext>
            </a:extLst>
          </p:cNvPr>
          <p:cNvSpPr/>
          <p:nvPr/>
        </p:nvSpPr>
        <p:spPr bwMode="auto">
          <a:xfrm>
            <a:off x="4107628" y="2266121"/>
            <a:ext cx="1262269" cy="1162878"/>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cxnSp>
        <p:nvCxnSpPr>
          <p:cNvPr id="7" name="Straight Arrow Connector 6">
            <a:extLst>
              <a:ext uri="{FF2B5EF4-FFF2-40B4-BE49-F238E27FC236}">
                <a16:creationId xmlns:a16="http://schemas.microsoft.com/office/drawing/2014/main" id="{7BBBAA6B-9A5F-C3B8-FE59-FF00D6873EB0}"/>
              </a:ext>
            </a:extLst>
          </p:cNvPr>
          <p:cNvCxnSpPr/>
          <p:nvPr/>
        </p:nvCxnSpPr>
        <p:spPr bwMode="auto">
          <a:xfrm>
            <a:off x="3007696" y="0"/>
            <a:ext cx="914400" cy="914400"/>
          </a:xfrm>
          <a:prstGeom prst="straightConnector1">
            <a:avLst/>
          </a:prstGeom>
          <a:noFill/>
          <a:ln w="9525" cap="flat" cmpd="sng" algn="ctr">
            <a:noFill/>
            <a:prstDash val="solid"/>
            <a:round/>
            <a:headEnd type="none" w="med" len="med"/>
            <a:tailEnd type="triangle"/>
          </a:ln>
          <a:effectLst/>
        </p:spPr>
      </p:cxnSp>
      <p:sp>
        <p:nvSpPr>
          <p:cNvPr id="25" name="TextBox 24">
            <a:extLst>
              <a:ext uri="{FF2B5EF4-FFF2-40B4-BE49-F238E27FC236}">
                <a16:creationId xmlns:a16="http://schemas.microsoft.com/office/drawing/2014/main" id="{9852531D-C181-3404-9B2A-5BC9D14A933B}"/>
              </a:ext>
            </a:extLst>
          </p:cNvPr>
          <p:cNvSpPr txBox="1"/>
          <p:nvPr/>
        </p:nvSpPr>
        <p:spPr>
          <a:xfrm>
            <a:off x="704772" y="2772596"/>
            <a:ext cx="2863335" cy="923330"/>
          </a:xfrm>
          <a:prstGeom prst="rect">
            <a:avLst/>
          </a:prstGeom>
          <a:noFill/>
        </p:spPr>
        <p:txBody>
          <a:bodyPr wrap="square" rtlCol="0">
            <a:spAutoFit/>
          </a:bodyPr>
          <a:lstStyle/>
          <a:p>
            <a:pPr algn="ctr"/>
            <a:r>
              <a:rPr lang="en-US" b="1" dirty="0">
                <a:solidFill>
                  <a:srgbClr val="5BA6D4"/>
                </a:solidFill>
                <a:latin typeface="Open Sans" panose="020B0606030504020204" pitchFamily="34" charset="0"/>
                <a:ea typeface="Open Sans" panose="020B0606030504020204" pitchFamily="34" charset="0"/>
                <a:cs typeface="Open Sans" panose="020B0606030504020204" pitchFamily="34" charset="0"/>
              </a:rPr>
              <a:t>Convener &amp; Partnerships</a:t>
            </a:r>
          </a:p>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DPs &amp; CSOs</a:t>
            </a:r>
          </a:p>
        </p:txBody>
      </p:sp>
      <p:cxnSp>
        <p:nvCxnSpPr>
          <p:cNvPr id="32" name="Straight Arrow Connector 31">
            <a:extLst>
              <a:ext uri="{FF2B5EF4-FFF2-40B4-BE49-F238E27FC236}">
                <a16:creationId xmlns:a16="http://schemas.microsoft.com/office/drawing/2014/main" id="{931BB3F1-0451-40A5-9995-B798A965DD5F}"/>
              </a:ext>
            </a:extLst>
          </p:cNvPr>
          <p:cNvCxnSpPr/>
          <p:nvPr/>
        </p:nvCxnSpPr>
        <p:spPr bwMode="auto">
          <a:xfrm>
            <a:off x="10949537" y="5539771"/>
            <a:ext cx="0" cy="0"/>
          </a:xfrm>
          <a:prstGeom prst="straightConnector1">
            <a:avLst/>
          </a:prstGeom>
          <a:noFill/>
          <a:ln w="9525" cap="flat" cmpd="sng" algn="ctr">
            <a:noFill/>
            <a:prstDash val="solid"/>
            <a:round/>
            <a:headEnd type="none" w="med" len="med"/>
            <a:tailEnd type="triangle"/>
          </a:ln>
          <a:effectLst/>
        </p:spPr>
      </p:cxnSp>
      <p:sp>
        <p:nvSpPr>
          <p:cNvPr id="59" name="Hexagon 58">
            <a:extLst>
              <a:ext uri="{FF2B5EF4-FFF2-40B4-BE49-F238E27FC236}">
                <a16:creationId xmlns:a16="http://schemas.microsoft.com/office/drawing/2014/main" id="{8945A915-FF7D-B242-E6F2-CC7030F57430}"/>
              </a:ext>
            </a:extLst>
          </p:cNvPr>
          <p:cNvSpPr/>
          <p:nvPr/>
        </p:nvSpPr>
        <p:spPr bwMode="auto">
          <a:xfrm>
            <a:off x="672660" y="3903427"/>
            <a:ext cx="2944800" cy="2391396"/>
          </a:xfrm>
          <a:prstGeom prst="hexagon">
            <a:avLst/>
          </a:prstGeom>
          <a:solidFill>
            <a:schemeClr val="bg1">
              <a:lumMod val="8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0" name="Freeform 2">
            <a:extLst>
              <a:ext uri="{FF2B5EF4-FFF2-40B4-BE49-F238E27FC236}">
                <a16:creationId xmlns:a16="http://schemas.microsoft.com/office/drawing/2014/main" id="{53990420-1C19-0BCD-A9BA-0882F705A92C}"/>
              </a:ext>
            </a:extLst>
          </p:cNvPr>
          <p:cNvSpPr/>
          <p:nvPr/>
        </p:nvSpPr>
        <p:spPr>
          <a:xfrm rot="19852001">
            <a:off x="1625230" y="4070232"/>
            <a:ext cx="914213" cy="774644"/>
          </a:xfrm>
          <a:custGeom>
            <a:avLst/>
            <a:gdLst/>
            <a:ahLst/>
            <a:cxnLst/>
            <a:rect l="l" t="t" r="r" b="b"/>
            <a:pathLst>
              <a:path w="4152550" h="4114800">
                <a:moveTo>
                  <a:pt x="0" y="0"/>
                </a:moveTo>
                <a:lnTo>
                  <a:pt x="4152551" y="0"/>
                </a:lnTo>
                <a:lnTo>
                  <a:pt x="41525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dirty="0"/>
          </a:p>
        </p:txBody>
      </p:sp>
      <p:sp>
        <p:nvSpPr>
          <p:cNvPr id="61" name="TextBox 60">
            <a:extLst>
              <a:ext uri="{FF2B5EF4-FFF2-40B4-BE49-F238E27FC236}">
                <a16:creationId xmlns:a16="http://schemas.microsoft.com/office/drawing/2014/main" id="{FA16C1EB-6342-260B-06EE-412E4582507D}"/>
              </a:ext>
            </a:extLst>
          </p:cNvPr>
          <p:cNvSpPr txBox="1"/>
          <p:nvPr/>
        </p:nvSpPr>
        <p:spPr>
          <a:xfrm>
            <a:off x="745330" y="5010287"/>
            <a:ext cx="2799459" cy="646331"/>
          </a:xfrm>
          <a:prstGeom prst="rect">
            <a:avLst/>
          </a:prstGeom>
          <a:noFill/>
        </p:spPr>
        <p:txBody>
          <a:bodyPr wrap="square" rtlCol="0">
            <a:spAutoFit/>
          </a:bodyPr>
          <a:lstStyle/>
          <a:p>
            <a:pPr algn="ctr"/>
            <a:r>
              <a:rPr lang="en-US"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Multisectoral </a:t>
            </a:r>
            <a:r>
              <a:rPr lang="en-US"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engagement for impact</a:t>
            </a:r>
          </a:p>
        </p:txBody>
      </p:sp>
      <p:sp>
        <p:nvSpPr>
          <p:cNvPr id="64" name="TextBox 63">
            <a:extLst>
              <a:ext uri="{FF2B5EF4-FFF2-40B4-BE49-F238E27FC236}">
                <a16:creationId xmlns:a16="http://schemas.microsoft.com/office/drawing/2014/main" id="{AAAEE1C5-A7EC-D0FF-747C-997952E557F6}"/>
              </a:ext>
            </a:extLst>
          </p:cNvPr>
          <p:cNvSpPr txBox="1"/>
          <p:nvPr/>
        </p:nvSpPr>
        <p:spPr>
          <a:xfrm>
            <a:off x="3562459" y="3724184"/>
            <a:ext cx="2727070" cy="923330"/>
          </a:xfrm>
          <a:prstGeom prst="rect">
            <a:avLst/>
          </a:prstGeom>
          <a:noFill/>
        </p:spPr>
        <p:txBody>
          <a:bodyPr wrap="square" rtlCol="0">
            <a:spAutoFit/>
          </a:bodyPr>
          <a:lstStyle/>
          <a:p>
            <a:pPr algn="ct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 resources </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to support </a:t>
            </a: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reform design and implementation</a:t>
            </a:r>
          </a:p>
        </p:txBody>
      </p:sp>
      <p:sp>
        <p:nvSpPr>
          <p:cNvPr id="66" name="Freeform 5"/>
          <p:cNvSpPr/>
          <p:nvPr/>
        </p:nvSpPr>
        <p:spPr>
          <a:xfrm>
            <a:off x="7039142" y="4239752"/>
            <a:ext cx="788560" cy="646331"/>
          </a:xfrm>
          <a:custGeom>
            <a:avLst/>
            <a:gdLst/>
            <a:ahLst/>
            <a:cxnLst/>
            <a:rect l="l" t="t" r="r" b="b"/>
            <a:pathLst>
              <a:path w="3096387" h="4114800">
                <a:moveTo>
                  <a:pt x="0" y="0"/>
                </a:moveTo>
                <a:lnTo>
                  <a:pt x="3096387" y="0"/>
                </a:lnTo>
                <a:lnTo>
                  <a:pt x="309638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67" name="TextBox 66">
            <a:extLst>
              <a:ext uri="{FF2B5EF4-FFF2-40B4-BE49-F238E27FC236}">
                <a16:creationId xmlns:a16="http://schemas.microsoft.com/office/drawing/2014/main" id="{58607F04-333D-E241-8E81-B8FFD3DA4C14}"/>
              </a:ext>
            </a:extLst>
          </p:cNvPr>
          <p:cNvSpPr txBox="1"/>
          <p:nvPr/>
        </p:nvSpPr>
        <p:spPr>
          <a:xfrm>
            <a:off x="5952118" y="5087003"/>
            <a:ext cx="3210339" cy="646331"/>
          </a:xfrm>
          <a:prstGeom prst="rect">
            <a:avLst/>
          </a:prstGeom>
          <a:noFill/>
        </p:spPr>
        <p:txBody>
          <a:bodyPr wrap="square" rtlCol="0">
            <a:spAutoFit/>
          </a:bodyPr>
          <a:lstStyle/>
          <a:p>
            <a:pPr algn="ctr"/>
            <a:r>
              <a:rPr lang="en-US" b="1" dirty="0">
                <a:solidFill>
                  <a:srgbClr val="5094BF"/>
                </a:solidFill>
                <a:latin typeface="Open Sans" panose="020B0606030504020204" pitchFamily="34" charset="0"/>
                <a:ea typeface="Open Sans" panose="020B0606030504020204" pitchFamily="34" charset="0"/>
                <a:cs typeface="Open Sans" panose="020B0606030504020204" pitchFamily="34" charset="0"/>
              </a:rPr>
              <a:t>Drive innovation </a:t>
            </a:r>
            <a:r>
              <a:rPr lang="en-US" dirty="0">
                <a:solidFill>
                  <a:srgbClr val="5094BF"/>
                </a:solidFill>
                <a:latin typeface="Open Sans" panose="020B0606030504020204" pitchFamily="34" charset="0"/>
                <a:ea typeface="Open Sans" panose="020B0606030504020204" pitchFamily="34" charset="0"/>
                <a:cs typeface="Open Sans" panose="020B0606030504020204" pitchFamily="34" charset="0"/>
              </a:rPr>
              <a:t>for efficiency and scale</a:t>
            </a:r>
          </a:p>
        </p:txBody>
      </p:sp>
      <p:sp>
        <p:nvSpPr>
          <p:cNvPr id="68" name="Hexagon 67">
            <a:extLst>
              <a:ext uri="{FF2B5EF4-FFF2-40B4-BE49-F238E27FC236}">
                <a16:creationId xmlns:a16="http://schemas.microsoft.com/office/drawing/2014/main" id="{BCD5EB6E-F8E6-71A5-2A6D-C6F5C5280547}"/>
              </a:ext>
            </a:extLst>
          </p:cNvPr>
          <p:cNvSpPr/>
          <p:nvPr/>
        </p:nvSpPr>
        <p:spPr bwMode="auto">
          <a:xfrm>
            <a:off x="6047446" y="1141001"/>
            <a:ext cx="3223310" cy="2597593"/>
          </a:xfrm>
          <a:prstGeom prst="hexagon">
            <a:avLst/>
          </a:prstGeom>
          <a:solidFill>
            <a:schemeClr val="bg1">
              <a:lumMod val="95000"/>
            </a:schemeClr>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69" name="TextBox 68">
            <a:extLst>
              <a:ext uri="{FF2B5EF4-FFF2-40B4-BE49-F238E27FC236}">
                <a16:creationId xmlns:a16="http://schemas.microsoft.com/office/drawing/2014/main" id="{5F7069FC-AA46-56FA-A0A3-3C9D10AE0F6C}"/>
              </a:ext>
            </a:extLst>
          </p:cNvPr>
          <p:cNvSpPr txBox="1"/>
          <p:nvPr/>
        </p:nvSpPr>
        <p:spPr>
          <a:xfrm>
            <a:off x="6195287" y="1934780"/>
            <a:ext cx="2906702" cy="1569660"/>
          </a:xfrm>
          <a:prstGeom prst="rect">
            <a:avLst/>
          </a:prstGeom>
          <a:noFill/>
        </p:spPr>
        <p:txBody>
          <a:bodyPr wrap="square" rtlCol="0">
            <a:spAutoFit/>
          </a:bodyPr>
          <a:lstStyle/>
          <a:p>
            <a:pPr algn="ctr"/>
            <a:r>
              <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Help </a:t>
            </a:r>
            <a:r>
              <a:rPr lang="en-US" sz="16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develop and test scalable models </a:t>
            </a:r>
            <a:r>
              <a:rPr lang="en-US" sz="16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and solutions, incl. through knowledge exchanges, hands-on TA, and lending operations</a:t>
            </a:r>
          </a:p>
        </p:txBody>
      </p:sp>
      <p:sp>
        <p:nvSpPr>
          <p:cNvPr id="70" name="Freeform 7"/>
          <p:cNvSpPr/>
          <p:nvPr/>
        </p:nvSpPr>
        <p:spPr>
          <a:xfrm>
            <a:off x="7039142" y="1191169"/>
            <a:ext cx="850006" cy="734972"/>
          </a:xfrm>
          <a:custGeom>
            <a:avLst/>
            <a:gdLst/>
            <a:ahLst/>
            <a:cxnLst/>
            <a:rect l="l" t="t" r="r" b="b"/>
            <a:pathLst>
              <a:path w="4812632" h="4114800">
                <a:moveTo>
                  <a:pt x="0" y="0"/>
                </a:moveTo>
                <a:lnTo>
                  <a:pt x="4812631" y="0"/>
                </a:lnTo>
                <a:lnTo>
                  <a:pt x="481263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dirty="0"/>
          </a:p>
        </p:txBody>
      </p:sp>
      <p:sp>
        <p:nvSpPr>
          <p:cNvPr id="72" name="Freeform 4">
            <a:extLst>
              <a:ext uri="{FF2B5EF4-FFF2-40B4-BE49-F238E27FC236}">
                <a16:creationId xmlns:a16="http://schemas.microsoft.com/office/drawing/2014/main" id="{02BDD4F4-3EA3-B3BE-CCA1-22642F5E8B15}"/>
              </a:ext>
            </a:extLst>
          </p:cNvPr>
          <p:cNvSpPr/>
          <p:nvPr/>
        </p:nvSpPr>
        <p:spPr>
          <a:xfrm>
            <a:off x="1820999" y="1977917"/>
            <a:ext cx="770288" cy="650294"/>
          </a:xfrm>
          <a:custGeom>
            <a:avLst/>
            <a:gdLst/>
            <a:ahLst/>
            <a:cxnLst/>
            <a:rect l="l" t="t" r="r" b="b"/>
            <a:pathLst>
              <a:path w="4666268" h="4114800">
                <a:moveTo>
                  <a:pt x="0" y="0"/>
                </a:moveTo>
                <a:lnTo>
                  <a:pt x="4666268" y="0"/>
                </a:lnTo>
                <a:lnTo>
                  <a:pt x="466626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pic>
        <p:nvPicPr>
          <p:cNvPr id="73" name="Picture 72" descr="A blue text on a black background&#10;&#10;Description automatically generated">
            <a:extLst>
              <a:ext uri="{FF2B5EF4-FFF2-40B4-BE49-F238E27FC236}">
                <a16:creationId xmlns:a16="http://schemas.microsoft.com/office/drawing/2014/main" id="{4EB1F6B5-B2E1-90AB-2D9A-4ECC6E2C083A}"/>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r="78836"/>
          <a:stretch/>
        </p:blipFill>
        <p:spPr>
          <a:xfrm>
            <a:off x="4475139" y="2786637"/>
            <a:ext cx="876510" cy="812655"/>
          </a:xfrm>
          <a:prstGeom prst="rect">
            <a:avLst/>
          </a:prstGeom>
        </p:spPr>
      </p:pic>
      <p:sp>
        <p:nvSpPr>
          <p:cNvPr id="6" name="Hexagon 5">
            <a:extLst>
              <a:ext uri="{FF2B5EF4-FFF2-40B4-BE49-F238E27FC236}">
                <a16:creationId xmlns:a16="http://schemas.microsoft.com/office/drawing/2014/main" id="{16283452-55B8-5BE5-ACE2-E6E0FC72A0A6}"/>
              </a:ext>
            </a:extLst>
          </p:cNvPr>
          <p:cNvSpPr/>
          <p:nvPr/>
        </p:nvSpPr>
        <p:spPr bwMode="auto">
          <a:xfrm>
            <a:off x="8729000" y="2872382"/>
            <a:ext cx="2706902" cy="2048621"/>
          </a:xfrm>
          <a:prstGeom prst="hexagon">
            <a:avLst/>
          </a:prstGeom>
          <a:solidFill>
            <a:srgbClr val="A4C2DB"/>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115888" marR="0" indent="-115888" algn="l" defTabSz="914400" rtl="0" eaLnBrk="1" fontAlgn="base" latinLnBrk="0" hangingPunct="1">
              <a:lnSpc>
                <a:spcPct val="100000"/>
              </a:lnSpc>
              <a:spcBef>
                <a:spcPct val="50000"/>
              </a:spcBef>
              <a:spcAft>
                <a:spcPct val="0"/>
              </a:spcAft>
              <a:buClrTx/>
              <a:buSzTx/>
              <a:buFontTx/>
              <a:buChar char="•"/>
              <a:tabLst/>
            </a:pPr>
            <a:endParaRPr kumimoji="0" lang="en-US" sz="1300" b="0" i="0" u="none" strike="noStrike" cap="none" normalizeH="0" baseline="0">
              <a:ln>
                <a:noFill/>
              </a:ln>
              <a:solidFill>
                <a:schemeClr val="tx1"/>
              </a:solidFill>
              <a:effectLst/>
              <a:latin typeface="Trebuchet MS" pitchFamily="34" charset="0"/>
              <a:cs typeface="Times New Roman" pitchFamily="18" charset="0"/>
            </a:endParaRPr>
          </a:p>
        </p:txBody>
      </p:sp>
      <p:sp>
        <p:nvSpPr>
          <p:cNvPr id="9" name="TextBox 8">
            <a:extLst>
              <a:ext uri="{FF2B5EF4-FFF2-40B4-BE49-F238E27FC236}">
                <a16:creationId xmlns:a16="http://schemas.microsoft.com/office/drawing/2014/main" id="{E2C80076-05FB-F33B-5F8E-E757448AB728}"/>
              </a:ext>
            </a:extLst>
          </p:cNvPr>
          <p:cNvSpPr txBox="1"/>
          <p:nvPr/>
        </p:nvSpPr>
        <p:spPr>
          <a:xfrm>
            <a:off x="9072841" y="4118876"/>
            <a:ext cx="2089422" cy="646331"/>
          </a:xfrm>
          <a:prstGeom prst="rect">
            <a:avLst/>
          </a:prstGeom>
          <a:noFill/>
        </p:spPr>
        <p:txBody>
          <a:bodyPr wrap="square">
            <a:spAutoFit/>
          </a:bodyPr>
          <a:lstStyle/>
          <a:p>
            <a:pPr algn="ctr"/>
            <a:r>
              <a:rPr lang="en-US" sz="1800" b="1" dirty="0">
                <a:solidFill>
                  <a:srgbClr val="000000"/>
                </a:solidFill>
                <a:effectLst/>
                <a:latin typeface="Calibri" panose="020F0502020204030204" pitchFamily="34" charset="0"/>
                <a:ea typeface="Times New Roman" panose="02020603050405020304" pitchFamily="18" charset="0"/>
              </a:rPr>
              <a:t>World Bank</a:t>
            </a:r>
          </a:p>
          <a:p>
            <a:r>
              <a:rPr lang="en-US" sz="1800" b="1" dirty="0">
                <a:solidFill>
                  <a:srgbClr val="000000"/>
                </a:solidFill>
                <a:effectLst/>
                <a:latin typeface="Calibri" panose="020F0502020204030204" pitchFamily="34" charset="0"/>
                <a:ea typeface="Times New Roman" panose="02020603050405020304" pitchFamily="18" charset="0"/>
              </a:rPr>
              <a:t>Global Tax Program </a:t>
            </a:r>
            <a:endParaRPr lang="en-US" b="1" dirty="0"/>
          </a:p>
        </p:txBody>
      </p:sp>
      <p:sp>
        <p:nvSpPr>
          <p:cNvPr id="10" name="Freeform 8">
            <a:extLst>
              <a:ext uri="{FF2B5EF4-FFF2-40B4-BE49-F238E27FC236}">
                <a16:creationId xmlns:a16="http://schemas.microsoft.com/office/drawing/2014/main" id="{3989952D-7573-65AC-1B64-0BB1F9CB88D8}"/>
              </a:ext>
            </a:extLst>
          </p:cNvPr>
          <p:cNvSpPr/>
          <p:nvPr/>
        </p:nvSpPr>
        <p:spPr>
          <a:xfrm>
            <a:off x="9580095" y="3163338"/>
            <a:ext cx="736419" cy="871907"/>
          </a:xfrm>
          <a:custGeom>
            <a:avLst/>
            <a:gdLst/>
            <a:ahLst/>
            <a:cxnLst/>
            <a:rect l="l" t="t" r="r" b="b"/>
            <a:pathLst>
              <a:path w="3342660" h="3133744">
                <a:moveTo>
                  <a:pt x="0" y="0"/>
                </a:moveTo>
                <a:lnTo>
                  <a:pt x="3342660" y="0"/>
                </a:lnTo>
                <a:lnTo>
                  <a:pt x="3342660" y="3133744"/>
                </a:lnTo>
                <a:lnTo>
                  <a:pt x="0" y="313374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200"/>
          </a:p>
        </p:txBody>
      </p:sp>
      <p:sp>
        <p:nvSpPr>
          <p:cNvPr id="3" name="Hexagon 2">
            <a:extLst>
              <a:ext uri="{FF2B5EF4-FFF2-40B4-BE49-F238E27FC236}">
                <a16:creationId xmlns:a16="http://schemas.microsoft.com/office/drawing/2014/main" id="{BAE4782F-D9B9-102B-64CC-373E14AA7DF0}"/>
              </a:ext>
            </a:extLst>
          </p:cNvPr>
          <p:cNvSpPr/>
          <p:nvPr/>
        </p:nvSpPr>
        <p:spPr bwMode="auto">
          <a:xfrm>
            <a:off x="9275196" y="1159557"/>
            <a:ext cx="2160706" cy="1517292"/>
          </a:xfrm>
          <a:prstGeom prst="hexagon">
            <a:avLst/>
          </a:prstGeom>
          <a:solidFill>
            <a:srgbClr val="A4C2DB"/>
          </a:solidFill>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50000"/>
              </a:spcBef>
              <a:spcAft>
                <a:spcPct val="0"/>
              </a:spcAft>
              <a:buClrTx/>
              <a:buSzTx/>
              <a:tabLst/>
            </a:pPr>
            <a:endParaRPr kumimoji="0" lang="en-US" sz="1300" b="0" i="0" u="none" strike="noStrike" cap="none" normalizeH="0" baseline="0" dirty="0">
              <a:ln>
                <a:noFill/>
              </a:ln>
              <a:solidFill>
                <a:schemeClr val="tx1"/>
              </a:solidFill>
              <a:effectLst/>
              <a:latin typeface="Trebuchet MS" pitchFamily="34" charset="0"/>
              <a:cs typeface="Times New Roman" pitchFamily="18" charset="0"/>
            </a:endParaRPr>
          </a:p>
          <a:p>
            <a:pPr marR="0" algn="ctr" defTabSz="914400" rtl="0" eaLnBrk="1" fontAlgn="base" latinLnBrk="0" hangingPunct="1">
              <a:lnSpc>
                <a:spcPct val="100000"/>
              </a:lnSpc>
              <a:spcBef>
                <a:spcPct val="50000"/>
              </a:spcBef>
              <a:spcAft>
                <a:spcPct val="0"/>
              </a:spcAft>
              <a:buClrTx/>
              <a:buSzTx/>
              <a:tabLst/>
            </a:pPr>
            <a:r>
              <a:rPr lang="en-US" sz="1600" b="1" dirty="0">
                <a:solidFill>
                  <a:schemeClr val="bg1"/>
                </a:solidFill>
                <a:latin typeface="Trebuchet MS" pitchFamily="34" charset="0"/>
                <a:cs typeface="Times New Roman" pitchFamily="18" charset="0"/>
              </a:rPr>
              <a:t>IFC</a:t>
            </a:r>
          </a:p>
          <a:p>
            <a:pPr marR="0" algn="ctr" defTabSz="914400" rtl="0" eaLnBrk="1" fontAlgn="base" latinLnBrk="0" hangingPunct="1">
              <a:lnSpc>
                <a:spcPct val="100000"/>
              </a:lnSpc>
              <a:spcBef>
                <a:spcPct val="50000"/>
              </a:spcBef>
              <a:spcAft>
                <a:spcPct val="0"/>
              </a:spcAft>
              <a:buClrTx/>
              <a:buSzTx/>
              <a:tabLst/>
            </a:pPr>
            <a:r>
              <a:rPr kumimoji="0" lang="en-US" sz="1600" b="0" i="0" u="none" strike="noStrike" cap="none" normalizeH="0" baseline="0" dirty="0">
                <a:ln>
                  <a:noFill/>
                </a:ln>
                <a:solidFill>
                  <a:schemeClr val="bg1"/>
                </a:solidFill>
                <a:effectLst/>
                <a:latin typeface="Trebuchet MS" pitchFamily="34" charset="0"/>
                <a:cs typeface="Times New Roman" pitchFamily="18" charset="0"/>
              </a:rPr>
              <a:t>Private Sector Engagement</a:t>
            </a:r>
          </a:p>
        </p:txBody>
      </p:sp>
    </p:spTree>
    <p:extLst>
      <p:ext uri="{BB962C8B-B14F-4D97-AF65-F5344CB8AC3E}">
        <p14:creationId xmlns:p14="http://schemas.microsoft.com/office/powerpoint/2010/main" val="27770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4E963-D662-756A-692D-9FB8B91F7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2128F2-4F18-688B-423D-2F7E2FF6F010}"/>
              </a:ext>
            </a:extLst>
          </p:cNvPr>
          <p:cNvSpPr>
            <a:spLocks noGrp="1"/>
          </p:cNvSpPr>
          <p:nvPr>
            <p:ph type="title"/>
          </p:nvPr>
        </p:nvSpPr>
        <p:spPr>
          <a:xfrm>
            <a:off x="195263" y="318917"/>
            <a:ext cx="10515600" cy="692071"/>
          </a:xfrm>
        </p:spPr>
        <p:txBody>
          <a:bodyPr>
            <a:noAutofit/>
          </a:bodyPr>
          <a:lstStyle/>
          <a:p>
            <a:r>
              <a:rPr lang="en-US" sz="2400" dirty="0"/>
              <a:t>Spearheading Transformation in Integrated NCD Care Management</a:t>
            </a:r>
            <a:br>
              <a:rPr lang="en-US" sz="2400" dirty="0"/>
            </a:br>
            <a:r>
              <a:rPr lang="en-US" sz="2400" dirty="0"/>
              <a:t>St Lucia’s experience inspires policy dialogue at regional level </a:t>
            </a:r>
          </a:p>
        </p:txBody>
      </p:sp>
      <p:sp>
        <p:nvSpPr>
          <p:cNvPr id="3" name="Content Placeholder 2">
            <a:extLst>
              <a:ext uri="{FF2B5EF4-FFF2-40B4-BE49-F238E27FC236}">
                <a16:creationId xmlns:a16="http://schemas.microsoft.com/office/drawing/2014/main" id="{190424AF-6575-C38A-41E2-B6231FE6F263}"/>
              </a:ext>
            </a:extLst>
          </p:cNvPr>
          <p:cNvSpPr>
            <a:spLocks noGrp="1"/>
          </p:cNvSpPr>
          <p:nvPr>
            <p:ph sz="quarter" idx="11"/>
          </p:nvPr>
        </p:nvSpPr>
        <p:spPr>
          <a:xfrm>
            <a:off x="300038" y="1165140"/>
            <a:ext cx="9605962" cy="692071"/>
          </a:xfrm>
          <a:solidFill>
            <a:srgbClr val="00B0F0"/>
          </a:solidFill>
        </p:spPr>
        <p:txBody>
          <a:bodyPr>
            <a:normAutofit/>
          </a:bodyPr>
          <a:lstStyle/>
          <a:p>
            <a:r>
              <a:rPr lang="en-US" sz="2800" b="1" dirty="0">
                <a:solidFill>
                  <a:schemeClr val="bg1"/>
                </a:solidFill>
                <a:effectLst>
                  <a:outerShdw blurRad="38100" dist="38100" dir="2700000" algn="tl">
                    <a:srgbClr val="000000">
                      <a:alpha val="43137"/>
                    </a:srgbClr>
                  </a:outerShdw>
                </a:effectLst>
              </a:rPr>
              <a:t>Annual Meetings: NCDs Crisis is a Regional Problem </a:t>
            </a:r>
          </a:p>
        </p:txBody>
      </p:sp>
      <p:graphicFrame>
        <p:nvGraphicFramePr>
          <p:cNvPr id="7" name="TextBox 5">
            <a:extLst>
              <a:ext uri="{FF2B5EF4-FFF2-40B4-BE49-F238E27FC236}">
                <a16:creationId xmlns:a16="http://schemas.microsoft.com/office/drawing/2014/main" id="{C78BFB80-DC7F-EC58-F273-A70B0A85AD3E}"/>
              </a:ext>
            </a:extLst>
          </p:cNvPr>
          <p:cNvGraphicFramePr>
            <a:graphicFrameLocks noGrp="1"/>
          </p:cNvGraphicFramePr>
          <p:nvPr>
            <p:ph type="chart" sz="quarter" idx="12"/>
            <p:extLst>
              <p:ext uri="{D42A27DB-BD31-4B8C-83A1-F6EECF244321}">
                <p14:modId xmlns:p14="http://schemas.microsoft.com/office/powerpoint/2010/main" val="3171394661"/>
              </p:ext>
            </p:extLst>
          </p:nvPr>
        </p:nvGraphicFramePr>
        <p:xfrm>
          <a:off x="1" y="2011364"/>
          <a:ext cx="12192000" cy="37322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2982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191473" y="457200"/>
            <a:ext cx="11809055" cy="464325"/>
          </a:xfrm>
        </p:spPr>
        <p:txBody>
          <a:bodyPr anchor="b">
            <a:noAutofit/>
          </a:bodyPr>
          <a:lstStyle/>
          <a:p>
            <a:r>
              <a:rPr lang="en-US" sz="3200" b="1" dirty="0"/>
              <a:t>Dying Young: Lifestyle Choices and the NCDs Crisis</a:t>
            </a:r>
          </a:p>
        </p:txBody>
      </p:sp>
      <p:sp>
        <p:nvSpPr>
          <p:cNvPr id="4" name="Text Placeholder 3">
            <a:extLst>
              <a:ext uri="{FF2B5EF4-FFF2-40B4-BE49-F238E27FC236}">
                <a16:creationId xmlns:a16="http://schemas.microsoft.com/office/drawing/2014/main" id="{64A5A9EA-E7A2-E81D-ADB7-2B4D9226EE42}"/>
              </a:ext>
            </a:extLst>
          </p:cNvPr>
          <p:cNvSpPr>
            <a:spLocks noGrp="1"/>
          </p:cNvSpPr>
          <p:nvPr>
            <p:ph type="body" sz="quarter" idx="15"/>
          </p:nvPr>
        </p:nvSpPr>
        <p:spPr>
          <a:xfrm>
            <a:off x="7875869" y="1429894"/>
            <a:ext cx="4124659" cy="831371"/>
          </a:xfrm>
        </p:spPr>
        <p:txBody>
          <a:bodyPr/>
          <a:lstStyle/>
          <a:p>
            <a:pPr algn="ctr"/>
            <a:r>
              <a:rPr lang="en-US" sz="3200" b="1" dirty="0">
                <a:solidFill>
                  <a:srgbClr val="FF0000"/>
                </a:solidFill>
              </a:rPr>
              <a:t>Dying Young</a:t>
            </a:r>
          </a:p>
          <a:p>
            <a:pPr marL="285750" indent="-285750">
              <a:buFont typeface="Arial" panose="020B0604020202020204" pitchFamily="34" charset="0"/>
              <a:buChar char="•"/>
            </a:pPr>
            <a:endParaRPr lang="en-US" sz="2000" b="1"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8596290D-F310-C8D6-45BA-4701F6C10490}"/>
              </a:ext>
            </a:extLst>
          </p:cNvPr>
          <p:cNvPicPr>
            <a:picLocks noChangeAspect="1"/>
          </p:cNvPicPr>
          <p:nvPr/>
        </p:nvPicPr>
        <p:blipFill>
          <a:blip r:embed="rId3"/>
          <a:stretch>
            <a:fillRect/>
          </a:stretch>
        </p:blipFill>
        <p:spPr>
          <a:xfrm>
            <a:off x="7968109" y="3572752"/>
            <a:ext cx="4223891" cy="3285248"/>
          </a:xfrm>
          <a:prstGeom prst="rect">
            <a:avLst/>
          </a:prstGeom>
        </p:spPr>
      </p:pic>
      <p:sp>
        <p:nvSpPr>
          <p:cNvPr id="7" name="Text Placeholder 3">
            <a:extLst>
              <a:ext uri="{FF2B5EF4-FFF2-40B4-BE49-F238E27FC236}">
                <a16:creationId xmlns:a16="http://schemas.microsoft.com/office/drawing/2014/main" id="{EDD18567-9657-3F64-2E91-7E913803DFB0}"/>
              </a:ext>
            </a:extLst>
          </p:cNvPr>
          <p:cNvSpPr txBox="1">
            <a:spLocks/>
          </p:cNvSpPr>
          <p:nvPr/>
        </p:nvSpPr>
        <p:spPr>
          <a:xfrm>
            <a:off x="-223025" y="1429895"/>
            <a:ext cx="7071689" cy="831371"/>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pPr algn="ctr"/>
            <a:r>
              <a:rPr lang="en-US" sz="2800" kern="0" dirty="0"/>
              <a:t>The Caribbean has one of the </a:t>
            </a:r>
            <a:r>
              <a:rPr lang="en-US" sz="2800" b="1" kern="0" dirty="0">
                <a:solidFill>
                  <a:srgbClr val="FF0000"/>
                </a:solidFill>
              </a:rPr>
              <a:t>highest rates of NCD-related premature deaths </a:t>
            </a:r>
            <a:r>
              <a:rPr lang="en-US" sz="2800" kern="0" dirty="0"/>
              <a:t>(under 70) in the world.</a:t>
            </a:r>
          </a:p>
          <a:p>
            <a:pPr marL="285750" indent="-285750">
              <a:buFont typeface="Arial" panose="020B0604020202020204" pitchFamily="34" charset="0"/>
              <a:buChar char="•"/>
            </a:pPr>
            <a:endParaRPr lang="en-US" sz="2000" b="1" kern="0" dirty="0"/>
          </a:p>
          <a:p>
            <a:pPr marL="285750" indent="-285750">
              <a:buFont typeface="Arial" panose="020B0604020202020204" pitchFamily="34" charset="0"/>
              <a:buChar char="•"/>
            </a:pPr>
            <a:endParaRPr lang="en-US" sz="2000" b="1" kern="0" dirty="0"/>
          </a:p>
          <a:p>
            <a:endParaRPr lang="en-US" sz="2000" kern="0" dirty="0"/>
          </a:p>
          <a:p>
            <a:pPr marL="285750" indent="-285750">
              <a:buFont typeface="Arial" panose="020B0604020202020204" pitchFamily="34" charset="0"/>
              <a:buChar char="•"/>
            </a:pPr>
            <a:endParaRPr lang="en-US" sz="2000" kern="0" dirty="0"/>
          </a:p>
          <a:p>
            <a:pPr marL="285750" indent="-285750">
              <a:buFont typeface="Arial" panose="020B0604020202020204" pitchFamily="34" charset="0"/>
              <a:buChar char="•"/>
            </a:pPr>
            <a:endParaRPr lang="en-US" kern="0" dirty="0"/>
          </a:p>
        </p:txBody>
      </p:sp>
      <p:pic>
        <p:nvPicPr>
          <p:cNvPr id="11" name="Picture 10">
            <a:extLst>
              <a:ext uri="{FF2B5EF4-FFF2-40B4-BE49-F238E27FC236}">
                <a16:creationId xmlns:a16="http://schemas.microsoft.com/office/drawing/2014/main" id="{57440AF0-128B-FC0A-4D13-B742DEA86B78}"/>
              </a:ext>
            </a:extLst>
          </p:cNvPr>
          <p:cNvPicPr>
            <a:picLocks noChangeAspect="1"/>
          </p:cNvPicPr>
          <p:nvPr/>
        </p:nvPicPr>
        <p:blipFill>
          <a:blip r:embed="rId4"/>
          <a:stretch>
            <a:fillRect/>
          </a:stretch>
        </p:blipFill>
        <p:spPr>
          <a:xfrm>
            <a:off x="304113" y="3192795"/>
            <a:ext cx="5661790" cy="2807879"/>
          </a:xfrm>
          <a:prstGeom prst="rect">
            <a:avLst/>
          </a:prstGeom>
        </p:spPr>
      </p:pic>
      <p:pic>
        <p:nvPicPr>
          <p:cNvPr id="12" name="Picture 11">
            <a:extLst>
              <a:ext uri="{FF2B5EF4-FFF2-40B4-BE49-F238E27FC236}">
                <a16:creationId xmlns:a16="http://schemas.microsoft.com/office/drawing/2014/main" id="{D9D576D7-D361-C7CA-2154-0A5315C2E184}"/>
              </a:ext>
            </a:extLst>
          </p:cNvPr>
          <p:cNvPicPr>
            <a:picLocks noChangeAspect="1"/>
          </p:cNvPicPr>
          <p:nvPr/>
        </p:nvPicPr>
        <p:blipFill rotWithShape="1">
          <a:blip r:embed="rId5"/>
          <a:srcRect l="-725" t="4172"/>
          <a:stretch/>
        </p:blipFill>
        <p:spPr>
          <a:xfrm>
            <a:off x="9711429" y="2062065"/>
            <a:ext cx="2480571" cy="1513945"/>
          </a:xfrm>
          <a:prstGeom prst="rect">
            <a:avLst/>
          </a:prstGeom>
        </p:spPr>
      </p:pic>
    </p:spTree>
    <p:extLst>
      <p:ext uri="{BB962C8B-B14F-4D97-AF65-F5344CB8AC3E}">
        <p14:creationId xmlns:p14="http://schemas.microsoft.com/office/powerpoint/2010/main" val="2018562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533FC-4377-1417-908E-E8CD1130B92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98515D5-20CB-DE16-7C01-D022C20B778A}"/>
              </a:ext>
            </a:extLst>
          </p:cNvPr>
          <p:cNvSpPr txBox="1"/>
          <p:nvPr/>
        </p:nvSpPr>
        <p:spPr>
          <a:xfrm>
            <a:off x="1" y="0"/>
            <a:ext cx="4775200" cy="830997"/>
          </a:xfrm>
          <a:prstGeom prst="rect">
            <a:avLst/>
          </a:prstGeom>
          <a:solidFill>
            <a:schemeClr val="accent4">
              <a:lumMod val="75000"/>
            </a:schemeClr>
          </a:solidFill>
        </p:spPr>
        <p:txBody>
          <a:bodyPr wrap="square" rtlCol="0">
            <a:spAutoFit/>
          </a:bodyPr>
          <a:lstStyle/>
          <a:p>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Caribbean Regional NCDs Project Brief: Executive Summary</a:t>
            </a:r>
            <a:endParaRPr lang="en-US"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Content Placeholder 2">
            <a:extLst>
              <a:ext uri="{FF2B5EF4-FFF2-40B4-BE49-F238E27FC236}">
                <a16:creationId xmlns:a16="http://schemas.microsoft.com/office/drawing/2014/main" id="{D50750A6-3BAA-4183-631A-1E010E3055F0}"/>
              </a:ext>
            </a:extLst>
          </p:cNvPr>
          <p:cNvGraphicFramePr>
            <a:graphicFrameLocks/>
          </p:cNvGraphicFramePr>
          <p:nvPr>
            <p:extLst>
              <p:ext uri="{D42A27DB-BD31-4B8C-83A1-F6EECF244321}">
                <p14:modId xmlns:p14="http://schemas.microsoft.com/office/powerpoint/2010/main" val="595048058"/>
              </p:ext>
            </p:extLst>
          </p:nvPr>
        </p:nvGraphicFramePr>
        <p:xfrm>
          <a:off x="-1" y="461665"/>
          <a:ext cx="12191999" cy="626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8922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5BE85-0FA0-7F74-35AD-CBF4283A8FFC}"/>
              </a:ext>
            </a:extLst>
          </p:cNvPr>
          <p:cNvSpPr>
            <a:spLocks noGrp="1"/>
          </p:cNvSpPr>
          <p:nvPr>
            <p:ph type="title"/>
          </p:nvPr>
        </p:nvSpPr>
        <p:spPr>
          <a:xfrm>
            <a:off x="307497" y="386930"/>
            <a:ext cx="10552287" cy="1298448"/>
          </a:xfrm>
        </p:spPr>
        <p:txBody>
          <a:bodyPr anchor="b">
            <a:normAutofit/>
          </a:bodyPr>
          <a:lstStyle/>
          <a:p>
            <a:r>
              <a:rPr lang="en-US" sz="4800" dirty="0"/>
              <a:t>Key Messages</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FE822329-16D9-F186-0834-F8695A49AD35}"/>
              </a:ext>
            </a:extLst>
          </p:cNvPr>
          <p:cNvSpPr>
            <a:spLocks noGrp="1"/>
          </p:cNvSpPr>
          <p:nvPr>
            <p:ph idx="1"/>
          </p:nvPr>
        </p:nvSpPr>
        <p:spPr>
          <a:xfrm>
            <a:off x="307495" y="2306230"/>
            <a:ext cx="6637597" cy="3932729"/>
          </a:xfrm>
        </p:spPr>
        <p:txBody>
          <a:bodyPr anchor="ctr">
            <a:normAutofit/>
          </a:bodyPr>
          <a:lstStyle/>
          <a:p>
            <a:r>
              <a:rPr lang="en-US" sz="2400" b="1" dirty="0">
                <a:solidFill>
                  <a:srgbClr val="C00000"/>
                </a:solidFill>
              </a:rPr>
              <a:t>Wellness starts before birth.</a:t>
            </a:r>
          </a:p>
          <a:p>
            <a:r>
              <a:rPr lang="en-US" sz="2400" b="1" dirty="0">
                <a:solidFill>
                  <a:srgbClr val="C00000"/>
                </a:solidFill>
              </a:rPr>
              <a:t>Invest early and follow through.</a:t>
            </a:r>
          </a:p>
          <a:p>
            <a:r>
              <a:rPr lang="en-US" sz="2400" b="1" dirty="0">
                <a:solidFill>
                  <a:srgbClr val="C00000"/>
                </a:solidFill>
              </a:rPr>
              <a:t>Invest in robust public PHC | Non-negotiable</a:t>
            </a:r>
          </a:p>
          <a:p>
            <a:r>
              <a:rPr lang="en-US" sz="2400" b="1" i="1" dirty="0">
                <a:solidFill>
                  <a:srgbClr val="C00000"/>
                </a:solidFill>
              </a:rPr>
              <a:t>All hands on deck: </a:t>
            </a:r>
            <a:r>
              <a:rPr lang="en-US" sz="2400" dirty="0"/>
              <a:t>Collaboration of all actors.</a:t>
            </a:r>
          </a:p>
          <a:p>
            <a:pPr lvl="1"/>
            <a:r>
              <a:rPr lang="en-US" dirty="0"/>
              <a:t>Public</a:t>
            </a:r>
          </a:p>
          <a:p>
            <a:pPr lvl="1"/>
            <a:r>
              <a:rPr lang="en-US" dirty="0"/>
              <a:t>Private</a:t>
            </a:r>
          </a:p>
          <a:p>
            <a:pPr lvl="1"/>
            <a:r>
              <a:rPr lang="en-US" dirty="0"/>
              <a:t>Partners</a:t>
            </a:r>
          </a:p>
          <a:p>
            <a:pPr lvl="1"/>
            <a:r>
              <a:rPr lang="en-US" dirty="0"/>
              <a:t>CSOs</a:t>
            </a:r>
          </a:p>
        </p:txBody>
      </p:sp>
      <p:pic>
        <p:nvPicPr>
          <p:cNvPr id="6" name="Picture 5" descr="A red and white banner with a megaphone&#10;&#10;AI-generated content may be incorrect.">
            <a:extLst>
              <a:ext uri="{FF2B5EF4-FFF2-40B4-BE49-F238E27FC236}">
                <a16:creationId xmlns:a16="http://schemas.microsoft.com/office/drawing/2014/main" id="{139A7025-28E7-DCF1-8B19-9C4DC944BFF7}"/>
              </a:ext>
            </a:extLst>
          </p:cNvPr>
          <p:cNvPicPr>
            <a:picLocks noChangeAspect="1"/>
          </p:cNvPicPr>
          <p:nvPr/>
        </p:nvPicPr>
        <p:blipFill>
          <a:blip r:embed="rId2"/>
          <a:stretch>
            <a:fillRect/>
          </a:stretch>
        </p:blipFill>
        <p:spPr>
          <a:xfrm>
            <a:off x="7252587" y="2306230"/>
            <a:ext cx="3973187" cy="2205119"/>
          </a:xfrm>
          <a:prstGeom prst="rect">
            <a:avLst/>
          </a:prstGeom>
        </p:spPr>
      </p:pic>
      <p:sp>
        <p:nvSpPr>
          <p:cNvPr id="21" name="Rectangle 20">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CC5420B-1C12-F958-F05C-AAEE7D3257AF}"/>
              </a:ext>
            </a:extLst>
          </p:cNvPr>
          <p:cNvPicPr>
            <a:picLocks noChangeAspect="1"/>
          </p:cNvPicPr>
          <p:nvPr/>
        </p:nvPicPr>
        <p:blipFill>
          <a:blip r:embed="rId3"/>
          <a:stretch>
            <a:fillRect/>
          </a:stretch>
        </p:blipFill>
        <p:spPr>
          <a:xfrm>
            <a:off x="9633049" y="447979"/>
            <a:ext cx="1428760" cy="1419235"/>
          </a:xfrm>
          <a:prstGeom prst="rect">
            <a:avLst/>
          </a:prstGeom>
        </p:spPr>
      </p:pic>
    </p:spTree>
    <p:extLst>
      <p:ext uri="{BB962C8B-B14F-4D97-AF65-F5344CB8AC3E}">
        <p14:creationId xmlns:p14="http://schemas.microsoft.com/office/powerpoint/2010/main" val="23968801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lm trees by the beach">
            <a:extLst>
              <a:ext uri="{FF2B5EF4-FFF2-40B4-BE49-F238E27FC236}">
                <a16:creationId xmlns:a16="http://schemas.microsoft.com/office/drawing/2014/main" id="{DA60079B-013A-9804-4257-D51A9D81CA5E}"/>
              </a:ext>
            </a:extLst>
          </p:cNvPr>
          <p:cNvPicPr>
            <a:picLocks noChangeAspect="1"/>
          </p:cNvPicPr>
          <p:nvPr/>
        </p:nvPicPr>
        <p:blipFill>
          <a:blip r:embed="rId2"/>
          <a:srcRect r="26939"/>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a16="http://schemas.microsoft.com/office/drawing/2014/main" id="{A1E5478E-EB91-32B8-F545-F12142544E08}"/>
              </a:ext>
            </a:extLst>
          </p:cNvPr>
          <p:cNvSpPr>
            <a:spLocks noGrp="1"/>
          </p:cNvSpPr>
          <p:nvPr>
            <p:ph type="title"/>
          </p:nvPr>
        </p:nvSpPr>
        <p:spPr>
          <a:xfrm>
            <a:off x="6343650" y="3962400"/>
            <a:ext cx="5505814" cy="1735873"/>
          </a:xfrm>
        </p:spPr>
        <p:txBody>
          <a:bodyPr vert="horz" lIns="91440" tIns="45720" rIns="91440" bIns="45720" rtlCol="0" anchor="b">
            <a:normAutofit/>
          </a:bodyPr>
          <a:lstStyle/>
          <a:p>
            <a:br>
              <a:rPr lang="en-US" sz="4400" kern="1200" dirty="0">
                <a:latin typeface="Open Sans"/>
                <a:ea typeface="Open Sans"/>
                <a:cs typeface="Open Sans"/>
              </a:rPr>
            </a:br>
            <a:r>
              <a:rPr lang="en-US" sz="4400" kern="1200" dirty="0">
                <a:latin typeface="Open Sans"/>
                <a:ea typeface="Open Sans"/>
                <a:cs typeface="Open Sans"/>
              </a:rPr>
              <a:t>Thank you</a:t>
            </a:r>
          </a:p>
        </p:txBody>
      </p:sp>
      <p:pic>
        <p:nvPicPr>
          <p:cNvPr id="7" name="Picture 6" descr="A colorful circle with a spiral&#10;&#10;Description automatically generated">
            <a:extLst>
              <a:ext uri="{FF2B5EF4-FFF2-40B4-BE49-F238E27FC236}">
                <a16:creationId xmlns:a16="http://schemas.microsoft.com/office/drawing/2014/main" id="{72B2A546-5EF3-A498-2388-25D5B178AAA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0352" r="-1" b="4216"/>
          <a:stretch/>
        </p:blipFill>
        <p:spPr>
          <a:xfrm>
            <a:off x="7931833" y="-4"/>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Picture 4" descr="A blue text on a black background&#10;&#10;Description automatically generated">
            <a:extLst>
              <a:ext uri="{FF2B5EF4-FFF2-40B4-BE49-F238E27FC236}">
                <a16:creationId xmlns:a16="http://schemas.microsoft.com/office/drawing/2014/main" id="{CF26FEDB-A981-C52C-E4C0-5989369D7AA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158842" y="4117106"/>
            <a:ext cx="2697341" cy="529284"/>
          </a:xfrm>
          <a:prstGeom prst="rect">
            <a:avLst/>
          </a:prstGeom>
        </p:spPr>
      </p:pic>
      <p:sp>
        <p:nvSpPr>
          <p:cNvPr id="6" name="TextBox 5">
            <a:extLst>
              <a:ext uri="{FF2B5EF4-FFF2-40B4-BE49-F238E27FC236}">
                <a16:creationId xmlns:a16="http://schemas.microsoft.com/office/drawing/2014/main" id="{30F0271F-EAB4-62DE-D226-72D26D595426}"/>
              </a:ext>
            </a:extLst>
          </p:cNvPr>
          <p:cNvSpPr txBox="1"/>
          <p:nvPr/>
        </p:nvSpPr>
        <p:spPr>
          <a:xfrm>
            <a:off x="5979792" y="5762549"/>
            <a:ext cx="6233530" cy="461665"/>
          </a:xfrm>
          <a:prstGeom prst="rect">
            <a:avLst/>
          </a:prstGeom>
          <a:noFill/>
        </p:spPr>
        <p:txBody>
          <a:bodyPr wrap="square">
            <a:spAutoFit/>
          </a:bodyPr>
          <a:lstStyle/>
          <a:p>
            <a:r>
              <a:rPr lang="en-US" sz="2400" b="1" kern="1200" dirty="0">
                <a:solidFill>
                  <a:srgbClr val="33CCCC"/>
                </a:solidFill>
                <a:effectLst>
                  <a:outerShdw blurRad="38100" dist="38100" dir="2700000" algn="tl">
                    <a:srgbClr val="000000">
                      <a:alpha val="43137"/>
                    </a:srgbClr>
                  </a:outerShdw>
                </a:effectLst>
                <a:latin typeface="Open Sans"/>
                <a:ea typeface="Open Sans"/>
                <a:cs typeface="Open Sans"/>
              </a:rPr>
              <a:t>Ask WB Caribbean Panel</a:t>
            </a:r>
            <a:endParaRPr lang="en-US" sz="2400" b="1" dirty="0">
              <a:solidFill>
                <a:srgbClr val="33CCCC"/>
              </a:solidFill>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DD3919A-E91F-510C-8824-23F93D8B7C24}"/>
              </a:ext>
            </a:extLst>
          </p:cNvPr>
          <p:cNvPicPr>
            <a:picLocks noChangeAspect="1"/>
          </p:cNvPicPr>
          <p:nvPr/>
        </p:nvPicPr>
        <p:blipFill>
          <a:blip r:embed="rId7"/>
          <a:stretch>
            <a:fillRect/>
          </a:stretch>
        </p:blipFill>
        <p:spPr>
          <a:xfrm>
            <a:off x="10178195" y="4993402"/>
            <a:ext cx="1390844" cy="1171739"/>
          </a:xfrm>
          <a:prstGeom prst="rect">
            <a:avLst/>
          </a:prstGeom>
        </p:spPr>
      </p:pic>
      <p:sp>
        <p:nvSpPr>
          <p:cNvPr id="3" name="TextBox 2">
            <a:extLst>
              <a:ext uri="{FF2B5EF4-FFF2-40B4-BE49-F238E27FC236}">
                <a16:creationId xmlns:a16="http://schemas.microsoft.com/office/drawing/2014/main" id="{30798A04-4AF0-2062-B85E-7958B6E9EBF9}"/>
              </a:ext>
            </a:extLst>
          </p:cNvPr>
          <p:cNvSpPr txBox="1"/>
          <p:nvPr/>
        </p:nvSpPr>
        <p:spPr>
          <a:xfrm>
            <a:off x="6400356" y="6264097"/>
            <a:ext cx="3062954" cy="276999"/>
          </a:xfrm>
          <a:prstGeom prst="rect">
            <a:avLst/>
          </a:prstGeom>
          <a:noFill/>
        </p:spPr>
        <p:txBody>
          <a:bodyPr wrap="none" rtlCol="0">
            <a:spAutoFit/>
          </a:bodyPr>
          <a:lstStyle/>
          <a:p>
            <a:r>
              <a:rPr lang="en-US" sz="1200" b="1" dirty="0"/>
              <a:t>Contact: </a:t>
            </a:r>
            <a:r>
              <a:rPr lang="en-US" sz="1200" b="0" dirty="0"/>
              <a:t>Edit Velenyi </a:t>
            </a:r>
            <a:r>
              <a:rPr lang="en-US" sz="1200" b="0" dirty="0">
                <a:hlinkClick r:id="rId8"/>
              </a:rPr>
              <a:t>evelenyi@worldbank.org</a:t>
            </a:r>
            <a:endParaRPr lang="en-US" sz="1200" dirty="0"/>
          </a:p>
        </p:txBody>
      </p:sp>
    </p:spTree>
    <p:extLst>
      <p:ext uri="{BB962C8B-B14F-4D97-AF65-F5344CB8AC3E}">
        <p14:creationId xmlns:p14="http://schemas.microsoft.com/office/powerpoint/2010/main" val="3449359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315DA70-B7B7-9C19-505B-1BCC4BA7A08C}"/>
              </a:ext>
            </a:extLst>
          </p:cNvPr>
          <p:cNvPicPr>
            <a:picLocks noChangeAspect="1"/>
          </p:cNvPicPr>
          <p:nvPr/>
        </p:nvPicPr>
        <p:blipFill>
          <a:blip r:embed="rId3"/>
          <a:srcRect b="461"/>
          <a:stretch>
            <a:fillRect/>
          </a:stretch>
        </p:blipFill>
        <p:spPr>
          <a:xfrm>
            <a:off x="0" y="0"/>
            <a:ext cx="12192000" cy="6858000"/>
          </a:xfrm>
          <a:prstGeom prst="rect">
            <a:avLst/>
          </a:prstGeom>
        </p:spPr>
      </p:pic>
    </p:spTree>
    <p:extLst>
      <p:ext uri="{BB962C8B-B14F-4D97-AF65-F5344CB8AC3E}">
        <p14:creationId xmlns:p14="http://schemas.microsoft.com/office/powerpoint/2010/main" val="3165060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63FB317-F8A0-BE7D-EF6B-EA10DCA47EC8}"/>
              </a:ext>
            </a:extLst>
          </p:cNvPr>
          <p:cNvSpPr>
            <a:spLocks noGrp="1"/>
          </p:cNvSpPr>
          <p:nvPr>
            <p:ph type="title"/>
          </p:nvPr>
        </p:nvSpPr>
        <p:spPr>
          <a:xfrm>
            <a:off x="1371597" y="348865"/>
            <a:ext cx="10044023" cy="877729"/>
          </a:xfrm>
        </p:spPr>
        <p:txBody>
          <a:bodyPr anchor="ctr">
            <a:normAutofit/>
          </a:bodyPr>
          <a:lstStyle/>
          <a:p>
            <a:r>
              <a:rPr lang="en-US" sz="2800" dirty="0">
                <a:solidFill>
                  <a:srgbClr val="FFFFFF"/>
                </a:solidFill>
              </a:rPr>
              <a:t>NCDs are the leading cause of morbidity and mortality in St. Lucia</a:t>
            </a:r>
          </a:p>
        </p:txBody>
      </p:sp>
      <p:graphicFrame>
        <p:nvGraphicFramePr>
          <p:cNvPr id="17" name="Content Placeholder 2">
            <a:extLst>
              <a:ext uri="{FF2B5EF4-FFF2-40B4-BE49-F238E27FC236}">
                <a16:creationId xmlns:a16="http://schemas.microsoft.com/office/drawing/2014/main" id="{23D0FEF9-8361-5B0D-E668-FB9604B93F59}"/>
              </a:ext>
            </a:extLst>
          </p:cNvPr>
          <p:cNvGraphicFramePr>
            <a:graphicFrameLocks noGrp="1"/>
          </p:cNvGraphicFramePr>
          <p:nvPr>
            <p:ph idx="1"/>
          </p:nvPr>
        </p:nvGraphicFramePr>
        <p:xfrm>
          <a:off x="632085" y="2247951"/>
          <a:ext cx="10927829" cy="2868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45DE6820-993E-6CA5-469E-E1827AC80302}"/>
              </a:ext>
            </a:extLst>
          </p:cNvPr>
          <p:cNvPicPr>
            <a:picLocks noChangeAspect="1"/>
          </p:cNvPicPr>
          <p:nvPr/>
        </p:nvPicPr>
        <p:blipFill>
          <a:blip r:embed="rId7"/>
          <a:stretch>
            <a:fillRect/>
          </a:stretch>
        </p:blipFill>
        <p:spPr>
          <a:xfrm>
            <a:off x="6468533" y="5201646"/>
            <a:ext cx="5091381" cy="875229"/>
          </a:xfrm>
          <a:prstGeom prst="rect">
            <a:avLst/>
          </a:prstGeom>
        </p:spPr>
      </p:pic>
      <p:pic>
        <p:nvPicPr>
          <p:cNvPr id="8" name="Picture 7">
            <a:extLst>
              <a:ext uri="{FF2B5EF4-FFF2-40B4-BE49-F238E27FC236}">
                <a16:creationId xmlns:a16="http://schemas.microsoft.com/office/drawing/2014/main" id="{B8698268-E936-BFC6-32C5-0AF35BDEF255}"/>
              </a:ext>
            </a:extLst>
          </p:cNvPr>
          <p:cNvPicPr>
            <a:picLocks noChangeAspect="1"/>
          </p:cNvPicPr>
          <p:nvPr/>
        </p:nvPicPr>
        <p:blipFill>
          <a:blip r:embed="rId8"/>
          <a:stretch>
            <a:fillRect/>
          </a:stretch>
        </p:blipFill>
        <p:spPr>
          <a:xfrm>
            <a:off x="632085" y="5201646"/>
            <a:ext cx="5091381" cy="875229"/>
          </a:xfrm>
          <a:prstGeom prst="rect">
            <a:avLst/>
          </a:prstGeom>
        </p:spPr>
      </p:pic>
    </p:spTree>
    <p:extLst>
      <p:ext uri="{BB962C8B-B14F-4D97-AF65-F5344CB8AC3E}">
        <p14:creationId xmlns:p14="http://schemas.microsoft.com/office/powerpoint/2010/main" val="383565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1438D7-8CAF-1CD7-044C-99F14FE7425E}"/>
            </a:ext>
          </a:extLst>
        </p:cNvPr>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2E8CE6B-A890-C284-ACE0-94C97C23589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Cascade Analysis</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4000" kern="1200" dirty="0">
                <a:solidFill>
                  <a:srgbClr val="FFFFFF"/>
                </a:solidFill>
                <a:latin typeface="+mj-lt"/>
                <a:ea typeface="+mj-ea"/>
                <a:cs typeface="+mj-cs"/>
              </a:rPr>
              <a:t>May 2023 </a:t>
            </a:r>
          </a:p>
        </p:txBody>
      </p:sp>
      <p:pic>
        <p:nvPicPr>
          <p:cNvPr id="7" name="Picture 6">
            <a:extLst>
              <a:ext uri="{FF2B5EF4-FFF2-40B4-BE49-F238E27FC236}">
                <a16:creationId xmlns:a16="http://schemas.microsoft.com/office/drawing/2014/main" id="{CCA955D1-1004-05AB-C1FC-1060C7EB99AF}"/>
              </a:ext>
            </a:extLst>
          </p:cNvPr>
          <p:cNvPicPr>
            <a:picLocks noChangeAspect="1"/>
          </p:cNvPicPr>
          <p:nvPr/>
        </p:nvPicPr>
        <p:blipFill>
          <a:blip r:embed="rId2"/>
          <a:stretch>
            <a:fillRect/>
          </a:stretch>
        </p:blipFill>
        <p:spPr>
          <a:xfrm>
            <a:off x="4345626" y="158219"/>
            <a:ext cx="7539352" cy="5522575"/>
          </a:xfrm>
          <a:prstGeom prst="rect">
            <a:avLst/>
          </a:prstGeom>
        </p:spPr>
      </p:pic>
      <p:sp>
        <p:nvSpPr>
          <p:cNvPr id="10" name="TextBox 9">
            <a:extLst>
              <a:ext uri="{FF2B5EF4-FFF2-40B4-BE49-F238E27FC236}">
                <a16:creationId xmlns:a16="http://schemas.microsoft.com/office/drawing/2014/main" id="{64775A4D-8F75-940E-D325-A25500C3159C}"/>
              </a:ext>
            </a:extLst>
          </p:cNvPr>
          <p:cNvSpPr txBox="1"/>
          <p:nvPr/>
        </p:nvSpPr>
        <p:spPr>
          <a:xfrm>
            <a:off x="4038604" y="5839012"/>
            <a:ext cx="8153396" cy="923330"/>
          </a:xfrm>
          <a:prstGeom prst="rect">
            <a:avLst/>
          </a:prstGeom>
          <a:solidFill>
            <a:schemeClr val="tx2">
              <a:lumMod val="10000"/>
              <a:lumOff val="9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1A1A"/>
                </a:solidFill>
                <a:effectLst/>
                <a:uLnTx/>
                <a:uFillTx/>
                <a:latin typeface="Roboto-Light"/>
                <a:ea typeface="+mn-ea"/>
                <a:cs typeface="+mn-cs"/>
              </a:rPr>
              <a:t>The largest drop along the care cascade for hypertension and diabetes was between screening and diagnosis. In the HTN cascade, women and obese individuals experienced the largest drop between diagnosis and treatment.</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11" name="Picture 10">
            <a:extLst>
              <a:ext uri="{FF2B5EF4-FFF2-40B4-BE49-F238E27FC236}">
                <a16:creationId xmlns:a16="http://schemas.microsoft.com/office/drawing/2014/main" id="{61F994E6-245E-C38D-B0E2-D2AD0920F6C3}"/>
              </a:ext>
            </a:extLst>
          </p:cNvPr>
          <p:cNvPicPr>
            <a:picLocks noChangeAspect="1"/>
          </p:cNvPicPr>
          <p:nvPr/>
        </p:nvPicPr>
        <p:blipFill>
          <a:blip r:embed="rId3"/>
          <a:stretch>
            <a:fillRect/>
          </a:stretch>
        </p:blipFill>
        <p:spPr>
          <a:xfrm>
            <a:off x="660041" y="1921684"/>
            <a:ext cx="3209620" cy="551747"/>
          </a:xfrm>
          <a:prstGeom prst="rect">
            <a:avLst/>
          </a:prstGeom>
        </p:spPr>
      </p:pic>
    </p:spTree>
    <p:extLst>
      <p:ext uri="{BB962C8B-B14F-4D97-AF65-F5344CB8AC3E}">
        <p14:creationId xmlns:p14="http://schemas.microsoft.com/office/powerpoint/2010/main" val="102825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132149" y="152385"/>
            <a:ext cx="12177961" cy="813987"/>
          </a:xfrm>
        </p:spPr>
        <p:txBody>
          <a:bodyPr anchor="b">
            <a:noAutofit/>
          </a:bodyPr>
          <a:lstStyle/>
          <a:p>
            <a:pPr>
              <a:lnSpc>
                <a:spcPct val="100000"/>
              </a:lnSpc>
            </a:pPr>
            <a:r>
              <a:rPr lang="en-US" sz="2800" b="1" dirty="0"/>
              <a:t>The Perfect Storm: Mega Trends are driving the NCD disease burden </a:t>
            </a:r>
          </a:p>
        </p:txBody>
      </p:sp>
      <p:sp>
        <p:nvSpPr>
          <p:cNvPr id="7" name="Text Placeholder 3">
            <a:extLst>
              <a:ext uri="{FF2B5EF4-FFF2-40B4-BE49-F238E27FC236}">
                <a16:creationId xmlns:a16="http://schemas.microsoft.com/office/drawing/2014/main" id="{8575856D-98F5-9474-691B-C39FFCF91688}"/>
              </a:ext>
            </a:extLst>
          </p:cNvPr>
          <p:cNvSpPr txBox="1">
            <a:spLocks/>
          </p:cNvSpPr>
          <p:nvPr/>
        </p:nvSpPr>
        <p:spPr>
          <a:xfrm>
            <a:off x="270373" y="2102093"/>
            <a:ext cx="4280892" cy="1091426"/>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endParaRPr lang="en-US" sz="2000" kern="0">
              <a:solidFill>
                <a:schemeClr val="tx2">
                  <a:lumMod val="75000"/>
                </a:schemeClr>
              </a:solidFill>
            </a:endParaRPr>
          </a:p>
        </p:txBody>
      </p:sp>
      <p:grpSp>
        <p:nvGrpSpPr>
          <p:cNvPr id="3" name="Group 2">
            <a:extLst>
              <a:ext uri="{FF2B5EF4-FFF2-40B4-BE49-F238E27FC236}">
                <a16:creationId xmlns:a16="http://schemas.microsoft.com/office/drawing/2014/main" id="{33077A60-5CA2-8B33-1574-C9363F2C06A3}"/>
              </a:ext>
            </a:extLst>
          </p:cNvPr>
          <p:cNvGrpSpPr/>
          <p:nvPr/>
        </p:nvGrpSpPr>
        <p:grpSpPr>
          <a:xfrm>
            <a:off x="859516" y="1363946"/>
            <a:ext cx="5162754" cy="1653694"/>
            <a:chOff x="3000273" y="311007"/>
            <a:chExt cx="5162754" cy="1653694"/>
          </a:xfrm>
        </p:grpSpPr>
        <p:sp>
          <p:nvSpPr>
            <p:cNvPr id="15" name="Rectangle 14">
              <a:extLst>
                <a:ext uri="{FF2B5EF4-FFF2-40B4-BE49-F238E27FC236}">
                  <a16:creationId xmlns:a16="http://schemas.microsoft.com/office/drawing/2014/main" id="{729A8389-7049-4AC5-449C-25B5880F70B0}"/>
                </a:ext>
              </a:extLst>
            </p:cNvPr>
            <p:cNvSpPr/>
            <p:nvPr/>
          </p:nvSpPr>
          <p:spPr>
            <a:xfrm>
              <a:off x="3000273" y="351341"/>
              <a:ext cx="5162754" cy="1613360"/>
            </a:xfrm>
            <a:prstGeom prst="rect">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4800"/>
            </a:p>
          </p:txBody>
        </p:sp>
        <p:sp>
          <p:nvSpPr>
            <p:cNvPr id="16" name="TextBox 15">
              <a:extLst>
                <a:ext uri="{FF2B5EF4-FFF2-40B4-BE49-F238E27FC236}">
                  <a16:creationId xmlns:a16="http://schemas.microsoft.com/office/drawing/2014/main" id="{FE22FF58-A4D1-C2D8-ACCE-433914D75564}"/>
                </a:ext>
              </a:extLst>
            </p:cNvPr>
            <p:cNvSpPr txBox="1"/>
            <p:nvPr/>
          </p:nvSpPr>
          <p:spPr>
            <a:xfrm>
              <a:off x="3000273" y="311007"/>
              <a:ext cx="5162754" cy="1613360"/>
            </a:xfrm>
            <a:prstGeom prst="rect">
              <a:avLst/>
            </a:prstGeom>
            <a:ln>
              <a:solidFill>
                <a:schemeClr val="tx2">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92783" tIns="57150" rIns="57150" bIns="57150" numCol="1" spcCol="1270" anchor="ctr" anchorCtr="0">
              <a:noAutofit/>
            </a:bodyPr>
            <a:lstStyle/>
            <a:p>
              <a:pPr marL="0" lvl="0" indent="0" algn="l" defTabSz="666750">
                <a:lnSpc>
                  <a:spcPct val="90000"/>
                </a:lnSpc>
                <a:spcBef>
                  <a:spcPct val="0"/>
                </a:spcBef>
                <a:spcAft>
                  <a:spcPct val="35000"/>
                </a:spcAft>
                <a:buNone/>
              </a:pPr>
              <a:r>
                <a:rPr lang="en-US" sz="44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Aging</a:t>
              </a:r>
            </a:p>
          </p:txBody>
        </p:sp>
      </p:grpSp>
      <p:grpSp>
        <p:nvGrpSpPr>
          <p:cNvPr id="8" name="Group 7">
            <a:extLst>
              <a:ext uri="{FF2B5EF4-FFF2-40B4-BE49-F238E27FC236}">
                <a16:creationId xmlns:a16="http://schemas.microsoft.com/office/drawing/2014/main" id="{79F1A9BD-EC7F-291A-7221-C6F6AF1CAAA3}"/>
              </a:ext>
            </a:extLst>
          </p:cNvPr>
          <p:cNvGrpSpPr/>
          <p:nvPr/>
        </p:nvGrpSpPr>
        <p:grpSpPr>
          <a:xfrm>
            <a:off x="6611413" y="2622320"/>
            <a:ext cx="5162754" cy="1613360"/>
            <a:chOff x="3000273" y="2382383"/>
            <a:chExt cx="5162754" cy="1613360"/>
          </a:xfrm>
        </p:grpSpPr>
        <p:sp>
          <p:nvSpPr>
            <p:cNvPr id="13" name="Rectangle 12">
              <a:extLst>
                <a:ext uri="{FF2B5EF4-FFF2-40B4-BE49-F238E27FC236}">
                  <a16:creationId xmlns:a16="http://schemas.microsoft.com/office/drawing/2014/main" id="{09626280-042E-941D-C262-DB7763B02D84}"/>
                </a:ext>
              </a:extLst>
            </p:cNvPr>
            <p:cNvSpPr/>
            <p:nvPr/>
          </p:nvSpPr>
          <p:spPr>
            <a:xfrm>
              <a:off x="3000273" y="2382383"/>
              <a:ext cx="5162754" cy="1613360"/>
            </a:xfrm>
            <a:prstGeom prst="rect">
              <a:avLst/>
            </a:prstGeom>
            <a:ln>
              <a:solidFill>
                <a:schemeClr val="tx2">
                  <a:lumMod val="5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480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E3C586D-20B5-2696-EC59-3ABAEC929105}"/>
                </a:ext>
              </a:extLst>
            </p:cNvPr>
            <p:cNvSpPr txBox="1"/>
            <p:nvPr/>
          </p:nvSpPr>
          <p:spPr>
            <a:xfrm>
              <a:off x="3000273" y="2382383"/>
              <a:ext cx="5162754" cy="1613360"/>
            </a:xfrm>
            <a:prstGeom prst="rect">
              <a:avLst/>
            </a:prstGeom>
            <a:ln>
              <a:solidFill>
                <a:schemeClr val="tx2">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92783" tIns="60960" rIns="60960" bIns="60960" numCol="1" spcCol="1270" anchor="ctr" anchorCtr="0">
              <a:noAutofit/>
            </a:bodyPr>
            <a:lstStyle/>
            <a:p>
              <a:pPr marL="0" lvl="0" indent="0" algn="l" defTabSz="711200">
                <a:lnSpc>
                  <a:spcPct val="90000"/>
                </a:lnSpc>
                <a:spcBef>
                  <a:spcPct val="0"/>
                </a:spcBef>
                <a:spcAft>
                  <a:spcPct val="35000"/>
                </a:spcAft>
                <a:buNone/>
              </a:pPr>
              <a:r>
                <a:rPr lang="en-US" sz="44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Climate Change</a:t>
              </a:r>
            </a:p>
          </p:txBody>
        </p:sp>
      </p:grpSp>
      <p:grpSp>
        <p:nvGrpSpPr>
          <p:cNvPr id="9" name="Group 8">
            <a:extLst>
              <a:ext uri="{FF2B5EF4-FFF2-40B4-BE49-F238E27FC236}">
                <a16:creationId xmlns:a16="http://schemas.microsoft.com/office/drawing/2014/main" id="{5421F9DE-81D1-9F06-DF65-B99EF19B3620}"/>
              </a:ext>
            </a:extLst>
          </p:cNvPr>
          <p:cNvGrpSpPr/>
          <p:nvPr/>
        </p:nvGrpSpPr>
        <p:grpSpPr>
          <a:xfrm>
            <a:off x="859516" y="3700879"/>
            <a:ext cx="5162754" cy="1613360"/>
            <a:chOff x="3000273" y="4413425"/>
            <a:chExt cx="5162754" cy="1613360"/>
          </a:xfrm>
        </p:grpSpPr>
        <p:sp>
          <p:nvSpPr>
            <p:cNvPr id="10" name="Rectangle 9">
              <a:extLst>
                <a:ext uri="{FF2B5EF4-FFF2-40B4-BE49-F238E27FC236}">
                  <a16:creationId xmlns:a16="http://schemas.microsoft.com/office/drawing/2014/main" id="{D2889E29-2D34-8A9C-6517-29291121B638}"/>
                </a:ext>
              </a:extLst>
            </p:cNvPr>
            <p:cNvSpPr/>
            <p:nvPr/>
          </p:nvSpPr>
          <p:spPr>
            <a:xfrm>
              <a:off x="3000273" y="4413425"/>
              <a:ext cx="5162754" cy="1613360"/>
            </a:xfrm>
            <a:prstGeom prst="rect">
              <a:avLst/>
            </a:prstGeom>
            <a:ln>
              <a:solidFill>
                <a:schemeClr val="tx2">
                  <a:lumMod val="5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sz="4800"/>
            </a:p>
          </p:txBody>
        </p:sp>
        <p:sp>
          <p:nvSpPr>
            <p:cNvPr id="12" name="TextBox 11">
              <a:extLst>
                <a:ext uri="{FF2B5EF4-FFF2-40B4-BE49-F238E27FC236}">
                  <a16:creationId xmlns:a16="http://schemas.microsoft.com/office/drawing/2014/main" id="{B750EFD0-4E08-8BE1-4338-35089D812194}"/>
                </a:ext>
              </a:extLst>
            </p:cNvPr>
            <p:cNvSpPr txBox="1"/>
            <p:nvPr/>
          </p:nvSpPr>
          <p:spPr>
            <a:xfrm>
              <a:off x="3000273" y="4413425"/>
              <a:ext cx="5162754" cy="1613360"/>
            </a:xfrm>
            <a:prstGeom prst="rect">
              <a:avLst/>
            </a:prstGeom>
            <a:ln>
              <a:solidFill>
                <a:schemeClr val="tx2">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92783" tIns="57150" rIns="57150" bIns="57150" numCol="1" spcCol="1270" anchor="ctr" anchorCtr="0">
              <a:noAutofit/>
            </a:bodyPr>
            <a:lstStyle/>
            <a:p>
              <a:pPr marL="0" lvl="0" indent="0" algn="l" defTabSz="666750">
                <a:lnSpc>
                  <a:spcPct val="90000"/>
                </a:lnSpc>
                <a:spcBef>
                  <a:spcPct val="0"/>
                </a:spcBef>
                <a:spcAft>
                  <a:spcPct val="35000"/>
                </a:spcAft>
                <a:buNone/>
              </a:pPr>
              <a:r>
                <a:rPr lang="en-US" sz="44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Migration</a:t>
              </a:r>
              <a:endParaRPr lang="en-US" sz="4400"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19" name="Picture 18">
            <a:extLst>
              <a:ext uri="{FF2B5EF4-FFF2-40B4-BE49-F238E27FC236}">
                <a16:creationId xmlns:a16="http://schemas.microsoft.com/office/drawing/2014/main" id="{AE2895C4-4A4C-45B3-195B-2D0744F33C08}"/>
              </a:ext>
            </a:extLst>
          </p:cNvPr>
          <p:cNvPicPr>
            <a:picLocks noChangeAspect="1"/>
          </p:cNvPicPr>
          <p:nvPr/>
        </p:nvPicPr>
        <p:blipFill>
          <a:blip r:embed="rId3"/>
          <a:stretch>
            <a:fillRect/>
          </a:stretch>
        </p:blipFill>
        <p:spPr>
          <a:xfrm>
            <a:off x="211726" y="1245568"/>
            <a:ext cx="1295581" cy="1305107"/>
          </a:xfrm>
          <a:prstGeom prst="rect">
            <a:avLst/>
          </a:prstGeom>
        </p:spPr>
      </p:pic>
      <p:pic>
        <p:nvPicPr>
          <p:cNvPr id="21" name="Picture 20">
            <a:extLst>
              <a:ext uri="{FF2B5EF4-FFF2-40B4-BE49-F238E27FC236}">
                <a16:creationId xmlns:a16="http://schemas.microsoft.com/office/drawing/2014/main" id="{87798E5F-7039-6FF3-7CA6-BEF8F771B4F5}"/>
              </a:ext>
            </a:extLst>
          </p:cNvPr>
          <p:cNvPicPr>
            <a:picLocks noChangeAspect="1"/>
          </p:cNvPicPr>
          <p:nvPr/>
        </p:nvPicPr>
        <p:blipFill>
          <a:blip r:embed="rId4"/>
          <a:stretch>
            <a:fillRect/>
          </a:stretch>
        </p:blipFill>
        <p:spPr>
          <a:xfrm>
            <a:off x="211726" y="3226086"/>
            <a:ext cx="1428949" cy="1381318"/>
          </a:xfrm>
          <a:prstGeom prst="rect">
            <a:avLst/>
          </a:prstGeom>
        </p:spPr>
      </p:pic>
      <p:sp>
        <p:nvSpPr>
          <p:cNvPr id="23" name="TextBox 22">
            <a:extLst>
              <a:ext uri="{FF2B5EF4-FFF2-40B4-BE49-F238E27FC236}">
                <a16:creationId xmlns:a16="http://schemas.microsoft.com/office/drawing/2014/main" id="{49949729-1EE5-6F5B-56C1-D0D3B12260B5}"/>
              </a:ext>
            </a:extLst>
          </p:cNvPr>
          <p:cNvSpPr txBox="1"/>
          <p:nvPr/>
        </p:nvSpPr>
        <p:spPr>
          <a:xfrm>
            <a:off x="859516" y="5612432"/>
            <a:ext cx="10914651" cy="954107"/>
          </a:xfrm>
          <a:prstGeom prst="rect">
            <a:avLst/>
          </a:prstGeom>
          <a:noFill/>
        </p:spPr>
        <p:txBody>
          <a:bodyPr wrap="square">
            <a:spAutoFit/>
          </a:bodyPr>
          <a:lstStyle/>
          <a:p>
            <a:r>
              <a:rPr lang="en-US" sz="2800" b="1" dirty="0">
                <a:solidFill>
                  <a:srgbClr val="FF0000"/>
                </a:solidFill>
              </a:rPr>
              <a:t>Without interventions </a:t>
            </a:r>
            <a:r>
              <a:rPr lang="en-US" sz="2800" dirty="0"/>
              <a:t>to halt the NCDs crisis, premature death will rise, and future healthcare expenditures are unsustainable.</a:t>
            </a:r>
          </a:p>
        </p:txBody>
      </p:sp>
      <p:pic>
        <p:nvPicPr>
          <p:cNvPr id="25" name="Picture 24">
            <a:extLst>
              <a:ext uri="{FF2B5EF4-FFF2-40B4-BE49-F238E27FC236}">
                <a16:creationId xmlns:a16="http://schemas.microsoft.com/office/drawing/2014/main" id="{B307843E-E6F1-50EA-B1D0-A3360E74B638}"/>
              </a:ext>
            </a:extLst>
          </p:cNvPr>
          <p:cNvPicPr>
            <a:picLocks noChangeAspect="1"/>
          </p:cNvPicPr>
          <p:nvPr/>
        </p:nvPicPr>
        <p:blipFill>
          <a:blip r:embed="rId5"/>
          <a:stretch>
            <a:fillRect/>
          </a:stretch>
        </p:blipFill>
        <p:spPr>
          <a:xfrm>
            <a:off x="6139386" y="2186047"/>
            <a:ext cx="1448002" cy="1486107"/>
          </a:xfrm>
          <a:prstGeom prst="rect">
            <a:avLst/>
          </a:prstGeom>
        </p:spPr>
      </p:pic>
    </p:spTree>
    <p:extLst>
      <p:ext uri="{BB962C8B-B14F-4D97-AF65-F5344CB8AC3E}">
        <p14:creationId xmlns:p14="http://schemas.microsoft.com/office/powerpoint/2010/main" val="2406821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340242" y="1110945"/>
            <a:ext cx="11426109" cy="432583"/>
          </a:xfrm>
        </p:spPr>
        <p:txBody>
          <a:bodyPr anchor="b">
            <a:noAutofit/>
          </a:bodyPr>
          <a:lstStyle/>
          <a:p>
            <a:pPr>
              <a:lnSpc>
                <a:spcPct val="100000"/>
              </a:lnSpc>
            </a:pPr>
            <a:r>
              <a:rPr lang="en-US" sz="3200" b="1"/>
              <a:t>OPPORTUNITIES FOR IMPROVEMENT: NCD POLICIES </a:t>
            </a:r>
            <a:br>
              <a:rPr lang="en-US" sz="3200" b="1"/>
            </a:br>
            <a:endParaRPr lang="en-US" sz="3200" b="1"/>
          </a:p>
        </p:txBody>
      </p:sp>
      <p:sp>
        <p:nvSpPr>
          <p:cNvPr id="7" name="Text Placeholder 3">
            <a:extLst>
              <a:ext uri="{FF2B5EF4-FFF2-40B4-BE49-F238E27FC236}">
                <a16:creationId xmlns:a16="http://schemas.microsoft.com/office/drawing/2014/main" id="{8575856D-98F5-9474-691B-C39FFCF91688}"/>
              </a:ext>
            </a:extLst>
          </p:cNvPr>
          <p:cNvSpPr txBox="1">
            <a:spLocks/>
          </p:cNvSpPr>
          <p:nvPr/>
        </p:nvSpPr>
        <p:spPr>
          <a:xfrm>
            <a:off x="340243" y="1232474"/>
            <a:ext cx="11426109" cy="808977"/>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pPr algn="ctr"/>
            <a:r>
              <a:rPr lang="en-US" sz="1800" kern="0" dirty="0">
                <a:solidFill>
                  <a:schemeClr val="tx2">
                    <a:lumMod val="75000"/>
                  </a:schemeClr>
                </a:solidFill>
              </a:rPr>
              <a:t>In 2020, Caribbean countries scored low on NCD policy implementation, between 4.5-8 on a scale of 19. </a:t>
            </a:r>
          </a:p>
          <a:p>
            <a:pPr algn="ctr"/>
            <a:r>
              <a:rPr lang="en-US" sz="1800" kern="0" dirty="0">
                <a:solidFill>
                  <a:srgbClr val="C00000"/>
                </a:solidFill>
              </a:rPr>
              <a:t>That is, on average, less than 40% of key NCD policies were implemented meeting set standards. </a:t>
            </a:r>
          </a:p>
          <a:p>
            <a:pPr marL="285750" indent="-285750" algn="ctr">
              <a:buFont typeface="Arial" panose="020B0604020202020204" pitchFamily="34" charset="0"/>
              <a:buChar char="•"/>
            </a:pPr>
            <a:endParaRPr lang="en-US" sz="1800" kern="0" dirty="0">
              <a:solidFill>
                <a:schemeClr val="tx2">
                  <a:lumMod val="75000"/>
                </a:schemeClr>
              </a:solidFill>
            </a:endParaRPr>
          </a:p>
          <a:p>
            <a:pPr marL="285750" indent="-285750" algn="ctr">
              <a:buFont typeface="Arial" panose="020B0604020202020204" pitchFamily="34" charset="0"/>
              <a:buChar char="•"/>
            </a:pPr>
            <a:endParaRPr lang="en-US" sz="1400" kern="0" dirty="0">
              <a:solidFill>
                <a:schemeClr val="tx2">
                  <a:lumMod val="75000"/>
                </a:schemeClr>
              </a:solidFill>
            </a:endParaRPr>
          </a:p>
        </p:txBody>
      </p:sp>
      <p:sp>
        <p:nvSpPr>
          <p:cNvPr id="8" name="TextBox 7">
            <a:extLst>
              <a:ext uri="{FF2B5EF4-FFF2-40B4-BE49-F238E27FC236}">
                <a16:creationId xmlns:a16="http://schemas.microsoft.com/office/drawing/2014/main" id="{8DECF9EE-480F-03F4-44D3-3E7E0BD88DB8}"/>
              </a:ext>
            </a:extLst>
          </p:cNvPr>
          <p:cNvSpPr txBox="1"/>
          <p:nvPr/>
        </p:nvSpPr>
        <p:spPr>
          <a:xfrm>
            <a:off x="10388009" y="6581001"/>
            <a:ext cx="2509283" cy="276999"/>
          </a:xfrm>
          <a:prstGeom prst="rect">
            <a:avLst/>
          </a:prstGeom>
          <a:noFill/>
        </p:spPr>
        <p:txBody>
          <a:bodyPr wrap="square" rtlCol="0">
            <a:spAutoFit/>
          </a:bodyPr>
          <a:lstStyle/>
          <a:p>
            <a:r>
              <a:rPr lang="en-US" sz="1200">
                <a:solidFill>
                  <a:schemeClr val="tx2">
                    <a:lumMod val="75000"/>
                  </a:schemeClr>
                </a:solidFill>
                <a:latin typeface="Open Sans Light" panose="020B0306030504020204" pitchFamily="34" charset="0"/>
                <a:ea typeface="Open Sans Light" panose="020B0306030504020204" pitchFamily="34" charset="0"/>
                <a:cs typeface="Open Sans Light" panose="020B0306030504020204" pitchFamily="34" charset="0"/>
              </a:rPr>
              <a:t>Source: LANCET (2021)</a:t>
            </a:r>
          </a:p>
        </p:txBody>
      </p:sp>
      <p:pic>
        <p:nvPicPr>
          <p:cNvPr id="10" name="Picture 9">
            <a:extLst>
              <a:ext uri="{FF2B5EF4-FFF2-40B4-BE49-F238E27FC236}">
                <a16:creationId xmlns:a16="http://schemas.microsoft.com/office/drawing/2014/main" id="{5C8BD875-2D3A-347F-D0F6-48CCE3B4C066}"/>
              </a:ext>
            </a:extLst>
          </p:cNvPr>
          <p:cNvPicPr>
            <a:picLocks noChangeAspect="1"/>
          </p:cNvPicPr>
          <p:nvPr/>
        </p:nvPicPr>
        <p:blipFill rotWithShape="1">
          <a:blip r:embed="rId3"/>
          <a:srcRect l="2195"/>
          <a:stretch/>
        </p:blipFill>
        <p:spPr>
          <a:xfrm>
            <a:off x="224412" y="2162980"/>
            <a:ext cx="11843480" cy="4296492"/>
          </a:xfrm>
          <a:prstGeom prst="rect">
            <a:avLst/>
          </a:prstGeom>
        </p:spPr>
      </p:pic>
    </p:spTree>
    <p:extLst>
      <p:ext uri="{BB962C8B-B14F-4D97-AF65-F5344CB8AC3E}">
        <p14:creationId xmlns:p14="http://schemas.microsoft.com/office/powerpoint/2010/main" val="1330525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132149" y="152385"/>
            <a:ext cx="12177961" cy="813987"/>
          </a:xfrm>
        </p:spPr>
        <p:txBody>
          <a:bodyPr anchor="b">
            <a:noAutofit/>
          </a:bodyPr>
          <a:lstStyle/>
          <a:p>
            <a:pPr>
              <a:lnSpc>
                <a:spcPct val="100000"/>
              </a:lnSpc>
            </a:pPr>
            <a:r>
              <a:rPr lang="en-US" sz="2800" b="1"/>
              <a:t>OPPORTUNITIES TO IMPROVE IN SEVERAL POLICY AREAS TO TACKLE NCDs</a:t>
            </a:r>
            <a:r>
              <a:rPr lang="en-US" sz="2000" b="1"/>
              <a:t> </a:t>
            </a:r>
            <a:endParaRPr lang="en-US" sz="2800" b="1"/>
          </a:p>
        </p:txBody>
      </p:sp>
      <p:sp>
        <p:nvSpPr>
          <p:cNvPr id="7" name="Text Placeholder 3">
            <a:extLst>
              <a:ext uri="{FF2B5EF4-FFF2-40B4-BE49-F238E27FC236}">
                <a16:creationId xmlns:a16="http://schemas.microsoft.com/office/drawing/2014/main" id="{8575856D-98F5-9474-691B-C39FFCF91688}"/>
              </a:ext>
            </a:extLst>
          </p:cNvPr>
          <p:cNvSpPr txBox="1">
            <a:spLocks/>
          </p:cNvSpPr>
          <p:nvPr/>
        </p:nvSpPr>
        <p:spPr>
          <a:xfrm>
            <a:off x="266646" y="2559293"/>
            <a:ext cx="4748194" cy="1091426"/>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pPr marL="285750" indent="-285750">
              <a:buFont typeface="Arial" panose="020B0604020202020204" pitchFamily="34" charset="0"/>
              <a:buChar char="•"/>
            </a:pPr>
            <a:r>
              <a:rPr lang="en-US" sz="2000" kern="0" dirty="0">
                <a:solidFill>
                  <a:schemeClr val="tx2">
                    <a:lumMod val="75000"/>
                  </a:schemeClr>
                </a:solidFill>
              </a:rPr>
              <a:t>Tobacco tax (18%)</a:t>
            </a:r>
          </a:p>
          <a:p>
            <a:pPr marL="285750" indent="-285750">
              <a:buFont typeface="Arial" panose="020B0604020202020204" pitchFamily="34" charset="0"/>
              <a:buChar char="•"/>
            </a:pPr>
            <a:r>
              <a:rPr lang="en-US" sz="2000" kern="0" dirty="0">
                <a:solidFill>
                  <a:schemeClr val="tx2">
                    <a:lumMod val="75000"/>
                  </a:schemeClr>
                </a:solidFill>
              </a:rPr>
              <a:t>Tobacco mass media (21%)</a:t>
            </a:r>
          </a:p>
          <a:p>
            <a:pPr marL="285750" indent="-285750">
              <a:buFont typeface="Arial" panose="020B0604020202020204" pitchFamily="34" charset="0"/>
              <a:buChar char="•"/>
            </a:pPr>
            <a:r>
              <a:rPr lang="en-US" sz="2000" kern="0" dirty="0">
                <a:solidFill>
                  <a:schemeClr val="tx2">
                    <a:lumMod val="75000"/>
                  </a:schemeClr>
                </a:solidFill>
              </a:rPr>
              <a:t>Alcohol advertisement bans (12%)</a:t>
            </a:r>
          </a:p>
          <a:p>
            <a:pPr marL="285750" indent="-285750">
              <a:buFont typeface="Arial" panose="020B0604020202020204" pitchFamily="34" charset="0"/>
              <a:buChar char="•"/>
            </a:pPr>
            <a:r>
              <a:rPr lang="en-US" sz="2000" kern="0" dirty="0">
                <a:solidFill>
                  <a:schemeClr val="tx2">
                    <a:lumMod val="75000"/>
                  </a:schemeClr>
                </a:solidFill>
              </a:rPr>
              <a:t>Salt policies (13%)</a:t>
            </a:r>
          </a:p>
          <a:p>
            <a:pPr marL="285750" indent="-285750">
              <a:buFont typeface="Arial" panose="020B0604020202020204" pitchFamily="34" charset="0"/>
              <a:buChar char="•"/>
            </a:pPr>
            <a:r>
              <a:rPr lang="en-US" sz="2000" kern="0" dirty="0">
                <a:solidFill>
                  <a:schemeClr val="tx2">
                    <a:lumMod val="75000"/>
                  </a:schemeClr>
                </a:solidFill>
              </a:rPr>
              <a:t>Fat policies (11%)</a:t>
            </a:r>
          </a:p>
          <a:p>
            <a:pPr marL="285750" indent="-285750">
              <a:buFont typeface="Arial" panose="020B0604020202020204" pitchFamily="34" charset="0"/>
              <a:buChar char="•"/>
            </a:pPr>
            <a:r>
              <a:rPr lang="en-US" sz="2000" kern="0" dirty="0">
                <a:solidFill>
                  <a:schemeClr val="tx2">
                    <a:lumMod val="75000"/>
                  </a:schemeClr>
                </a:solidFill>
              </a:rPr>
              <a:t>Child food marketing (11%)</a:t>
            </a:r>
          </a:p>
          <a:p>
            <a:pPr marL="285750" indent="-285750">
              <a:buFont typeface="Arial" panose="020B0604020202020204" pitchFamily="34" charset="0"/>
              <a:buChar char="•"/>
            </a:pPr>
            <a:r>
              <a:rPr lang="en-US" sz="2000" kern="0" dirty="0">
                <a:solidFill>
                  <a:schemeClr val="tx2">
                    <a:lumMod val="75000"/>
                  </a:schemeClr>
                </a:solidFill>
              </a:rPr>
              <a:t>Breastmilk code (24%)</a:t>
            </a:r>
          </a:p>
          <a:p>
            <a:pPr marL="285750" indent="-285750">
              <a:buFont typeface="Arial" panose="020B0604020202020204" pitchFamily="34" charset="0"/>
              <a:buChar char="•"/>
            </a:pPr>
            <a:r>
              <a:rPr lang="en-US" sz="2000" kern="0" dirty="0">
                <a:solidFill>
                  <a:schemeClr val="tx2">
                    <a:lumMod val="75000"/>
                  </a:schemeClr>
                </a:solidFill>
              </a:rPr>
              <a:t>CVD therapy (37%)</a:t>
            </a:r>
          </a:p>
          <a:p>
            <a:pPr marL="285750" indent="-285750">
              <a:buFont typeface="Arial" panose="020B0604020202020204" pitchFamily="34" charset="0"/>
              <a:buChar char="•"/>
            </a:pPr>
            <a:endParaRPr lang="en-US" sz="2000" kern="0" dirty="0">
              <a:solidFill>
                <a:schemeClr val="tx2">
                  <a:lumMod val="75000"/>
                </a:schemeClr>
              </a:solidFill>
            </a:endParaRPr>
          </a:p>
          <a:p>
            <a:endParaRPr lang="en-US" sz="2000" kern="0" dirty="0">
              <a:solidFill>
                <a:schemeClr val="tx2">
                  <a:lumMod val="75000"/>
                </a:schemeClr>
              </a:solidFill>
            </a:endParaRPr>
          </a:p>
          <a:p>
            <a:endParaRPr lang="en-US" sz="2000" kern="0" dirty="0">
              <a:solidFill>
                <a:schemeClr val="tx2">
                  <a:lumMod val="75000"/>
                </a:schemeClr>
              </a:solidFill>
            </a:endParaRPr>
          </a:p>
        </p:txBody>
      </p:sp>
      <p:pic>
        <p:nvPicPr>
          <p:cNvPr id="5" name="Picture 4">
            <a:extLst>
              <a:ext uri="{FF2B5EF4-FFF2-40B4-BE49-F238E27FC236}">
                <a16:creationId xmlns:a16="http://schemas.microsoft.com/office/drawing/2014/main" id="{A6BD4B3F-D7D0-0CC0-2A7A-CA1E67B7844F}"/>
              </a:ext>
            </a:extLst>
          </p:cNvPr>
          <p:cNvPicPr>
            <a:picLocks noChangeAspect="1"/>
          </p:cNvPicPr>
          <p:nvPr/>
        </p:nvPicPr>
        <p:blipFill rotWithShape="1">
          <a:blip r:embed="rId3"/>
          <a:srcRect l="400" t="1639" r="-400" b="13098"/>
          <a:stretch/>
        </p:blipFill>
        <p:spPr>
          <a:xfrm>
            <a:off x="5652494" y="1388820"/>
            <a:ext cx="6247194" cy="5437673"/>
          </a:xfrm>
          <a:prstGeom prst="rect">
            <a:avLst/>
          </a:prstGeom>
        </p:spPr>
      </p:pic>
      <p:sp>
        <p:nvSpPr>
          <p:cNvPr id="6" name="TextBox 5">
            <a:extLst>
              <a:ext uri="{FF2B5EF4-FFF2-40B4-BE49-F238E27FC236}">
                <a16:creationId xmlns:a16="http://schemas.microsoft.com/office/drawing/2014/main" id="{0A885B5B-6569-1CB3-8765-37B6092C0F69}"/>
              </a:ext>
            </a:extLst>
          </p:cNvPr>
          <p:cNvSpPr txBox="1"/>
          <p:nvPr/>
        </p:nvSpPr>
        <p:spPr>
          <a:xfrm>
            <a:off x="2942354" y="2236127"/>
            <a:ext cx="2710140" cy="646331"/>
          </a:xfrm>
          <a:prstGeom prst="rect">
            <a:avLst/>
          </a:prstGeom>
          <a:solidFill>
            <a:srgbClr val="FFE0E0"/>
          </a:solidFill>
          <a:ln>
            <a:solidFill>
              <a:schemeClr val="tx1"/>
            </a:solidFill>
          </a:ln>
        </p:spPr>
        <p:txBody>
          <a:bodyPr wrap="square" rtlCol="0">
            <a:spAutoFit/>
          </a:bodyPr>
          <a:lstStyle/>
          <a:p>
            <a:pPr algn="ctr"/>
            <a:r>
              <a:rPr lang="en-US" sz="1200" b="1" dirty="0">
                <a:latin typeface="Open Sans Light" panose="020B0306030504020204" pitchFamily="34" charset="0"/>
                <a:ea typeface="Open Sans Light" panose="020B0306030504020204" pitchFamily="34" charset="0"/>
                <a:cs typeface="Open Sans Light" panose="020B0306030504020204" pitchFamily="34" charset="0"/>
              </a:rPr>
              <a:t>No country in the Caribbean meets the 75% tax share set by the WHO (Range 15-54%)</a:t>
            </a:r>
          </a:p>
        </p:txBody>
      </p:sp>
      <p:cxnSp>
        <p:nvCxnSpPr>
          <p:cNvPr id="11" name="Straight Connector 10">
            <a:extLst>
              <a:ext uri="{FF2B5EF4-FFF2-40B4-BE49-F238E27FC236}">
                <a16:creationId xmlns:a16="http://schemas.microsoft.com/office/drawing/2014/main" id="{DB452637-3EF7-332B-3EA7-47E9F1C0735D}"/>
              </a:ext>
            </a:extLst>
          </p:cNvPr>
          <p:cNvCxnSpPr>
            <a:cxnSpLocks/>
          </p:cNvCxnSpPr>
          <p:nvPr/>
        </p:nvCxnSpPr>
        <p:spPr bwMode="auto">
          <a:xfrm>
            <a:off x="5652494" y="4309192"/>
            <a:ext cx="0" cy="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CAD26A30-22ED-E859-18B3-9F14D0808F74}"/>
              </a:ext>
            </a:extLst>
          </p:cNvPr>
          <p:cNvSpPr txBox="1"/>
          <p:nvPr/>
        </p:nvSpPr>
        <p:spPr>
          <a:xfrm>
            <a:off x="132149" y="5796832"/>
            <a:ext cx="5320181" cy="1015663"/>
          </a:xfrm>
          <a:prstGeom prst="rect">
            <a:avLst/>
          </a:prstGeom>
          <a:noFill/>
        </p:spPr>
        <p:txBody>
          <a:bodyPr wrap="square">
            <a:spAutoFit/>
          </a:bodyPr>
          <a:lstStyle/>
          <a:p>
            <a:r>
              <a:rPr lang="en-US" sz="1200" b="1"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Note: </a:t>
            </a:r>
            <a:r>
              <a:rPr lang="en-US" sz="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In the HEATMAP figure, on the color-coded spectrum, </a:t>
            </a:r>
            <a:r>
              <a:rPr lang="en-US" sz="1200" b="1" dirty="0">
                <a:solidFill>
                  <a:srgbClr val="00B050"/>
                </a:solidFill>
                <a:latin typeface="Open Sans Light" panose="020B0306030504020204" pitchFamily="34" charset="0"/>
                <a:ea typeface="Open Sans Light" panose="020B0306030504020204" pitchFamily="34" charset="0"/>
                <a:cs typeface="Open Sans Light" panose="020B0306030504020204" pitchFamily="34" charset="0"/>
              </a:rPr>
              <a:t>green</a:t>
            </a:r>
            <a:r>
              <a:rPr lang="en-US" sz="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indicates higher performance and </a:t>
            </a:r>
            <a:r>
              <a:rPr lang="en-US" sz="12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red</a:t>
            </a:r>
            <a:r>
              <a:rPr lang="en-US" sz="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 indicates lower performance on the policy implementation score. </a:t>
            </a:r>
          </a:p>
          <a:p>
            <a:endParaRPr lang="en-US" sz="1200"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r>
              <a:rPr lang="en-US" sz="1200" b="1"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Source: </a:t>
            </a:r>
            <a:r>
              <a:rPr lang="en-US" sz="1200" i="1" dirty="0">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2021 Lancet Report </a:t>
            </a:r>
          </a:p>
        </p:txBody>
      </p:sp>
      <p:sp>
        <p:nvSpPr>
          <p:cNvPr id="21" name="TextBox 20">
            <a:extLst>
              <a:ext uri="{FF2B5EF4-FFF2-40B4-BE49-F238E27FC236}">
                <a16:creationId xmlns:a16="http://schemas.microsoft.com/office/drawing/2014/main" id="{DA7CAE72-9440-357D-9C04-DB910EDBDA62}"/>
              </a:ext>
            </a:extLst>
          </p:cNvPr>
          <p:cNvSpPr txBox="1"/>
          <p:nvPr/>
        </p:nvSpPr>
        <p:spPr>
          <a:xfrm>
            <a:off x="5652494" y="1112550"/>
            <a:ext cx="6447358" cy="307777"/>
          </a:xfrm>
          <a:prstGeom prst="rect">
            <a:avLst/>
          </a:prstGeom>
          <a:noFill/>
        </p:spPr>
        <p:txBody>
          <a:bodyPr wrap="square">
            <a:spAutoFit/>
          </a:bodyPr>
          <a:lstStyle/>
          <a:p>
            <a:r>
              <a:rPr lang="en-US" sz="1400" b="1">
                <a:solidFill>
                  <a:schemeClr val="tx2">
                    <a:lumMod val="50000"/>
                  </a:schemeClr>
                </a:solidFill>
                <a:latin typeface="Open Sans Light" panose="020B0306030504020204" pitchFamily="34" charset="0"/>
                <a:ea typeface="Open Sans Light" panose="020B0306030504020204" pitchFamily="34" charset="0"/>
                <a:cs typeface="Open Sans Light" panose="020B0306030504020204" pitchFamily="34" charset="0"/>
              </a:rPr>
              <a:t>2020 mean implementation scores for each policy across geopolitical blocs </a:t>
            </a:r>
          </a:p>
        </p:txBody>
      </p:sp>
    </p:spTree>
    <p:extLst>
      <p:ext uri="{BB962C8B-B14F-4D97-AF65-F5344CB8AC3E}">
        <p14:creationId xmlns:p14="http://schemas.microsoft.com/office/powerpoint/2010/main" val="3927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1C48-3359-C62B-697E-54051AF87781}"/>
              </a:ext>
            </a:extLst>
          </p:cNvPr>
          <p:cNvSpPr>
            <a:spLocks noGrp="1"/>
          </p:cNvSpPr>
          <p:nvPr>
            <p:ph type="title"/>
          </p:nvPr>
        </p:nvSpPr>
        <p:spPr>
          <a:xfrm>
            <a:off x="132149" y="152385"/>
            <a:ext cx="12177961" cy="813987"/>
          </a:xfrm>
        </p:spPr>
        <p:txBody>
          <a:bodyPr anchor="b">
            <a:noAutofit/>
          </a:bodyPr>
          <a:lstStyle/>
          <a:p>
            <a:pPr>
              <a:lnSpc>
                <a:spcPct val="100000"/>
              </a:lnSpc>
            </a:pPr>
            <a:r>
              <a:rPr lang="en-US" sz="2800" b="1"/>
              <a:t>POLICY RESPONSES: THREE MAIN CHANNELS</a:t>
            </a:r>
          </a:p>
        </p:txBody>
      </p:sp>
      <p:sp>
        <p:nvSpPr>
          <p:cNvPr id="7" name="Text Placeholder 3">
            <a:extLst>
              <a:ext uri="{FF2B5EF4-FFF2-40B4-BE49-F238E27FC236}">
                <a16:creationId xmlns:a16="http://schemas.microsoft.com/office/drawing/2014/main" id="{8575856D-98F5-9474-691B-C39FFCF91688}"/>
              </a:ext>
            </a:extLst>
          </p:cNvPr>
          <p:cNvSpPr txBox="1">
            <a:spLocks/>
          </p:cNvSpPr>
          <p:nvPr/>
        </p:nvSpPr>
        <p:spPr>
          <a:xfrm>
            <a:off x="270373" y="2102093"/>
            <a:ext cx="4280892" cy="1091426"/>
          </a:xfrm>
          <a:prstGeom prst="rect">
            <a:avLst/>
          </a:prstGeom>
        </p:spPr>
        <p:txBody>
          <a:bodyPr>
            <a:noAutofit/>
          </a:bodyPr>
          <a:lstStyle>
            <a:lvl1pPr marL="0" indent="0" algn="l" rtl="0" eaLnBrk="0" fontAlgn="base" hangingPunct="0">
              <a:lnSpc>
                <a:spcPct val="100000"/>
              </a:lnSpc>
              <a:spcBef>
                <a:spcPts val="0"/>
              </a:spcBef>
              <a:spcAft>
                <a:spcPts val="600"/>
              </a:spcAft>
              <a:buClr>
                <a:srgbClr val="404040"/>
              </a:buClr>
              <a:defRPr sz="1600" b="0" i="0" cap="none" baseline="0">
                <a:solidFill>
                  <a:srgbClr val="094269"/>
                </a:solidFill>
                <a:latin typeface="Open Sans" panose="020B0606030504020204" pitchFamily="34" charset="0"/>
                <a:ea typeface="Open Sans" panose="020B0606030504020204" pitchFamily="34" charset="0"/>
                <a:cs typeface="Open Sans" panose="020B0606030504020204" pitchFamily="34" charset="0"/>
              </a:defRPr>
            </a:lvl1pPr>
            <a:lvl2pPr marL="285744" indent="-174621"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2pPr>
            <a:lvl3pPr marL="285744" indent="-285744" algn="l" rtl="0" eaLnBrk="0" fontAlgn="base" hangingPunct="0">
              <a:lnSpc>
                <a:spcPct val="110000"/>
              </a:lnSpc>
              <a:spcBef>
                <a:spcPct val="0"/>
              </a:spcBef>
              <a:spcAft>
                <a:spcPct val="0"/>
              </a:spcAft>
              <a:buClr>
                <a:schemeClr val="tx1"/>
              </a:buClr>
              <a:buFont typeface="Arial" panose="020B0604020202020204" pitchFamily="34" charset="0"/>
              <a:buChar char="•"/>
              <a:defRPr b="0" i="0">
                <a:solidFill>
                  <a:schemeClr val="tx2"/>
                </a:solidFill>
                <a:latin typeface="AndesExtraLight"/>
                <a:ea typeface="MS PGothic" pitchFamily="34" charset="-128"/>
                <a:cs typeface="AndesExtraLight"/>
              </a:defRPr>
            </a:lvl3pPr>
            <a:lvl4pPr marL="854053" indent="-169858" algn="l" rtl="0" eaLnBrk="0" fontAlgn="base" hangingPunct="0">
              <a:lnSpc>
                <a:spcPct val="100000"/>
              </a:lnSpc>
              <a:spcBef>
                <a:spcPct val="0"/>
              </a:spcBef>
              <a:spcAft>
                <a:spcPct val="0"/>
              </a:spcAft>
              <a:buClr>
                <a:schemeClr val="tx2"/>
              </a:buClr>
              <a:buFont typeface="Arial" panose="020B0604020202020204" pitchFamily="34" charset="0"/>
              <a:buChar char="◦"/>
              <a:defRPr sz="1600" b="0" i="0">
                <a:solidFill>
                  <a:schemeClr val="tx2"/>
                </a:solidFill>
                <a:latin typeface="AndesExtraLight"/>
                <a:ea typeface="MS PGothic" pitchFamily="34" charset="-128"/>
                <a:cs typeface="AndesExtraLight"/>
              </a:defRPr>
            </a:lvl4pPr>
            <a:lvl5pPr marL="1196945" indent="-285744" algn="l" rtl="0" eaLnBrk="0" fontAlgn="base" hangingPunct="0">
              <a:lnSpc>
                <a:spcPct val="100000"/>
              </a:lnSpc>
              <a:spcBef>
                <a:spcPct val="0"/>
              </a:spcBef>
              <a:spcAft>
                <a:spcPct val="0"/>
              </a:spcAft>
              <a:buClr>
                <a:schemeClr val="tx2"/>
              </a:buClr>
              <a:buFont typeface="Arial" panose="020B0604020202020204" pitchFamily="34" charset="0"/>
              <a:buChar char="→"/>
              <a:defRPr sz="1400" b="0" i="0">
                <a:solidFill>
                  <a:schemeClr val="tx2"/>
                </a:solidFill>
                <a:latin typeface="AndesExtraLight"/>
                <a:ea typeface="MS PGothic" pitchFamily="34" charset="-128"/>
                <a:cs typeface="AndesExtraLight"/>
              </a:defRPr>
            </a:lvl5pPr>
            <a:lvl6pPr marL="573074" indent="-231769" algn="l" rtl="0" fontAlgn="base">
              <a:lnSpc>
                <a:spcPct val="100000"/>
              </a:lnSpc>
              <a:spcBef>
                <a:spcPct val="20000"/>
              </a:spcBef>
              <a:spcAft>
                <a:spcPct val="0"/>
              </a:spcAft>
              <a:buClr>
                <a:schemeClr val="tx2"/>
              </a:buClr>
              <a:buFont typeface="Arial" panose="020B0604020202020204" pitchFamily="34" charset="0"/>
              <a:buChar char="─"/>
              <a:defRPr sz="1600">
                <a:solidFill>
                  <a:schemeClr val="tx2"/>
                </a:solidFill>
                <a:latin typeface="+mn-lt"/>
              </a:defRPr>
            </a:lvl6pPr>
            <a:lvl7pPr marL="2971726" indent="-228594" algn="l" rtl="0" fontAlgn="base">
              <a:spcBef>
                <a:spcPct val="20000"/>
              </a:spcBef>
              <a:spcAft>
                <a:spcPct val="0"/>
              </a:spcAft>
              <a:buClr>
                <a:srgbClr val="00783C"/>
              </a:buClr>
              <a:buChar char="»"/>
              <a:defRPr sz="1600">
                <a:solidFill>
                  <a:schemeClr val="tx1"/>
                </a:solidFill>
                <a:latin typeface="+mn-lt"/>
              </a:defRPr>
            </a:lvl7pPr>
            <a:lvl8pPr marL="3428914" indent="-228594" algn="l" rtl="0" fontAlgn="base">
              <a:spcBef>
                <a:spcPct val="20000"/>
              </a:spcBef>
              <a:spcAft>
                <a:spcPct val="0"/>
              </a:spcAft>
              <a:buClr>
                <a:srgbClr val="00783C"/>
              </a:buClr>
              <a:buChar char="»"/>
              <a:defRPr sz="1600">
                <a:solidFill>
                  <a:schemeClr val="tx1"/>
                </a:solidFill>
                <a:latin typeface="+mn-lt"/>
              </a:defRPr>
            </a:lvl8pPr>
            <a:lvl9pPr marL="3886103" indent="-228594" algn="l" rtl="0" fontAlgn="base">
              <a:spcBef>
                <a:spcPct val="20000"/>
              </a:spcBef>
              <a:spcAft>
                <a:spcPct val="0"/>
              </a:spcAft>
              <a:buClr>
                <a:srgbClr val="00783C"/>
              </a:buClr>
              <a:buChar char="»"/>
              <a:defRPr sz="1600">
                <a:solidFill>
                  <a:schemeClr val="tx1"/>
                </a:solidFill>
                <a:latin typeface="+mn-lt"/>
              </a:defRPr>
            </a:lvl9pPr>
          </a:lstStyle>
          <a:p>
            <a:endParaRPr lang="en-US" sz="2000" kern="0">
              <a:solidFill>
                <a:schemeClr val="tx2">
                  <a:lumMod val="75000"/>
                </a:schemeClr>
              </a:solidFill>
            </a:endParaRPr>
          </a:p>
        </p:txBody>
      </p:sp>
      <p:grpSp>
        <p:nvGrpSpPr>
          <p:cNvPr id="3" name="Group 2">
            <a:extLst>
              <a:ext uri="{FF2B5EF4-FFF2-40B4-BE49-F238E27FC236}">
                <a16:creationId xmlns:a16="http://schemas.microsoft.com/office/drawing/2014/main" id="{33077A60-5CA2-8B33-1574-C9363F2C06A3}"/>
              </a:ext>
            </a:extLst>
          </p:cNvPr>
          <p:cNvGrpSpPr/>
          <p:nvPr/>
        </p:nvGrpSpPr>
        <p:grpSpPr>
          <a:xfrm>
            <a:off x="771026" y="1694150"/>
            <a:ext cx="5162754" cy="1613360"/>
            <a:chOff x="3000273" y="351341"/>
            <a:chExt cx="5162754" cy="1613360"/>
          </a:xfrm>
        </p:grpSpPr>
        <p:sp>
          <p:nvSpPr>
            <p:cNvPr id="15" name="Rectangle 14">
              <a:extLst>
                <a:ext uri="{FF2B5EF4-FFF2-40B4-BE49-F238E27FC236}">
                  <a16:creationId xmlns:a16="http://schemas.microsoft.com/office/drawing/2014/main" id="{729A8389-7049-4AC5-449C-25B5880F70B0}"/>
                </a:ext>
              </a:extLst>
            </p:cNvPr>
            <p:cNvSpPr/>
            <p:nvPr/>
          </p:nvSpPr>
          <p:spPr>
            <a:xfrm>
              <a:off x="3000273" y="351341"/>
              <a:ext cx="5162754" cy="1613360"/>
            </a:xfrm>
            <a:prstGeom prst="rect">
              <a:avLst/>
            </a:pr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TextBox 15">
              <a:extLst>
                <a:ext uri="{FF2B5EF4-FFF2-40B4-BE49-F238E27FC236}">
                  <a16:creationId xmlns:a16="http://schemas.microsoft.com/office/drawing/2014/main" id="{FE22FF58-A4D1-C2D8-ACCE-433914D75564}"/>
                </a:ext>
              </a:extLst>
            </p:cNvPr>
            <p:cNvSpPr txBox="1"/>
            <p:nvPr/>
          </p:nvSpPr>
          <p:spPr>
            <a:xfrm>
              <a:off x="3000273" y="351341"/>
              <a:ext cx="5162754" cy="1613360"/>
            </a:xfrm>
            <a:prstGeom prst="rect">
              <a:avLst/>
            </a:prstGeom>
            <a:ln>
              <a:solidFill>
                <a:schemeClr val="tx2">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92783" tIns="57150" rIns="57150" bIns="57150" numCol="1" spcCol="1270" anchor="ctr" anchorCtr="0">
              <a:noAutofit/>
            </a:bodyPr>
            <a:lstStyle/>
            <a:p>
              <a:pPr marL="342900" lvl="0" indent="-342900" algn="l" defTabSz="666750">
                <a:lnSpc>
                  <a:spcPct val="90000"/>
                </a:lnSpc>
                <a:spcBef>
                  <a:spcPct val="0"/>
                </a:spcBef>
                <a:spcAft>
                  <a:spcPct val="35000"/>
                </a:spcAft>
                <a:buAutoNum type="arabicPeriod"/>
              </a:pPr>
              <a:r>
                <a:rPr lang="en-US"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Most direct policy areas: </a:t>
              </a:r>
              <a:r>
                <a:rPr lang="en-US" b="1" i="0" kern="1200" baseline="0" dirty="0">
                  <a:solidFill>
                    <a:srgbClr val="C00000"/>
                  </a:solidFill>
                  <a:latin typeface="Open Sans" panose="020B0606030504020204" pitchFamily="34" charset="0"/>
                  <a:ea typeface="Open Sans" panose="020B0606030504020204" pitchFamily="34" charset="0"/>
                  <a:cs typeface="Open Sans" panose="020B0606030504020204" pitchFamily="34" charset="0"/>
                </a:rPr>
                <a:t>nutrition, public health, and healthcare services</a:t>
              </a:r>
              <a:r>
                <a:rPr lang="en-US"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lvl="0" algn="l" defTabSz="666750">
                <a:lnSpc>
                  <a:spcPct val="90000"/>
                </a:lnSpc>
                <a:spcBef>
                  <a:spcPct val="0"/>
                </a:spcBef>
                <a:spcAft>
                  <a:spcPct val="35000"/>
                </a:spcAft>
              </a:pPr>
              <a:r>
                <a:rPr lang="en-US" b="1" i="0" kern="1200" baseline="0" dirty="0">
                  <a:solidFill>
                    <a:schemeClr val="accent1">
                      <a:lumMod val="50000"/>
                    </a:schemeClr>
                  </a:solidFill>
                  <a:latin typeface="Times New Roman" panose="02020603050405020304" pitchFamily="18" charset="0"/>
                  <a:ea typeface="Open Sans" panose="020B0606030504020204" pitchFamily="34" charset="0"/>
                  <a:cs typeface="Times New Roman" panose="02020603050405020304" pitchFamily="18" charset="0"/>
                </a:rPr>
                <a:t>→ </a:t>
              </a:r>
              <a:r>
                <a:rPr lang="en-US"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Improve NCD Service Coverage to strengthe</a:t>
              </a:r>
              <a:r>
                <a:rPr lang="en-US"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n UHC (SDG Target 3.8).</a:t>
              </a:r>
              <a:endParaRPr lang="en-US"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Rectangle 3" descr="Medical outline">
            <a:extLst>
              <a:ext uri="{FF2B5EF4-FFF2-40B4-BE49-F238E27FC236}">
                <a16:creationId xmlns:a16="http://schemas.microsoft.com/office/drawing/2014/main" id="{83F08BDA-738C-E501-359F-46C14E908366}"/>
              </a:ext>
            </a:extLst>
          </p:cNvPr>
          <p:cNvSpPr/>
          <p:nvPr/>
        </p:nvSpPr>
        <p:spPr>
          <a:xfrm>
            <a:off x="410218" y="1027955"/>
            <a:ext cx="1129352" cy="1694028"/>
          </a:xfrm>
          <a:prstGeom prst="rect">
            <a:avLst/>
          </a:prstGeom>
          <a:blipFill>
            <a:blip r:embed="rId3">
              <a:extLst>
                <a:ext uri="{96DAC541-7B7A-43D3-8B79-37D633B846F1}">
                  <asvg:svgBlip xmlns:asvg="http://schemas.microsoft.com/office/drawing/2016/SVG/main" r:embed="rId4"/>
                </a:ext>
              </a:extLst>
            </a:blip>
            <a:srcRect/>
            <a:stretch>
              <a:fillRect l="-25000" r="-25000"/>
            </a:stretch>
          </a:blipFill>
        </p:spPr>
        <p:style>
          <a:lnRef idx="0">
            <a:schemeClr val="lt1">
              <a:hueOff val="0"/>
              <a:satOff val="0"/>
              <a:lumOff val="0"/>
              <a:alphaOff val="0"/>
            </a:schemeClr>
          </a:lnRef>
          <a:fillRef idx="1">
            <a:scrgbClr r="0" g="0" b="0"/>
          </a:fillRef>
          <a:effectRef idx="2">
            <a:schemeClr val="accent5">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nvGrpSpPr>
          <p:cNvPr id="8" name="Group 7">
            <a:extLst>
              <a:ext uri="{FF2B5EF4-FFF2-40B4-BE49-F238E27FC236}">
                <a16:creationId xmlns:a16="http://schemas.microsoft.com/office/drawing/2014/main" id="{79F1A9BD-EC7F-291A-7221-C6F6AF1CAAA3}"/>
              </a:ext>
            </a:extLst>
          </p:cNvPr>
          <p:cNvGrpSpPr/>
          <p:nvPr/>
        </p:nvGrpSpPr>
        <p:grpSpPr>
          <a:xfrm>
            <a:off x="6660676" y="3077077"/>
            <a:ext cx="5162754" cy="1613360"/>
            <a:chOff x="3000273" y="2382383"/>
            <a:chExt cx="5162754" cy="1613360"/>
          </a:xfrm>
        </p:grpSpPr>
        <p:sp>
          <p:nvSpPr>
            <p:cNvPr id="13" name="Rectangle 12">
              <a:extLst>
                <a:ext uri="{FF2B5EF4-FFF2-40B4-BE49-F238E27FC236}">
                  <a16:creationId xmlns:a16="http://schemas.microsoft.com/office/drawing/2014/main" id="{09626280-042E-941D-C262-DB7763B02D84}"/>
                </a:ext>
              </a:extLst>
            </p:cNvPr>
            <p:cNvSpPr/>
            <p:nvPr/>
          </p:nvSpPr>
          <p:spPr>
            <a:xfrm>
              <a:off x="3000273" y="2382383"/>
              <a:ext cx="5162754" cy="1613360"/>
            </a:xfrm>
            <a:prstGeom prst="rect">
              <a:avLst/>
            </a:prstGeom>
            <a:ln>
              <a:solidFill>
                <a:schemeClr val="tx2">
                  <a:lumMod val="5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E3C586D-20B5-2696-EC59-3ABAEC929105}"/>
                </a:ext>
              </a:extLst>
            </p:cNvPr>
            <p:cNvSpPr txBox="1"/>
            <p:nvPr/>
          </p:nvSpPr>
          <p:spPr>
            <a:xfrm>
              <a:off x="3000273" y="2382383"/>
              <a:ext cx="5162754" cy="1613360"/>
            </a:xfrm>
            <a:prstGeom prst="rect">
              <a:avLst/>
            </a:prstGeom>
            <a:ln>
              <a:solidFill>
                <a:schemeClr val="tx2">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92783"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 </a:t>
              </a:r>
              <a:r>
                <a:rPr lang="en-US" sz="2000" b="1" kern="1200" dirty="0">
                  <a:solidFill>
                    <a:srgbClr val="C00000"/>
                  </a:solidFill>
                  <a:latin typeface="Open Sans" panose="020B0606030504020204" pitchFamily="34" charset="0"/>
                  <a:ea typeface="Open Sans" panose="020B0606030504020204" pitchFamily="34" charset="0"/>
                  <a:cs typeface="Open Sans" panose="020B0606030504020204" pitchFamily="34" charset="0"/>
                </a:rPr>
                <a:t>Life-course policy approach </a:t>
              </a:r>
              <a:r>
                <a:rPr lang="en-US" sz="1600" b="0"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is</a:t>
              </a:r>
              <a:r>
                <a:rPr lang="en-US" sz="1600" b="0"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needed from before birth to end of life. </a:t>
              </a:r>
            </a:p>
            <a:p>
              <a:pPr marL="0" lvl="0" indent="0" algn="l" defTabSz="711200">
                <a:lnSpc>
                  <a:spcPct val="90000"/>
                </a:lnSpc>
                <a:spcBef>
                  <a:spcPct val="0"/>
                </a:spcBef>
                <a:spcAft>
                  <a:spcPct val="35000"/>
                </a:spcAft>
                <a:buNone/>
              </a:pPr>
              <a:r>
                <a:rPr lang="en-US" sz="1600" b="0"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Requires </a:t>
              </a:r>
              <a:r>
                <a:rPr lang="en-US" sz="16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coordinated and targeted </a:t>
              </a:r>
              <a:r>
                <a:rPr lang="en-US" sz="20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multisectoral</a:t>
              </a:r>
              <a:r>
                <a:rPr lang="en-US" sz="16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interventions</a:t>
              </a:r>
              <a:r>
                <a:rPr lang="en-US" sz="16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p>
            <a:p>
              <a:pPr marL="0" lvl="0" indent="0" algn="l" defTabSz="711200">
                <a:lnSpc>
                  <a:spcPct val="90000"/>
                </a:lnSpc>
                <a:spcBef>
                  <a:spcPct val="0"/>
                </a:spcBef>
                <a:spcAft>
                  <a:spcPct val="35000"/>
                </a:spcAft>
                <a:buNone/>
              </a:pPr>
              <a:r>
                <a:rPr lang="en-US" sz="1200" b="0"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Health, Education, Social Protection, Agriculture, Sports &amp; Youth, Finance, Transport, etc.</a:t>
              </a:r>
              <a:endParaRPr lang="en-US" sz="1600" b="1"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 name="Group 8">
            <a:extLst>
              <a:ext uri="{FF2B5EF4-FFF2-40B4-BE49-F238E27FC236}">
                <a16:creationId xmlns:a16="http://schemas.microsoft.com/office/drawing/2014/main" id="{5421F9DE-81D1-9F06-DF65-B99EF19B3620}"/>
              </a:ext>
            </a:extLst>
          </p:cNvPr>
          <p:cNvGrpSpPr/>
          <p:nvPr/>
        </p:nvGrpSpPr>
        <p:grpSpPr>
          <a:xfrm>
            <a:off x="859517" y="4581991"/>
            <a:ext cx="5162754" cy="1613360"/>
            <a:chOff x="3000273" y="4413425"/>
            <a:chExt cx="5162754" cy="1613360"/>
          </a:xfrm>
        </p:grpSpPr>
        <p:sp>
          <p:nvSpPr>
            <p:cNvPr id="10" name="Rectangle 9">
              <a:extLst>
                <a:ext uri="{FF2B5EF4-FFF2-40B4-BE49-F238E27FC236}">
                  <a16:creationId xmlns:a16="http://schemas.microsoft.com/office/drawing/2014/main" id="{D2889E29-2D34-8A9C-6517-29291121B638}"/>
                </a:ext>
              </a:extLst>
            </p:cNvPr>
            <p:cNvSpPr/>
            <p:nvPr/>
          </p:nvSpPr>
          <p:spPr>
            <a:xfrm>
              <a:off x="3000273" y="4413425"/>
              <a:ext cx="5162754" cy="1613360"/>
            </a:xfrm>
            <a:prstGeom prst="rect">
              <a:avLst/>
            </a:prstGeom>
            <a:ln>
              <a:solidFill>
                <a:schemeClr val="tx2">
                  <a:lumMod val="50000"/>
                </a:schemeClr>
              </a:solidFill>
            </a:ln>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B750EFD0-4E08-8BE1-4338-35089D812194}"/>
                </a:ext>
              </a:extLst>
            </p:cNvPr>
            <p:cNvSpPr txBox="1"/>
            <p:nvPr/>
          </p:nvSpPr>
          <p:spPr>
            <a:xfrm>
              <a:off x="3000273" y="4413425"/>
              <a:ext cx="5162754" cy="1613360"/>
            </a:xfrm>
            <a:prstGeom prst="rect">
              <a:avLst/>
            </a:prstGeom>
            <a:ln>
              <a:solidFill>
                <a:schemeClr val="tx2">
                  <a:lumMod val="50000"/>
                </a:schemeClr>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92783" tIns="57150" rIns="57150" bIns="57150" numCol="1" spcCol="1270" anchor="ctr" anchorCtr="0">
              <a:noAutofit/>
            </a:bodyPr>
            <a:lstStyle/>
            <a:p>
              <a:pPr marL="0" lvl="0" indent="0" algn="l" defTabSz="666750">
                <a:lnSpc>
                  <a:spcPct val="90000"/>
                </a:lnSpc>
                <a:spcBef>
                  <a:spcPct val="0"/>
                </a:spcBef>
                <a:spcAft>
                  <a:spcPct val="35000"/>
                </a:spcAft>
                <a:buNone/>
              </a:pPr>
              <a:r>
                <a:rPr lang="en-US" sz="16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3. Improvements needed in taxation policies (</a:t>
              </a:r>
              <a:r>
                <a:rPr lang="en-US" sz="2000" b="1" i="0" kern="1200" baseline="0" dirty="0">
                  <a:solidFill>
                    <a:srgbClr val="C00000"/>
                  </a:solidFill>
                  <a:latin typeface="Open Sans" panose="020B0606030504020204" pitchFamily="34" charset="0"/>
                  <a:ea typeface="Open Sans" panose="020B0606030504020204" pitchFamily="34" charset="0"/>
                  <a:cs typeface="Open Sans" panose="020B0606030504020204" pitchFamily="34" charset="0"/>
                </a:rPr>
                <a:t>health taxes</a:t>
              </a:r>
              <a:r>
                <a:rPr lang="en-US" sz="1600" b="1"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to shift risky behaviors</a:t>
              </a:r>
              <a:r>
                <a:rPr lang="en-US" sz="1600" b="0" i="0" kern="1200" baseline="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and raise revenue.</a:t>
              </a:r>
              <a:endParaRPr lang="en-US" sz="1600" kern="12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7" name="Rectangle 16" descr="Arrow circle outline">
            <a:extLst>
              <a:ext uri="{FF2B5EF4-FFF2-40B4-BE49-F238E27FC236}">
                <a16:creationId xmlns:a16="http://schemas.microsoft.com/office/drawing/2014/main" id="{8070FA83-F633-DE4E-8AE1-FF223D3A3A89}"/>
              </a:ext>
            </a:extLst>
          </p:cNvPr>
          <p:cNvSpPr/>
          <p:nvPr/>
        </p:nvSpPr>
        <p:spPr>
          <a:xfrm>
            <a:off x="6096000" y="2460496"/>
            <a:ext cx="1129352" cy="169402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25000" r="-25000"/>
            </a:stretch>
          </a:blipFill>
        </p:spPr>
        <p:style>
          <a:lnRef idx="0">
            <a:schemeClr val="lt1">
              <a:hueOff val="0"/>
              <a:satOff val="0"/>
              <a:lumOff val="0"/>
              <a:alphaOff val="0"/>
            </a:schemeClr>
          </a:lnRef>
          <a:fillRef idx="1">
            <a:scrgbClr r="0" g="0" b="0"/>
          </a:fillRef>
          <a:effectRef idx="2">
            <a:schemeClr val="accent5">
              <a:tint val="50000"/>
              <a:hueOff val="-888243"/>
              <a:satOff val="-1115"/>
              <a:lumOff val="-758"/>
              <a:alphaOff val="0"/>
            </a:schemeClr>
          </a:effectRef>
          <a:fontRef idx="minor">
            <a:schemeClr val="lt1">
              <a:hueOff val="0"/>
              <a:satOff val="0"/>
              <a:lumOff val="0"/>
              <a:alphaOff val="0"/>
            </a:schemeClr>
          </a:fontRef>
        </p:style>
        <p:txBody>
          <a:bodyPr/>
          <a:lstStyle/>
          <a:p>
            <a:endParaRPr lang="en-US"/>
          </a:p>
        </p:txBody>
      </p:sp>
      <p:sp>
        <p:nvSpPr>
          <p:cNvPr id="18" name="Rectangle 17" descr="Tax outline">
            <a:extLst>
              <a:ext uri="{FF2B5EF4-FFF2-40B4-BE49-F238E27FC236}">
                <a16:creationId xmlns:a16="http://schemas.microsoft.com/office/drawing/2014/main" id="{09D9D14A-E716-7911-A527-502A8C704ADD}"/>
              </a:ext>
            </a:extLst>
          </p:cNvPr>
          <p:cNvSpPr/>
          <p:nvPr/>
        </p:nvSpPr>
        <p:spPr>
          <a:xfrm>
            <a:off x="445015" y="4025219"/>
            <a:ext cx="1129352" cy="1694028"/>
          </a:xfrm>
          <a:prstGeom prst="rect">
            <a:avLst/>
          </a:prstGeom>
          <a:blipFill>
            <a:blip r:embed="rId7">
              <a:extLst>
                <a:ext uri="{96DAC541-7B7A-43D3-8B79-37D633B846F1}">
                  <asvg:svgBlip xmlns:asvg="http://schemas.microsoft.com/office/drawing/2016/SVG/main" r:embed="rId8"/>
                </a:ext>
              </a:extLst>
            </a:blip>
            <a:srcRect/>
            <a:stretch>
              <a:fillRect l="-25000" r="-25000"/>
            </a:stretch>
          </a:blipFill>
        </p:spPr>
        <p:style>
          <a:lnRef idx="0">
            <a:schemeClr val="lt1">
              <a:hueOff val="0"/>
              <a:satOff val="0"/>
              <a:lumOff val="0"/>
              <a:alphaOff val="0"/>
            </a:schemeClr>
          </a:lnRef>
          <a:fillRef idx="1">
            <a:scrgbClr r="0" g="0" b="0"/>
          </a:fillRef>
          <a:effectRef idx="2">
            <a:schemeClr val="accent5">
              <a:tint val="50000"/>
              <a:hueOff val="-1776487"/>
              <a:satOff val="-2230"/>
              <a:lumOff val="-1516"/>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758601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638</TotalTime>
  <Words>3139</Words>
  <Application>Microsoft Office PowerPoint</Application>
  <PresentationFormat>Widescreen</PresentationFormat>
  <Paragraphs>349</Paragraphs>
  <Slides>33</Slides>
  <Notes>16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33</vt:i4>
      </vt:variant>
    </vt:vector>
  </HeadingPairs>
  <TitlesOfParts>
    <vt:vector size="53" baseType="lpstr">
      <vt:lpstr>AndesExtraLight</vt:lpstr>
      <vt:lpstr>Aptos</vt:lpstr>
      <vt:lpstr>Aptos Bold</vt:lpstr>
      <vt:lpstr>Aptos Display</vt:lpstr>
      <vt:lpstr>Aptos Italics</vt:lpstr>
      <vt:lpstr>Arial</vt:lpstr>
      <vt:lpstr>Barlow</vt:lpstr>
      <vt:lpstr>Calibri</vt:lpstr>
      <vt:lpstr>Montserrat</vt:lpstr>
      <vt:lpstr>Open Sans</vt:lpstr>
      <vt:lpstr>Open Sans Light</vt:lpstr>
      <vt:lpstr>Open Sans SemiBold</vt:lpstr>
      <vt:lpstr>Roboto-Light</vt:lpstr>
      <vt:lpstr>Segoe UI Emoji</vt:lpstr>
      <vt:lpstr>Source Sans Pro</vt:lpstr>
      <vt:lpstr>Symbol</vt:lpstr>
      <vt:lpstr>Times New Roman</vt:lpstr>
      <vt:lpstr>Trebuchet MS</vt:lpstr>
      <vt:lpstr>Wingdings</vt:lpstr>
      <vt:lpstr>Office Theme</vt:lpstr>
      <vt:lpstr>National Wellness &amp; Productivity 2-day Workshop</vt:lpstr>
      <vt:lpstr>NCDs: A MAJOR CHALLENGE TO ECONOMIC GROWTH</vt:lpstr>
      <vt:lpstr>Dying Young: Lifestyle Choices and the NCDs Crisis</vt:lpstr>
      <vt:lpstr>NCDs are the leading cause of morbidity and mortality in St. Lucia</vt:lpstr>
      <vt:lpstr>Cascade Analysis  May 2023 </vt:lpstr>
      <vt:lpstr>The Perfect Storm: Mega Trends are driving the NCD disease burden </vt:lpstr>
      <vt:lpstr>OPPORTUNITIES FOR IMPROVEMENT: NCD POLICIES  </vt:lpstr>
      <vt:lpstr>OPPORTUNITIES TO IMPROVE IN SEVERAL POLICY AREAS TO TACKLE NCDs </vt:lpstr>
      <vt:lpstr>POLICY RESPONSES: THREE MAIN CHANNELS</vt:lpstr>
      <vt:lpstr>Investment in NCD Prevention Pays Off</vt:lpstr>
      <vt:lpstr>          St Lucia: Low Spending on Primary Health Care</vt:lpstr>
      <vt:lpstr>NCD BEST BUYS: DISEASE-SPECIFIC</vt:lpstr>
      <vt:lpstr>Key Features of Saint Lucia’s PBF Pilot  Supported under the Health System Strengthening Project      </vt:lpstr>
      <vt:lpstr>RMIs by quarter - July 2023 to January 2025</vt:lpstr>
      <vt:lpstr>Key Impact</vt:lpstr>
      <vt:lpstr>NCD BEST BUYS: RISK REDUCTION</vt:lpstr>
      <vt:lpstr>PowerPoint Presentation</vt:lpstr>
      <vt:lpstr>PowerPoint Presentation</vt:lpstr>
      <vt:lpstr>Wellness Revolution: Role of Private Sector</vt:lpstr>
      <vt:lpstr>Impact</vt:lpstr>
      <vt:lpstr>🏆 Key Success Factors &amp; Lessons</vt:lpstr>
      <vt:lpstr>🧩 Lessons Learned</vt:lpstr>
      <vt:lpstr>PowerPoint Presentation</vt:lpstr>
      <vt:lpstr>PowerPoint Presentation</vt:lpstr>
      <vt:lpstr>Urgent Action Needed to Combat NCDs</vt:lpstr>
      <vt:lpstr>Role of Finance Ministers</vt:lpstr>
      <vt:lpstr>Role of governments &amp; Partnerships</vt:lpstr>
      <vt:lpstr>HOW THE WORLD BANK GROUP CAN HELP</vt:lpstr>
      <vt:lpstr>Spearheading Transformation in Integrated NCD Care Management St Lucia’s experience inspires policy dialogue at regional level </vt:lpstr>
      <vt:lpstr>PowerPoint Presentation</vt:lpstr>
      <vt:lpstr>Key Messages</vt:lpstr>
      <vt:lpstr> Thank you</vt:lpstr>
      <vt:lpstr>PowerPoint Presentation</vt:lpstr>
    </vt:vector>
  </TitlesOfParts>
  <Company>WBG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 V. Velenyi</dc:creator>
  <cp:lastModifiedBy>Edit V. Velenyi</cp:lastModifiedBy>
  <cp:revision>3</cp:revision>
  <dcterms:created xsi:type="dcterms:W3CDTF">2025-05-19T01:07:18Z</dcterms:created>
  <dcterms:modified xsi:type="dcterms:W3CDTF">2025-05-22T11:01:11Z</dcterms:modified>
</cp:coreProperties>
</file>