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41"/>
  </p:notesMasterIdLst>
  <p:sldIdLst>
    <p:sldId id="325" r:id="rId2"/>
    <p:sldId id="256" r:id="rId3"/>
    <p:sldId id="257" r:id="rId4"/>
    <p:sldId id="275" r:id="rId5"/>
    <p:sldId id="313" r:id="rId6"/>
    <p:sldId id="281" r:id="rId7"/>
    <p:sldId id="279" r:id="rId8"/>
    <p:sldId id="278" r:id="rId9"/>
    <p:sldId id="309" r:id="rId10"/>
    <p:sldId id="268" r:id="rId11"/>
    <p:sldId id="453" r:id="rId12"/>
    <p:sldId id="452" r:id="rId13"/>
    <p:sldId id="433" r:id="rId14"/>
    <p:sldId id="434" r:id="rId15"/>
    <p:sldId id="425" r:id="rId16"/>
    <p:sldId id="426" r:id="rId17"/>
    <p:sldId id="427" r:id="rId18"/>
    <p:sldId id="428" r:id="rId19"/>
    <p:sldId id="436" r:id="rId20"/>
    <p:sldId id="438" r:id="rId21"/>
    <p:sldId id="439" r:id="rId22"/>
    <p:sldId id="440" r:id="rId23"/>
    <p:sldId id="269" r:id="rId24"/>
    <p:sldId id="282" r:id="rId25"/>
    <p:sldId id="283" r:id="rId26"/>
    <p:sldId id="324" r:id="rId27"/>
    <p:sldId id="273" r:id="rId28"/>
    <p:sldId id="271" r:id="rId29"/>
    <p:sldId id="441" r:id="rId30"/>
    <p:sldId id="443" r:id="rId31"/>
    <p:sldId id="444" r:id="rId32"/>
    <p:sldId id="445" r:id="rId33"/>
    <p:sldId id="446" r:id="rId34"/>
    <p:sldId id="447" r:id="rId35"/>
    <p:sldId id="448" r:id="rId36"/>
    <p:sldId id="449" r:id="rId37"/>
    <p:sldId id="450" r:id="rId38"/>
    <p:sldId id="451"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BE5D6"/>
    <a:srgbClr val="FFFFCC"/>
    <a:srgbClr val="FF3399"/>
    <a:srgbClr val="FFF2CC"/>
    <a:srgbClr val="C5E0B4"/>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88409" autoAdjust="0"/>
  </p:normalViewPr>
  <p:slideViewPr>
    <p:cSldViewPr snapToGrid="0">
      <p:cViewPr varScale="1">
        <p:scale>
          <a:sx n="73" d="100"/>
          <a:sy n="73" d="100"/>
        </p:scale>
        <p:origin x="84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C28BB-981F-48B2-AD7A-BE0F0E5808B2}" type="datetimeFigureOut">
              <a:rPr lang="en-US" smtClean="0"/>
              <a:t>22-May-25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F419C-8B61-4506-8535-374E8CED7A7B}" type="slidenum">
              <a:rPr lang="en-US" smtClean="0"/>
              <a:t>‹#›</a:t>
            </a:fld>
            <a:endParaRPr lang="en-US"/>
          </a:p>
        </p:txBody>
      </p:sp>
    </p:spTree>
    <p:extLst>
      <p:ext uri="{BB962C8B-B14F-4D97-AF65-F5344CB8AC3E}">
        <p14:creationId xmlns:p14="http://schemas.microsoft.com/office/powerpoint/2010/main" val="228931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F419C-8B61-4506-8535-374E8CED7A7B}" type="slidenum">
              <a:rPr lang="en-US" smtClean="0"/>
              <a:t>3</a:t>
            </a:fld>
            <a:endParaRPr lang="en-US"/>
          </a:p>
        </p:txBody>
      </p:sp>
    </p:spTree>
    <p:extLst>
      <p:ext uri="{BB962C8B-B14F-4D97-AF65-F5344CB8AC3E}">
        <p14:creationId xmlns:p14="http://schemas.microsoft.com/office/powerpoint/2010/main" val="370502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Skin cancer: Ultra violet rays of the sun, certain pesticides</a:t>
            </a:r>
          </a:p>
        </p:txBody>
      </p:sp>
      <p:sp>
        <p:nvSpPr>
          <p:cNvPr id="4" name="Slide Number Placeholder 3"/>
          <p:cNvSpPr>
            <a:spLocks noGrp="1"/>
          </p:cNvSpPr>
          <p:nvPr>
            <p:ph type="sldNum" sz="quarter" idx="10"/>
          </p:nvPr>
        </p:nvSpPr>
        <p:spPr/>
        <p:txBody>
          <a:bodyPr/>
          <a:lstStyle/>
          <a:p>
            <a:fld id="{4F4F419C-8B61-4506-8535-374E8CED7A7B}" type="slidenum">
              <a:rPr lang="en-US" smtClean="0"/>
              <a:t>23</a:t>
            </a:fld>
            <a:endParaRPr lang="en-US"/>
          </a:p>
        </p:txBody>
      </p:sp>
    </p:spTree>
    <p:extLst>
      <p:ext uri="{BB962C8B-B14F-4D97-AF65-F5344CB8AC3E}">
        <p14:creationId xmlns:p14="http://schemas.microsoft.com/office/powerpoint/2010/main" val="695719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F419C-8B61-4506-8535-374E8CED7A7B}" type="slidenum">
              <a:rPr lang="en-US" smtClean="0"/>
              <a:t>30</a:t>
            </a:fld>
            <a:endParaRPr lang="en-US"/>
          </a:p>
        </p:txBody>
      </p:sp>
    </p:spTree>
    <p:extLst>
      <p:ext uri="{BB962C8B-B14F-4D97-AF65-F5344CB8AC3E}">
        <p14:creationId xmlns:p14="http://schemas.microsoft.com/office/powerpoint/2010/main" val="400685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F419C-8B61-4506-8535-374E8CED7A7B}" type="slidenum">
              <a:rPr lang="en-US" smtClean="0"/>
              <a:t>32</a:t>
            </a:fld>
            <a:endParaRPr lang="en-US"/>
          </a:p>
        </p:txBody>
      </p:sp>
    </p:spTree>
    <p:extLst>
      <p:ext uri="{BB962C8B-B14F-4D97-AF65-F5344CB8AC3E}">
        <p14:creationId xmlns:p14="http://schemas.microsoft.com/office/powerpoint/2010/main" val="303793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"Years of Potential Life Lost" (YPLL) refers to </a:t>
            </a:r>
            <a:r>
              <a:rPr lang="en-US" dirty="0"/>
              <a:t>the number of years of life lost due to premature death</a:t>
            </a:r>
            <a:r>
              <a:rPr lang="en-US" sz="1200" b="0" i="0" kern="1200" dirty="0">
                <a:solidFill>
                  <a:schemeClr val="tx1"/>
                </a:solidFill>
                <a:effectLst/>
                <a:latin typeface="+mn-lt"/>
                <a:ea typeface="+mn-ea"/>
                <a:cs typeface="+mn-cs"/>
              </a:rPr>
              <a:t>, typically calculated by subtracting the age at death from a predetermined benchmark age (usually 75). It's a measure of premature mortality and helps quantify the social and economic impact of deaths occurring at younger ages.</a:t>
            </a:r>
          </a:p>
          <a:p>
            <a:r>
              <a:rPr lang="en-US" b="1" dirty="0"/>
              <a:t>Why Use YPLL? Measuring premature death rather than overall death focuses on deaths that could have been prevented</a:t>
            </a:r>
          </a:p>
        </p:txBody>
      </p:sp>
      <p:sp>
        <p:nvSpPr>
          <p:cNvPr id="4" name="Slide Number Placeholder 3"/>
          <p:cNvSpPr>
            <a:spLocks noGrp="1"/>
          </p:cNvSpPr>
          <p:nvPr>
            <p:ph type="sldNum" sz="quarter" idx="10"/>
          </p:nvPr>
        </p:nvSpPr>
        <p:spPr/>
        <p:txBody>
          <a:bodyPr/>
          <a:lstStyle/>
          <a:p>
            <a:fld id="{4F4F419C-8B61-4506-8535-374E8CED7A7B}" type="slidenum">
              <a:rPr lang="en-US" smtClean="0"/>
              <a:t>33</a:t>
            </a:fld>
            <a:endParaRPr lang="en-US"/>
          </a:p>
        </p:txBody>
      </p:sp>
    </p:spTree>
    <p:extLst>
      <p:ext uri="{BB962C8B-B14F-4D97-AF65-F5344CB8AC3E}">
        <p14:creationId xmlns:p14="http://schemas.microsoft.com/office/powerpoint/2010/main" val="286614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F419C-8B61-4506-8535-374E8CED7A7B}" type="slidenum">
              <a:rPr lang="en-US" smtClean="0"/>
              <a:t>37</a:t>
            </a:fld>
            <a:endParaRPr lang="en-US"/>
          </a:p>
        </p:txBody>
      </p:sp>
    </p:spTree>
    <p:extLst>
      <p:ext uri="{BB962C8B-B14F-4D97-AF65-F5344CB8AC3E}">
        <p14:creationId xmlns:p14="http://schemas.microsoft.com/office/powerpoint/2010/main" val="265458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D23DF-6E71-4525-876B-D19941CE158A}" type="slidenum">
              <a:rPr lang="en-US" smtClean="0"/>
              <a:t>4</a:t>
            </a:fld>
            <a:endParaRPr lang="en-US"/>
          </a:p>
        </p:txBody>
      </p:sp>
    </p:spTree>
    <p:extLst>
      <p:ext uri="{BB962C8B-B14F-4D97-AF65-F5344CB8AC3E}">
        <p14:creationId xmlns:p14="http://schemas.microsoft.com/office/powerpoint/2010/main" val="59168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4F4F419C-8B61-4506-8535-374E8CED7A7B}" type="slidenum">
              <a:rPr lang="en-US" smtClean="0"/>
              <a:t>5</a:t>
            </a:fld>
            <a:endParaRPr lang="en-US"/>
          </a:p>
        </p:txBody>
      </p:sp>
    </p:spTree>
    <p:extLst>
      <p:ext uri="{BB962C8B-B14F-4D97-AF65-F5344CB8AC3E}">
        <p14:creationId xmlns:p14="http://schemas.microsoft.com/office/powerpoint/2010/main" val="305039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F419C-8B61-4506-8535-374E8CED7A7B}" type="slidenum">
              <a:rPr lang="en-US" smtClean="0"/>
              <a:t>6</a:t>
            </a:fld>
            <a:endParaRPr lang="en-US"/>
          </a:p>
        </p:txBody>
      </p:sp>
    </p:spTree>
    <p:extLst>
      <p:ext uri="{BB962C8B-B14F-4D97-AF65-F5344CB8AC3E}">
        <p14:creationId xmlns:p14="http://schemas.microsoft.com/office/powerpoint/2010/main" val="397075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crude birth rate is the annual number of live births per 1,000 population.</a:t>
            </a:r>
            <a:r>
              <a:rPr lang="en-US" dirty="0"/>
              <a:t> </a:t>
            </a:r>
            <a:r>
              <a:rPr lang="en-US" sz="1200" dirty="0">
                <a:solidFill>
                  <a:srgbClr val="000000"/>
                </a:solidFill>
                <a:latin typeface="Arial Narrow" panose="020B0606020202030204" pitchFamily="34" charset="0"/>
              </a:rPr>
              <a:t>Generally speaking, a country’s birth rate declines as it becomes more developed. This is due to many factors like higher education rates for women (and thus more women in the workforce), greater access to contraceptives and family planning, as well as higher childbearing costs.</a:t>
            </a:r>
            <a:endParaRPr lang="en-US" sz="1200" b="0" i="0" dirty="0">
              <a:solidFill>
                <a:srgbClr val="000000"/>
              </a:solidFill>
              <a:effectLst/>
              <a:latin typeface="Arial Narrow" panose="020B0606020202030204" pitchFamily="34" charset="0"/>
            </a:endParaRPr>
          </a:p>
          <a:p>
            <a:endParaRPr lang="en-US" dirty="0"/>
          </a:p>
          <a:p>
            <a:r>
              <a:rPr lang="en-US" sz="1200" b="0" i="0" kern="1200" dirty="0">
                <a:solidFill>
                  <a:schemeClr val="tx1"/>
                </a:solidFill>
                <a:effectLst/>
                <a:latin typeface="+mn-lt"/>
                <a:ea typeface="+mn-ea"/>
                <a:cs typeface="+mn-cs"/>
              </a:rPr>
              <a:t>Total fertility rate (TFR) compares figures for the average number of children that would be born per woman if all women lived to the end of their childbearing years and bore children according to a given fertility rate at each age. TFR is a more direct measure of the level of fertility than the crude birth rate, since it refers to births per woman.</a:t>
            </a:r>
            <a:endParaRPr lang="en-US" dirty="0"/>
          </a:p>
        </p:txBody>
      </p:sp>
      <p:sp>
        <p:nvSpPr>
          <p:cNvPr id="4" name="Slide Number Placeholder 3"/>
          <p:cNvSpPr>
            <a:spLocks noGrp="1"/>
          </p:cNvSpPr>
          <p:nvPr>
            <p:ph type="sldNum" sz="quarter" idx="10"/>
          </p:nvPr>
        </p:nvSpPr>
        <p:spPr/>
        <p:txBody>
          <a:bodyPr/>
          <a:lstStyle/>
          <a:p>
            <a:fld id="{4F4F419C-8B61-4506-8535-374E8CED7A7B}" type="slidenum">
              <a:rPr lang="en-US" smtClean="0"/>
              <a:t>7</a:t>
            </a:fld>
            <a:endParaRPr lang="en-US"/>
          </a:p>
        </p:txBody>
      </p:sp>
    </p:spTree>
    <p:extLst>
      <p:ext uri="{BB962C8B-B14F-4D97-AF65-F5344CB8AC3E}">
        <p14:creationId xmlns:p14="http://schemas.microsoft.com/office/powerpoint/2010/main" val="94078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Arial Narrow" panose="020B0606020202030204" pitchFamily="34" charset="0"/>
            </a:endParaRPr>
          </a:p>
          <a:p>
            <a:r>
              <a:rPr lang="en-US" sz="1200" b="0" i="0" kern="1200" dirty="0">
                <a:solidFill>
                  <a:schemeClr val="tx1"/>
                </a:solidFill>
                <a:effectLst/>
                <a:latin typeface="+mn-lt"/>
                <a:ea typeface="+mn-ea"/>
                <a:cs typeface="+mn-cs"/>
              </a:rPr>
              <a:t>Total fertility rate (TFR) compares figures for the average number of children that would be born per woman if all women lived to the end of their childbearing years and bore children according to a given fertility rate at each age. TFR is a more direct measure of the level of fertility than the crude birth rate, since it refers to births per woman</a:t>
            </a:r>
            <a:endParaRPr lang="en-US" dirty="0"/>
          </a:p>
        </p:txBody>
      </p:sp>
      <p:sp>
        <p:nvSpPr>
          <p:cNvPr id="4" name="Slide Number Placeholder 3"/>
          <p:cNvSpPr>
            <a:spLocks noGrp="1"/>
          </p:cNvSpPr>
          <p:nvPr>
            <p:ph type="sldNum" sz="quarter" idx="5"/>
          </p:nvPr>
        </p:nvSpPr>
        <p:spPr/>
        <p:txBody>
          <a:bodyPr/>
          <a:lstStyle/>
          <a:p>
            <a:fld id="{4F4F419C-8B61-4506-8535-374E8CED7A7B}" type="slidenum">
              <a:rPr lang="en-US" smtClean="0"/>
              <a:t>8</a:t>
            </a:fld>
            <a:endParaRPr lang="en-US"/>
          </a:p>
        </p:txBody>
      </p:sp>
    </p:spTree>
    <p:extLst>
      <p:ext uri="{BB962C8B-B14F-4D97-AF65-F5344CB8AC3E}">
        <p14:creationId xmlns:p14="http://schemas.microsoft.com/office/powerpoint/2010/main" val="2463422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F419C-8B61-4506-8535-374E8CED7A7B}" type="slidenum">
              <a:rPr lang="en-US" smtClean="0"/>
              <a:t>9</a:t>
            </a:fld>
            <a:endParaRPr lang="en-US"/>
          </a:p>
        </p:txBody>
      </p:sp>
    </p:spTree>
    <p:extLst>
      <p:ext uri="{BB962C8B-B14F-4D97-AF65-F5344CB8AC3E}">
        <p14:creationId xmlns:p14="http://schemas.microsoft.com/office/powerpoint/2010/main" val="425640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Admissions</a:t>
            </a:r>
          </a:p>
          <a:p>
            <a:r>
              <a:rPr lang="en-US" dirty="0"/>
              <a:t>65+ : males: Hypertension, Urinary Tract Infections, Observation for other suspected diseases and conditions, Unspecified </a:t>
            </a:r>
            <a:r>
              <a:rPr lang="en-US" dirty="0" err="1"/>
              <a:t>haematuria</a:t>
            </a:r>
            <a:r>
              <a:rPr lang="en-US" dirty="0"/>
              <a:t>, Congestive heart failure, acute lower respiratory infection</a:t>
            </a:r>
          </a:p>
          <a:p>
            <a:r>
              <a:rPr lang="en-US" dirty="0"/>
              <a:t>Females: Hypertension, Diabetes, Observation for other suspected diseases and conditions, Congestive heart failure, Gastrointestinal </a:t>
            </a:r>
            <a:r>
              <a:rPr lang="en-US" dirty="0" err="1"/>
              <a:t>haemorrhage</a:t>
            </a:r>
            <a:r>
              <a:rPr lang="en-US" dirty="0"/>
              <a:t>, Urinary tract infection, Gastritis</a:t>
            </a:r>
            <a:endParaRPr lang="en-LC" dirty="0"/>
          </a:p>
        </p:txBody>
      </p:sp>
      <p:sp>
        <p:nvSpPr>
          <p:cNvPr id="4" name="Slide Number Placeholder 3"/>
          <p:cNvSpPr>
            <a:spLocks noGrp="1"/>
          </p:cNvSpPr>
          <p:nvPr>
            <p:ph type="sldNum" sz="quarter" idx="5"/>
          </p:nvPr>
        </p:nvSpPr>
        <p:spPr/>
        <p:txBody>
          <a:bodyPr/>
          <a:lstStyle/>
          <a:p>
            <a:fld id="{819F7350-12F6-4F15-AC58-7A2FBC475424}" type="slidenum">
              <a:rPr lang="en-LC" smtClean="0"/>
              <a:t>13</a:t>
            </a:fld>
            <a:endParaRPr lang="en-LC"/>
          </a:p>
        </p:txBody>
      </p:sp>
    </p:spTree>
    <p:extLst>
      <p:ext uri="{BB962C8B-B14F-4D97-AF65-F5344CB8AC3E}">
        <p14:creationId xmlns:p14="http://schemas.microsoft.com/office/powerpoint/2010/main" val="310942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2023,</a:t>
            </a:r>
            <a:r>
              <a:rPr lang="en-US" sz="1200" b="0" i="0" kern="1200" baseline="0" dirty="0">
                <a:solidFill>
                  <a:schemeClr val="tx1"/>
                </a:solidFill>
                <a:effectLst/>
                <a:latin typeface="+mn-lt"/>
                <a:ea typeface="+mn-ea"/>
                <a:cs typeface="+mn-cs"/>
              </a:rPr>
              <a:t> we saw significant numbers of influenza and RSV.</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Z03.8 might be used: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patient with a new rash is seen by a doctor, but after observation, the rash is determined to be a normal reaction to a recent skin product.</a:t>
            </a:r>
          </a:p>
          <a:p>
            <a:endParaRPr lang="en-US" dirty="0"/>
          </a:p>
          <a:p>
            <a:endParaRPr lang="en-US" dirty="0"/>
          </a:p>
        </p:txBody>
      </p:sp>
      <p:sp>
        <p:nvSpPr>
          <p:cNvPr id="4" name="Slide Number Placeholder 3"/>
          <p:cNvSpPr>
            <a:spLocks noGrp="1"/>
          </p:cNvSpPr>
          <p:nvPr>
            <p:ph type="sldNum" sz="quarter" idx="10"/>
          </p:nvPr>
        </p:nvSpPr>
        <p:spPr/>
        <p:txBody>
          <a:bodyPr/>
          <a:lstStyle/>
          <a:p>
            <a:fld id="{4F4F419C-8B61-4506-8535-374E8CED7A7B}" type="slidenum">
              <a:rPr lang="en-US" smtClean="0"/>
              <a:t>14</a:t>
            </a:fld>
            <a:endParaRPr lang="en-US"/>
          </a:p>
        </p:txBody>
      </p:sp>
    </p:spTree>
    <p:extLst>
      <p:ext uri="{BB962C8B-B14F-4D97-AF65-F5344CB8AC3E}">
        <p14:creationId xmlns:p14="http://schemas.microsoft.com/office/powerpoint/2010/main" val="4008361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smtClean="0"/>
              <a:t>22-May-25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600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22-May-25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590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smtClean="0"/>
              <a:t>22-May-25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952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smtClean="0"/>
              <a:t>22-May-25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856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22-May-25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955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smtClean="0"/>
              <a:t>22-May-25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967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smtClean="0"/>
              <a:t>22-May-25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8401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smtClean="0"/>
              <a:t>22-May-25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387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22-May-25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885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22-May-25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053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22-May-25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4403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22-May-25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6641040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97353" y="6359642"/>
            <a:ext cx="4094647" cy="487719"/>
          </a:xfrm>
        </p:spPr>
        <p:txBody>
          <a:bodyPr>
            <a:normAutofit/>
          </a:bodyPr>
          <a:lstStyle/>
          <a:p>
            <a:pPr algn="l"/>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Prepared by the Epidemiology Unit</a:t>
            </a:r>
          </a:p>
        </p:txBody>
      </p:sp>
      <p:pic>
        <p:nvPicPr>
          <p:cNvPr id="6" name="Picture 5">
            <a:extLst>
              <a:ext uri="{FF2B5EF4-FFF2-40B4-BE49-F238E27FC236}">
                <a16:creationId xmlns:a16="http://schemas.microsoft.com/office/drawing/2014/main" id="{A8EB7B60-78C9-BBF3-1F82-0061C2BDD69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2913" y="110070"/>
            <a:ext cx="1863821" cy="126069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4A711B3-BB33-6ECA-E0F4-A7A864524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6084" y="110070"/>
            <a:ext cx="936993" cy="936993"/>
          </a:xfrm>
          <a:prstGeom prst="rect">
            <a:avLst/>
          </a:prstGeom>
        </p:spPr>
      </p:pic>
      <p:sp>
        <p:nvSpPr>
          <p:cNvPr id="9" name="Rectangle 8">
            <a:extLst>
              <a:ext uri="{FF2B5EF4-FFF2-40B4-BE49-F238E27FC236}">
                <a16:creationId xmlns:a16="http://schemas.microsoft.com/office/drawing/2014/main" id="{904F9F49-D112-CA02-F889-3652F1D79DB4}"/>
              </a:ext>
            </a:extLst>
          </p:cNvPr>
          <p:cNvSpPr/>
          <p:nvPr/>
        </p:nvSpPr>
        <p:spPr>
          <a:xfrm>
            <a:off x="1501138" y="578566"/>
            <a:ext cx="8915399" cy="1754326"/>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rPr>
              <a:t>Morbidity &amp; Mortality Trends in Saint Lucia 2000-2024</a:t>
            </a:r>
          </a:p>
        </p:txBody>
      </p:sp>
      <p:sp>
        <p:nvSpPr>
          <p:cNvPr id="10" name="Subtitle 2">
            <a:extLst>
              <a:ext uri="{FF2B5EF4-FFF2-40B4-BE49-F238E27FC236}">
                <a16:creationId xmlns:a16="http://schemas.microsoft.com/office/drawing/2014/main" id="{2E7E44C1-FF8B-BAFC-102C-1562C684A009}"/>
              </a:ext>
            </a:extLst>
          </p:cNvPr>
          <p:cNvSpPr txBox="1">
            <a:spLocks/>
          </p:cNvSpPr>
          <p:nvPr/>
        </p:nvSpPr>
        <p:spPr>
          <a:xfrm>
            <a:off x="7827264" y="5674678"/>
            <a:ext cx="4267200" cy="10918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t>Dr. Michelle François</a:t>
            </a:r>
          </a:p>
          <a:p>
            <a:pPr algn="l"/>
            <a:r>
              <a:rPr lang="en-US" sz="1600" b="1" dirty="0"/>
              <a:t>National Epidemiologist</a:t>
            </a:r>
          </a:p>
          <a:p>
            <a:pPr algn="l"/>
            <a:r>
              <a:rPr lang="en-US" sz="1600" b="1" dirty="0"/>
              <a:t>Ministry of Health, Wellness &amp; Elderly Affairs</a:t>
            </a:r>
          </a:p>
        </p:txBody>
      </p:sp>
      <p:sp>
        <p:nvSpPr>
          <p:cNvPr id="5" name="Rectangle 4"/>
          <p:cNvSpPr/>
          <p:nvPr/>
        </p:nvSpPr>
        <p:spPr>
          <a:xfrm>
            <a:off x="2379838" y="3194408"/>
            <a:ext cx="6888489" cy="1200329"/>
          </a:xfrm>
          <a:prstGeom prst="rect">
            <a:avLst/>
          </a:prstGeom>
        </p:spPr>
        <p:txBody>
          <a:bodyPr wrap="none">
            <a:spAutoFit/>
          </a:bodyPr>
          <a:lstStyle/>
          <a:p>
            <a:pPr algn="ctr"/>
            <a:r>
              <a:rPr lang="en-US" sz="2400" b="1" dirty="0">
                <a:solidFill>
                  <a:srgbClr val="000000"/>
                </a:solidFill>
                <a:latin typeface="arial" panose="020B0604020202020204" pitchFamily="34" charset="0"/>
              </a:rPr>
              <a:t>National Wellness and Productivity Workshop</a:t>
            </a:r>
          </a:p>
          <a:p>
            <a:pPr algn="ctr"/>
            <a:r>
              <a:rPr lang="en-US" sz="2400" b="1" dirty="0"/>
              <a:t>May 22-23, 2025</a:t>
            </a:r>
          </a:p>
          <a:p>
            <a:pPr algn="ctr"/>
            <a:r>
              <a:rPr lang="en-US" sz="2400" b="1" dirty="0"/>
              <a:t>Harbor Club, Saint Lucia</a:t>
            </a:r>
          </a:p>
        </p:txBody>
      </p:sp>
    </p:spTree>
    <p:extLst>
      <p:ext uri="{BB962C8B-B14F-4D97-AF65-F5344CB8AC3E}">
        <p14:creationId xmlns:p14="http://schemas.microsoft.com/office/powerpoint/2010/main" val="90093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Morbidity</a:t>
            </a:r>
          </a:p>
        </p:txBody>
      </p:sp>
      <p:sp>
        <p:nvSpPr>
          <p:cNvPr id="3" name="Subtitle 2"/>
          <p:cNvSpPr txBox="1">
            <a:spLocks/>
          </p:cNvSpPr>
          <p:nvPr/>
        </p:nvSpPr>
        <p:spPr>
          <a:xfrm>
            <a:off x="3619098" y="2690949"/>
            <a:ext cx="7048901" cy="2566851"/>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457200" indent="-457200">
              <a:buFont typeface="Arial" pitchFamily="34" charset="0"/>
              <a:buChar char="•"/>
            </a:pPr>
            <a:r>
              <a:rPr lang="en-US" dirty="0"/>
              <a:t>Hospitalizations</a:t>
            </a:r>
          </a:p>
          <a:p>
            <a:pPr marL="457200" indent="-457200">
              <a:buFont typeface="Arial" pitchFamily="34" charset="0"/>
              <a:buChar char="•"/>
            </a:pPr>
            <a:r>
              <a:rPr lang="en-US" dirty="0"/>
              <a:t>Non-Communicable Diseases</a:t>
            </a:r>
          </a:p>
          <a:p>
            <a:pPr marL="457200" indent="-457200">
              <a:buFont typeface="Arial" pitchFamily="34" charset="0"/>
              <a:buChar char="•"/>
            </a:pPr>
            <a:r>
              <a:rPr lang="en-US" dirty="0"/>
              <a:t>Communicable Diseases</a:t>
            </a:r>
          </a:p>
        </p:txBody>
      </p:sp>
    </p:spTree>
    <p:extLst>
      <p:ext uri="{BB962C8B-B14F-4D97-AF65-F5344CB8AC3E}">
        <p14:creationId xmlns:p14="http://schemas.microsoft.com/office/powerpoint/2010/main" val="10102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7B963EF-FF9A-4686-B312-494B1C60FF92}"/>
              </a:ext>
            </a:extLst>
          </p:cNvPr>
          <p:cNvGraphicFramePr>
            <a:graphicFrameLocks noGrp="1"/>
          </p:cNvGraphicFramePr>
          <p:nvPr>
            <p:extLst>
              <p:ext uri="{D42A27DB-BD31-4B8C-83A1-F6EECF244321}">
                <p14:modId xmlns:p14="http://schemas.microsoft.com/office/powerpoint/2010/main" val="2571420029"/>
              </p:ext>
            </p:extLst>
          </p:nvPr>
        </p:nvGraphicFramePr>
        <p:xfrm>
          <a:off x="312087" y="1801454"/>
          <a:ext cx="11595652" cy="2036406"/>
        </p:xfrm>
        <a:graphic>
          <a:graphicData uri="http://schemas.openxmlformats.org/drawingml/2006/table">
            <a:tbl>
              <a:tblPr>
                <a:tableStyleId>{5C22544A-7EE6-4342-B048-85BDC9FD1C3A}</a:tableStyleId>
              </a:tblPr>
              <a:tblGrid>
                <a:gridCol w="1941444">
                  <a:extLst>
                    <a:ext uri="{9D8B030D-6E8A-4147-A177-3AD203B41FA5}">
                      <a16:colId xmlns:a16="http://schemas.microsoft.com/office/drawing/2014/main" val="2878294270"/>
                    </a:ext>
                  </a:extLst>
                </a:gridCol>
                <a:gridCol w="1934817">
                  <a:extLst>
                    <a:ext uri="{9D8B030D-6E8A-4147-A177-3AD203B41FA5}">
                      <a16:colId xmlns:a16="http://schemas.microsoft.com/office/drawing/2014/main" val="1957143379"/>
                    </a:ext>
                  </a:extLst>
                </a:gridCol>
                <a:gridCol w="1921565">
                  <a:extLst>
                    <a:ext uri="{9D8B030D-6E8A-4147-A177-3AD203B41FA5}">
                      <a16:colId xmlns:a16="http://schemas.microsoft.com/office/drawing/2014/main" val="1542500915"/>
                    </a:ext>
                  </a:extLst>
                </a:gridCol>
                <a:gridCol w="1941444">
                  <a:extLst>
                    <a:ext uri="{9D8B030D-6E8A-4147-A177-3AD203B41FA5}">
                      <a16:colId xmlns:a16="http://schemas.microsoft.com/office/drawing/2014/main" val="3430556877"/>
                    </a:ext>
                  </a:extLst>
                </a:gridCol>
                <a:gridCol w="1895061">
                  <a:extLst>
                    <a:ext uri="{9D8B030D-6E8A-4147-A177-3AD203B41FA5}">
                      <a16:colId xmlns:a16="http://schemas.microsoft.com/office/drawing/2014/main" val="1799988586"/>
                    </a:ext>
                  </a:extLst>
                </a:gridCol>
                <a:gridCol w="1961321">
                  <a:extLst>
                    <a:ext uri="{9D8B030D-6E8A-4147-A177-3AD203B41FA5}">
                      <a16:colId xmlns:a16="http://schemas.microsoft.com/office/drawing/2014/main" val="1073400288"/>
                    </a:ext>
                  </a:extLst>
                </a:gridCol>
              </a:tblGrid>
              <a:tr h="245849">
                <a:tc>
                  <a:txBody>
                    <a:bodyPr/>
                    <a:lstStyle/>
                    <a:p>
                      <a:pPr algn="ctr" fontAlgn="b"/>
                      <a:r>
                        <a:rPr lang="en-LC" sz="1600" b="1" u="none" strike="noStrike" dirty="0">
                          <a:effectLst/>
                        </a:rPr>
                        <a:t>2020</a:t>
                      </a:r>
                      <a:endParaRPr lang="en-LC" sz="1600" b="1" i="0" u="none" strike="noStrike" dirty="0">
                        <a:solidFill>
                          <a:srgbClr val="000000"/>
                        </a:solidFill>
                        <a:effectLst/>
                        <a:latin typeface="Calibri" panose="020F0502020204030204" pitchFamily="34" charset="0"/>
                      </a:endParaRPr>
                    </a:p>
                  </a:txBody>
                  <a:tcPr marL="6367" marR="6367" marT="6367" marB="0" anchor="b"/>
                </a:tc>
                <a:tc>
                  <a:txBody>
                    <a:bodyPr/>
                    <a:lstStyle/>
                    <a:p>
                      <a:pPr algn="ctr" fontAlgn="b"/>
                      <a:r>
                        <a:rPr lang="en-LC" sz="1600" b="1" u="none" strike="noStrike" dirty="0">
                          <a:effectLst/>
                        </a:rPr>
                        <a:t>2021</a:t>
                      </a:r>
                      <a:endParaRPr lang="en-LC" sz="1600" b="1" i="0" u="none" strike="noStrike" dirty="0">
                        <a:solidFill>
                          <a:srgbClr val="000000"/>
                        </a:solidFill>
                        <a:effectLst/>
                        <a:latin typeface="Calibri" panose="020F0502020204030204" pitchFamily="34" charset="0"/>
                      </a:endParaRPr>
                    </a:p>
                  </a:txBody>
                  <a:tcPr marL="6367" marR="6367" marT="6367" marB="0" anchor="b"/>
                </a:tc>
                <a:tc>
                  <a:txBody>
                    <a:bodyPr/>
                    <a:lstStyle/>
                    <a:p>
                      <a:pPr algn="ctr" fontAlgn="b"/>
                      <a:r>
                        <a:rPr lang="en-LC" sz="1600" b="1" u="none" strike="noStrike" dirty="0">
                          <a:effectLst/>
                        </a:rPr>
                        <a:t>2022</a:t>
                      </a:r>
                      <a:endParaRPr lang="en-LC" sz="1600" b="1" i="0" u="none" strike="noStrike" dirty="0">
                        <a:solidFill>
                          <a:srgbClr val="000000"/>
                        </a:solidFill>
                        <a:effectLst/>
                        <a:latin typeface="Calibri" panose="020F0502020204030204" pitchFamily="34" charset="0"/>
                      </a:endParaRPr>
                    </a:p>
                  </a:txBody>
                  <a:tcPr marL="6367" marR="6367" marT="6367" marB="0" anchor="b"/>
                </a:tc>
                <a:tc>
                  <a:txBody>
                    <a:bodyPr/>
                    <a:lstStyle/>
                    <a:p>
                      <a:pPr algn="ctr" fontAlgn="b"/>
                      <a:r>
                        <a:rPr lang="en-LC" sz="1600" b="1" u="none" strike="noStrike" dirty="0">
                          <a:effectLst/>
                        </a:rPr>
                        <a:t>2023</a:t>
                      </a:r>
                      <a:endParaRPr lang="en-LC" sz="1600" b="1" i="0" u="none" strike="noStrike" dirty="0">
                        <a:solidFill>
                          <a:srgbClr val="000000"/>
                        </a:solidFill>
                        <a:effectLst/>
                        <a:latin typeface="Calibri" panose="020F0502020204030204" pitchFamily="34" charset="0"/>
                      </a:endParaRPr>
                    </a:p>
                  </a:txBody>
                  <a:tcPr marL="6367" marR="6367" marT="6367" marB="0" anchor="b">
                    <a:lnR w="12700" cap="flat" cmpd="sng" algn="ctr">
                      <a:solidFill>
                        <a:schemeClr val="tx1"/>
                      </a:solidFill>
                      <a:prstDash val="solid"/>
                      <a:round/>
                      <a:headEnd type="none" w="med" len="med"/>
                      <a:tailEnd type="none" w="med" len="med"/>
                    </a:lnR>
                  </a:tcPr>
                </a:tc>
                <a:tc>
                  <a:txBody>
                    <a:bodyPr/>
                    <a:lstStyle/>
                    <a:p>
                      <a:pPr algn="ctr" fontAlgn="b"/>
                      <a:r>
                        <a:rPr lang="en-LC" sz="1600" b="1" u="none" strike="noStrike" dirty="0">
                          <a:effectLst/>
                        </a:rPr>
                        <a:t>2024</a:t>
                      </a:r>
                      <a:endParaRPr lang="en-LC" sz="1600" b="1" i="0" u="none" strike="noStrike" dirty="0">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LC" sz="1600" b="1" u="none" strike="noStrike" dirty="0">
                          <a:effectLst/>
                        </a:rPr>
                        <a:t>2025</a:t>
                      </a:r>
                      <a:r>
                        <a:rPr lang="en-US" sz="1600" b="1" u="none" strike="noStrike" dirty="0">
                          <a:effectLst/>
                        </a:rPr>
                        <a:t>(May)</a:t>
                      </a:r>
                      <a:endParaRPr lang="en-LC" sz="1600" b="1" i="0" u="none" strike="noStrike" dirty="0">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66861692"/>
                  </a:ext>
                </a:extLst>
              </a:tr>
              <a:tr h="177642">
                <a:tc>
                  <a:txBody>
                    <a:bodyPr/>
                    <a:lstStyle/>
                    <a:p>
                      <a:pPr algn="l" fontAlgn="b"/>
                      <a:r>
                        <a:rPr lang="en-US" sz="1050" b="1" u="none" strike="noStrike" dirty="0">
                          <a:effectLst/>
                        </a:rPr>
                        <a:t>Hypertension</a:t>
                      </a:r>
                      <a:endParaRPr lang="en-US" sz="1050" b="1" i="0" u="none" strike="noStrike" dirty="0">
                        <a:solidFill>
                          <a:srgbClr val="000000"/>
                        </a:solidFill>
                        <a:effectLst/>
                        <a:latin typeface="Calibri" panose="020F0502020204030204" pitchFamily="34" charset="0"/>
                      </a:endParaRPr>
                    </a:p>
                  </a:txBody>
                  <a:tcPr marL="6367" marR="6367" marT="6367" marB="0" anchor="b">
                    <a:solidFill>
                      <a:schemeClr val="accent2">
                        <a:lumMod val="40000"/>
                        <a:lumOff val="60000"/>
                      </a:schemeClr>
                    </a:solidFill>
                  </a:tcPr>
                </a:tc>
                <a:tc>
                  <a:txBody>
                    <a:bodyPr/>
                    <a:lstStyle/>
                    <a:p>
                      <a:pPr algn="l" fontAlgn="b"/>
                      <a:r>
                        <a:rPr lang="en-US" sz="1000" u="none" strike="noStrike" dirty="0">
                          <a:effectLst/>
                        </a:rPr>
                        <a:t>Issue of repeat prescription</a:t>
                      </a:r>
                      <a:endParaRPr lang="en-US" sz="1000" b="0" i="0" u="none" strike="noStrike" dirty="0">
                        <a:solidFill>
                          <a:srgbClr val="000000"/>
                        </a:solidFill>
                        <a:effectLst/>
                        <a:latin typeface="Calibri" panose="020F0502020204030204" pitchFamily="34" charset="0"/>
                      </a:endParaRPr>
                    </a:p>
                  </a:txBody>
                  <a:tcPr marL="6367" marR="6367" marT="6367" marB="0" anchor="b">
                    <a:solidFill>
                      <a:schemeClr val="accent4">
                        <a:lumMod val="60000"/>
                        <a:lumOff val="40000"/>
                      </a:schemeClr>
                    </a:solidFill>
                  </a:tcPr>
                </a:tc>
                <a:tc>
                  <a:txBody>
                    <a:bodyPr/>
                    <a:lstStyle/>
                    <a:p>
                      <a:pPr marL="0" algn="l" defTabSz="914400" rtl="0" eaLnBrk="1" fontAlgn="b" latinLnBrk="0" hangingPunct="1"/>
                      <a:r>
                        <a:rPr lang="en-US" sz="1050" b="1" u="none" strike="noStrike" kern="1200" dirty="0">
                          <a:solidFill>
                            <a:schemeClr val="dk1"/>
                          </a:solidFill>
                          <a:effectLst/>
                          <a:latin typeface="+mn-lt"/>
                          <a:ea typeface="+mn-ea"/>
                          <a:cs typeface="+mn-cs"/>
                        </a:rPr>
                        <a:t>Hypertension</a:t>
                      </a:r>
                    </a:p>
                  </a:txBody>
                  <a:tcPr marL="6367" marR="6367" marT="6367" marB="0" anchor="b">
                    <a:solidFill>
                      <a:schemeClr val="accent2">
                        <a:lumMod val="40000"/>
                        <a:lumOff val="60000"/>
                      </a:schemeClr>
                    </a:solidFill>
                  </a:tcPr>
                </a:tc>
                <a:tc>
                  <a:txBody>
                    <a:bodyPr/>
                    <a:lstStyle/>
                    <a:p>
                      <a:pPr marL="0" algn="l" defTabSz="914400" rtl="0" eaLnBrk="1" fontAlgn="b" latinLnBrk="0" hangingPunct="1"/>
                      <a:r>
                        <a:rPr lang="en-US" sz="1050" b="1" u="none" strike="noStrike" kern="1200" dirty="0">
                          <a:solidFill>
                            <a:schemeClr val="dk1"/>
                          </a:solidFill>
                          <a:effectLst/>
                          <a:latin typeface="+mn-lt"/>
                          <a:ea typeface="+mn-ea"/>
                          <a:cs typeface="+mn-cs"/>
                        </a:rPr>
                        <a:t>Acute upper respiratory infection</a:t>
                      </a:r>
                    </a:p>
                  </a:txBody>
                  <a:tcPr marL="6367" marR="6367" marT="6367" marB="0" anchor="b">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marL="0" algn="l" defTabSz="914400" rtl="0" eaLnBrk="1" fontAlgn="b" latinLnBrk="0" hangingPunct="1"/>
                      <a:r>
                        <a:rPr lang="en-US" sz="1050" b="1" u="none" strike="noStrike" kern="1200" dirty="0">
                          <a:solidFill>
                            <a:schemeClr val="dk1"/>
                          </a:solidFill>
                          <a:effectLst/>
                          <a:latin typeface="+mn-lt"/>
                          <a:ea typeface="+mn-ea"/>
                          <a:cs typeface="+mn-cs"/>
                        </a:rPr>
                        <a:t>Hypertension</a:t>
                      </a:r>
                    </a:p>
                  </a:txBody>
                  <a:tcPr marL="6367" marR="6367" marT="63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l" fontAlgn="b"/>
                      <a:r>
                        <a:rPr lang="en-US" sz="1000" u="none" strike="noStrike" dirty="0">
                          <a:effectLst/>
                        </a:rPr>
                        <a:t>Issue of repeat prescription</a:t>
                      </a:r>
                      <a:endParaRPr lang="en-US" sz="1000" b="0" i="0" u="none" strike="noStrike" dirty="0">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solidFill>
                      <a:schemeClr val="accent4">
                        <a:lumMod val="60000"/>
                        <a:lumOff val="40000"/>
                      </a:schemeClr>
                    </a:solidFill>
                  </a:tcPr>
                </a:tc>
                <a:extLst>
                  <a:ext uri="{0D108BD9-81ED-4DB2-BD59-A6C34878D82A}">
                    <a16:rowId xmlns:a16="http://schemas.microsoft.com/office/drawing/2014/main" val="4110945881"/>
                  </a:ext>
                </a:extLst>
              </a:tr>
              <a:tr h="187421">
                <a:tc>
                  <a:txBody>
                    <a:bodyPr/>
                    <a:lstStyle/>
                    <a:p>
                      <a:pPr algn="l" fontAlgn="b"/>
                      <a:r>
                        <a:rPr lang="en-US" sz="1000" u="none" strike="noStrike" dirty="0">
                          <a:effectLst/>
                        </a:rPr>
                        <a:t>Issue of repeat prescription</a:t>
                      </a:r>
                      <a:endParaRPr lang="en-US" sz="1000" b="0" i="0" u="none" strike="noStrike" dirty="0">
                        <a:solidFill>
                          <a:srgbClr val="000000"/>
                        </a:solidFill>
                        <a:effectLst/>
                        <a:latin typeface="Calibri" panose="020F0502020204030204" pitchFamily="34" charset="0"/>
                      </a:endParaRPr>
                    </a:p>
                  </a:txBody>
                  <a:tcPr marL="6367" marR="6367" marT="6367" marB="0" anchor="b">
                    <a:solidFill>
                      <a:schemeClr val="accent4">
                        <a:lumMod val="60000"/>
                        <a:lumOff val="40000"/>
                      </a:schemeClr>
                    </a:solidFill>
                  </a:tcPr>
                </a:tc>
                <a:tc>
                  <a:txBody>
                    <a:bodyPr/>
                    <a:lstStyle/>
                    <a:p>
                      <a:pPr marL="0" algn="l" defTabSz="914400" rtl="0" eaLnBrk="1" fontAlgn="b" latinLnBrk="0" hangingPunct="1"/>
                      <a:r>
                        <a:rPr lang="en-US" sz="1050" b="1" u="none" strike="noStrike" kern="1200" dirty="0">
                          <a:solidFill>
                            <a:schemeClr val="dk1"/>
                          </a:solidFill>
                          <a:effectLst/>
                          <a:latin typeface="+mn-lt"/>
                          <a:ea typeface="+mn-ea"/>
                          <a:cs typeface="+mn-cs"/>
                        </a:rPr>
                        <a:t>Hypertension</a:t>
                      </a:r>
                    </a:p>
                  </a:txBody>
                  <a:tcPr marL="6367" marR="6367" marT="6367" marB="0" anchor="b">
                    <a:solidFill>
                      <a:schemeClr val="accent2">
                        <a:lumMod val="40000"/>
                        <a:lumOff val="60000"/>
                      </a:schemeClr>
                    </a:solidFill>
                  </a:tcPr>
                </a:tc>
                <a:tc>
                  <a:txBody>
                    <a:bodyPr/>
                    <a:lstStyle/>
                    <a:p>
                      <a:pPr algn="l" fontAlgn="b"/>
                      <a:r>
                        <a:rPr lang="en-US" sz="1000" u="none" strike="noStrike" dirty="0">
                          <a:effectLst/>
                        </a:rPr>
                        <a:t>Issue of repeat prescription</a:t>
                      </a:r>
                      <a:endParaRPr lang="en-US" sz="1000" b="0" i="0" u="none" strike="noStrike" dirty="0">
                        <a:solidFill>
                          <a:srgbClr val="000000"/>
                        </a:solidFill>
                        <a:effectLst/>
                        <a:latin typeface="Calibri" panose="020F0502020204030204" pitchFamily="34" charset="0"/>
                      </a:endParaRPr>
                    </a:p>
                  </a:txBody>
                  <a:tcPr marL="6367" marR="6367" marT="6367" marB="0" anchor="b">
                    <a:solidFill>
                      <a:schemeClr val="accent4">
                        <a:lumMod val="60000"/>
                        <a:lumOff val="40000"/>
                      </a:schemeClr>
                    </a:solidFill>
                  </a:tcPr>
                </a:tc>
                <a:tc>
                  <a:txBody>
                    <a:bodyPr/>
                    <a:lstStyle/>
                    <a:p>
                      <a:pPr marL="0" algn="l" defTabSz="914400" rtl="0" eaLnBrk="1" fontAlgn="b" latinLnBrk="0" hangingPunct="1"/>
                      <a:r>
                        <a:rPr lang="en-US" sz="1050" b="1" u="none" strike="noStrike" kern="1200" dirty="0">
                          <a:solidFill>
                            <a:schemeClr val="dk1"/>
                          </a:solidFill>
                          <a:effectLst/>
                          <a:latin typeface="+mn-lt"/>
                          <a:ea typeface="+mn-ea"/>
                          <a:cs typeface="+mn-cs"/>
                        </a:rPr>
                        <a:t>Hypertension</a:t>
                      </a:r>
                    </a:p>
                  </a:txBody>
                  <a:tcPr marL="6367" marR="6367" marT="6367" marB="0" anchor="b">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l" fontAlgn="b"/>
                      <a:r>
                        <a:rPr lang="en-US" sz="1000" b="1" u="none" strike="noStrike" dirty="0">
                          <a:effectLst/>
                        </a:rPr>
                        <a:t>Acute upper respiratory infection</a:t>
                      </a:r>
                      <a:endParaRPr lang="en-US" sz="1000" b="1" i="0" u="none" strike="noStrike" dirty="0">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marL="0" algn="l" defTabSz="914400" rtl="0" eaLnBrk="1" fontAlgn="b" latinLnBrk="0" hangingPunct="1"/>
                      <a:r>
                        <a:rPr lang="en-US" sz="1050" b="1" u="none" strike="noStrike" kern="1200" dirty="0">
                          <a:solidFill>
                            <a:schemeClr val="dk1"/>
                          </a:solidFill>
                          <a:effectLst/>
                          <a:latin typeface="+mn-lt"/>
                          <a:ea typeface="+mn-ea"/>
                          <a:cs typeface="+mn-cs"/>
                        </a:rPr>
                        <a:t>Hypertension</a:t>
                      </a:r>
                    </a:p>
                  </a:txBody>
                  <a:tcPr marL="6367" marR="6367" marT="6367" marB="0" anchor="b">
                    <a:lnL w="12700" cap="flat" cmpd="sng" algn="ctr">
                      <a:solidFill>
                        <a:schemeClr val="tx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3145473454"/>
                  </a:ext>
                </a:extLst>
              </a:tr>
              <a:tr h="177642">
                <a:tc>
                  <a:txBody>
                    <a:bodyPr/>
                    <a:lstStyle/>
                    <a:p>
                      <a:pPr algn="l" fontAlgn="b"/>
                      <a:r>
                        <a:rPr lang="en-US" sz="1050" b="1" u="none" strike="noStrike" dirty="0">
                          <a:effectLst/>
                        </a:rPr>
                        <a:t>Acute upper respiratory infection</a:t>
                      </a:r>
                      <a:endParaRPr lang="en-US" sz="1050" b="1" i="0" u="none" strike="noStrike" dirty="0">
                        <a:solidFill>
                          <a:srgbClr val="000000"/>
                        </a:solidFill>
                        <a:effectLst/>
                        <a:latin typeface="Calibri" panose="020F0502020204030204" pitchFamily="34" charset="0"/>
                      </a:endParaRPr>
                    </a:p>
                  </a:txBody>
                  <a:tcPr marL="6367" marR="6367" marT="6367" marB="0" anchor="b">
                    <a:solidFill>
                      <a:schemeClr val="accent6">
                        <a:lumMod val="40000"/>
                        <a:lumOff val="60000"/>
                      </a:schemeClr>
                    </a:solidFill>
                  </a:tcPr>
                </a:tc>
                <a:tc>
                  <a:txBody>
                    <a:bodyPr/>
                    <a:lstStyle/>
                    <a:p>
                      <a:pPr marL="0" algn="l" defTabSz="914400" rtl="0" eaLnBrk="1" fontAlgn="b" latinLnBrk="0" hangingPunct="1"/>
                      <a:r>
                        <a:rPr lang="en-US" sz="1050" b="1" u="none" strike="noStrike" kern="1200" dirty="0">
                          <a:solidFill>
                            <a:schemeClr val="dk1"/>
                          </a:solidFill>
                          <a:effectLst/>
                          <a:latin typeface="+mn-lt"/>
                          <a:ea typeface="+mn-ea"/>
                          <a:cs typeface="+mn-cs"/>
                        </a:rPr>
                        <a:t>Acute upper respiratory infection</a:t>
                      </a:r>
                    </a:p>
                  </a:txBody>
                  <a:tcPr marL="6367" marR="6367" marT="6367" marB="0" anchor="b">
                    <a:solidFill>
                      <a:schemeClr val="accent6">
                        <a:lumMod val="40000"/>
                        <a:lumOff val="60000"/>
                      </a:schemeClr>
                    </a:solidFill>
                  </a:tcPr>
                </a:tc>
                <a:tc>
                  <a:txBody>
                    <a:bodyPr/>
                    <a:lstStyle/>
                    <a:p>
                      <a:pPr marL="0" algn="l" defTabSz="914400" rtl="0" eaLnBrk="1" fontAlgn="b" latinLnBrk="0" hangingPunct="1"/>
                      <a:r>
                        <a:rPr lang="en-US" sz="1050" b="1" u="none" strike="noStrike" kern="1200" dirty="0">
                          <a:solidFill>
                            <a:schemeClr val="dk1"/>
                          </a:solidFill>
                          <a:effectLst/>
                          <a:latin typeface="+mn-lt"/>
                          <a:ea typeface="+mn-ea"/>
                          <a:cs typeface="+mn-cs"/>
                        </a:rPr>
                        <a:t>Acute upper respiratory infection</a:t>
                      </a:r>
                    </a:p>
                  </a:txBody>
                  <a:tcPr marL="6367" marR="6367" marT="6367" marB="0" anchor="b">
                    <a:solidFill>
                      <a:schemeClr val="accent6">
                        <a:lumMod val="40000"/>
                        <a:lumOff val="60000"/>
                      </a:schemeClr>
                    </a:solidFill>
                  </a:tcPr>
                </a:tc>
                <a:tc>
                  <a:txBody>
                    <a:bodyPr/>
                    <a:lstStyle/>
                    <a:p>
                      <a:pPr algn="l" fontAlgn="b"/>
                      <a:r>
                        <a:rPr lang="en-US" sz="1000" u="none" strike="noStrike" dirty="0">
                          <a:effectLst/>
                        </a:rPr>
                        <a:t>Issue of repeat prescription</a:t>
                      </a:r>
                      <a:endParaRPr lang="en-US" sz="1000" b="0" i="0" u="none" strike="noStrike" dirty="0">
                        <a:solidFill>
                          <a:srgbClr val="000000"/>
                        </a:solidFill>
                        <a:effectLst/>
                        <a:latin typeface="Calibri" panose="020F0502020204030204" pitchFamily="34" charset="0"/>
                      </a:endParaRPr>
                    </a:p>
                  </a:txBody>
                  <a:tcPr marL="6367" marR="6367" marT="6367" marB="0" anchor="b">
                    <a:lnR w="12700" cap="flat" cmpd="sng" algn="ctr">
                      <a:solidFill>
                        <a:schemeClr val="tx1"/>
                      </a:solidFill>
                      <a:prstDash val="solid"/>
                      <a:round/>
                      <a:headEnd type="none" w="med" len="med"/>
                      <a:tailEnd type="none" w="med" len="med"/>
                    </a:lnR>
                    <a:solidFill>
                      <a:schemeClr val="accent4">
                        <a:lumMod val="60000"/>
                        <a:lumOff val="40000"/>
                      </a:schemeClr>
                    </a:solidFill>
                  </a:tcPr>
                </a:tc>
                <a:tc>
                  <a:txBody>
                    <a:bodyPr/>
                    <a:lstStyle/>
                    <a:p>
                      <a:pPr algn="l" fontAlgn="b"/>
                      <a:r>
                        <a:rPr lang="en-US" sz="1000" b="0" u="none" strike="noStrike" dirty="0">
                          <a:effectLst/>
                        </a:rPr>
                        <a:t>Issue of repeat prescription</a:t>
                      </a:r>
                      <a:endParaRPr lang="en-US" sz="1000" b="0" i="0" u="none" strike="noStrike" dirty="0">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60000"/>
                        <a:lumOff val="40000"/>
                      </a:schemeClr>
                    </a:solidFill>
                  </a:tcPr>
                </a:tc>
                <a:tc>
                  <a:txBody>
                    <a:bodyPr/>
                    <a:lstStyle/>
                    <a:p>
                      <a:pPr marL="0" algn="l" defTabSz="914400" rtl="0" eaLnBrk="1" fontAlgn="b" latinLnBrk="0" hangingPunct="1"/>
                      <a:r>
                        <a:rPr lang="en-US" sz="1050" b="1" u="none" strike="noStrike" kern="1200" dirty="0">
                          <a:solidFill>
                            <a:schemeClr val="dk1"/>
                          </a:solidFill>
                          <a:effectLst/>
                          <a:latin typeface="+mn-lt"/>
                          <a:ea typeface="+mn-ea"/>
                          <a:cs typeface="+mn-cs"/>
                        </a:rPr>
                        <a:t>Acute upper respiratory infection</a:t>
                      </a:r>
                    </a:p>
                  </a:txBody>
                  <a:tcPr marL="6367" marR="6367" marT="6367" marB="0" anchor="b">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12594609"/>
                  </a:ext>
                </a:extLst>
              </a:tr>
              <a:tr h="177642">
                <a:tc>
                  <a:txBody>
                    <a:bodyPr/>
                    <a:lstStyle/>
                    <a:p>
                      <a:pPr algn="l" fontAlgn="b"/>
                      <a:r>
                        <a:rPr lang="en-US" sz="1000" u="none" strike="noStrike">
                          <a:effectLst/>
                        </a:rPr>
                        <a:t>Dengue fever</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Examination of ears and hearing</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Urinary tract infection</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Acute nasopharyngitis</a:t>
                      </a:r>
                      <a:endParaRPr lang="en-US" sz="1000" b="0" i="0" u="none" strike="noStrike">
                        <a:solidFill>
                          <a:srgbClr val="000000"/>
                        </a:solidFill>
                        <a:effectLst/>
                        <a:latin typeface="Calibri" panose="020F0502020204030204" pitchFamily="34" charset="0"/>
                      </a:endParaRPr>
                    </a:p>
                  </a:txBody>
                  <a:tcPr marL="6367" marR="6367" marT="6367" marB="0" anchor="b">
                    <a:lnR w="12700" cap="flat" cmpd="sng" algn="ctr">
                      <a:solidFill>
                        <a:schemeClr val="tx1"/>
                      </a:solidFill>
                      <a:prstDash val="solid"/>
                      <a:round/>
                      <a:headEnd type="none" w="med" len="med"/>
                      <a:tailEnd type="none" w="med" len="med"/>
                    </a:lnR>
                  </a:tcPr>
                </a:tc>
                <a:tc>
                  <a:txBody>
                    <a:bodyPr/>
                    <a:lstStyle/>
                    <a:p>
                      <a:pPr algn="l" fontAlgn="b"/>
                      <a:r>
                        <a:rPr lang="en-US" sz="1000" b="0" u="none" strike="noStrike" dirty="0">
                          <a:effectLst/>
                        </a:rPr>
                        <a:t>Diabetes Mellitus</a:t>
                      </a:r>
                      <a:endParaRPr lang="en-US" sz="1000" b="0" i="0" u="none" strike="noStrike" dirty="0">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Acute nasopharyngitis</a:t>
                      </a:r>
                      <a:endParaRPr lang="en-US" sz="1000" b="0" i="0" u="none" strike="noStrike">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67033460"/>
                  </a:ext>
                </a:extLst>
              </a:tr>
              <a:tr h="177642">
                <a:tc>
                  <a:txBody>
                    <a:bodyPr/>
                    <a:lstStyle/>
                    <a:p>
                      <a:pPr algn="l" fontAlgn="b"/>
                      <a:r>
                        <a:rPr lang="en-US" sz="1000" u="none" strike="noStrike">
                          <a:effectLst/>
                        </a:rPr>
                        <a:t>Acute nasopharyngitis</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General medical examination</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Low back pain</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dirty="0">
                          <a:solidFill>
                            <a:srgbClr val="FF0000"/>
                          </a:solidFill>
                          <a:effectLst/>
                        </a:rPr>
                        <a:t>Diarrhoea and gastroenteritis</a:t>
                      </a:r>
                      <a:endParaRPr lang="en-US" sz="1000" b="0" i="0" u="none" strike="noStrike" dirty="0">
                        <a:solidFill>
                          <a:srgbClr val="FF0000"/>
                        </a:solidFill>
                        <a:effectLst/>
                        <a:latin typeface="Calibri" panose="020F0502020204030204" pitchFamily="34" charset="0"/>
                      </a:endParaRPr>
                    </a:p>
                  </a:txBody>
                  <a:tcPr marL="6367" marR="6367" marT="6367" marB="0" anchor="b">
                    <a:lnR w="12700" cap="flat" cmpd="sng" algn="ctr">
                      <a:solidFill>
                        <a:schemeClr val="tx1"/>
                      </a:solidFill>
                      <a:prstDash val="solid"/>
                      <a:round/>
                      <a:headEnd type="none" w="med" len="med"/>
                      <a:tailEnd type="none" w="med" len="med"/>
                    </a:lnR>
                  </a:tcPr>
                </a:tc>
                <a:tc>
                  <a:txBody>
                    <a:bodyPr/>
                    <a:lstStyle/>
                    <a:p>
                      <a:pPr algn="l" fontAlgn="b"/>
                      <a:r>
                        <a:rPr lang="en-US" sz="1000" b="0" u="none" strike="noStrike" dirty="0">
                          <a:solidFill>
                            <a:srgbClr val="FF0000"/>
                          </a:solidFill>
                          <a:effectLst/>
                        </a:rPr>
                        <a:t>Diarrhoea and gastroenteritis</a:t>
                      </a:r>
                      <a:endParaRPr lang="en-US" sz="1000" b="0" i="0" u="none" strike="noStrike" dirty="0">
                        <a:solidFill>
                          <a:srgbClr val="FF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Urinary tract infection</a:t>
                      </a:r>
                      <a:endParaRPr lang="en-US" sz="1000" b="0" i="0" u="none" strike="noStrike">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31579921"/>
                  </a:ext>
                </a:extLst>
              </a:tr>
              <a:tr h="177642">
                <a:tc>
                  <a:txBody>
                    <a:bodyPr/>
                    <a:lstStyle/>
                    <a:p>
                      <a:pPr algn="l" fontAlgn="b"/>
                      <a:r>
                        <a:rPr lang="en-US" sz="1000" u="none" strike="noStrike">
                          <a:effectLst/>
                        </a:rPr>
                        <a:t>Fever, unspecified</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Urinary tract infection</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Examination of ears and hearing</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Urinary tract infection</a:t>
                      </a:r>
                      <a:endParaRPr lang="en-US" sz="1000" b="0" i="0" u="none" strike="noStrike">
                        <a:solidFill>
                          <a:srgbClr val="000000"/>
                        </a:solidFill>
                        <a:effectLst/>
                        <a:latin typeface="Calibri" panose="020F0502020204030204" pitchFamily="34" charset="0"/>
                      </a:endParaRPr>
                    </a:p>
                  </a:txBody>
                  <a:tcPr marL="6367" marR="6367" marT="6367" marB="0" anchor="b">
                    <a:lnR w="12700" cap="flat" cmpd="sng" algn="ctr">
                      <a:solidFill>
                        <a:schemeClr val="tx1"/>
                      </a:solidFill>
                      <a:prstDash val="solid"/>
                      <a:round/>
                      <a:headEnd type="none" w="med" len="med"/>
                      <a:tailEnd type="none" w="med" len="med"/>
                    </a:lnR>
                  </a:tcPr>
                </a:tc>
                <a:tc>
                  <a:txBody>
                    <a:bodyPr/>
                    <a:lstStyle/>
                    <a:p>
                      <a:pPr algn="l" fontAlgn="b"/>
                      <a:r>
                        <a:rPr lang="en-US" sz="1000" b="0" u="none" strike="noStrike" dirty="0">
                          <a:effectLst/>
                        </a:rPr>
                        <a:t>Acute nasopharyngitis</a:t>
                      </a:r>
                      <a:endParaRPr lang="en-US" sz="1000" b="0" i="0" u="none" strike="noStrike" dirty="0">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Acute tonsillitis</a:t>
                      </a:r>
                      <a:endParaRPr lang="en-US" sz="1000" b="0" i="0" u="none" strike="noStrike">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93961202"/>
                  </a:ext>
                </a:extLst>
              </a:tr>
              <a:tr h="177642">
                <a:tc>
                  <a:txBody>
                    <a:bodyPr/>
                    <a:lstStyle/>
                    <a:p>
                      <a:pPr algn="l" fontAlgn="b"/>
                      <a:r>
                        <a:rPr lang="en-US" sz="1000" u="none" strike="noStrike">
                          <a:effectLst/>
                        </a:rPr>
                        <a:t>Viral infection</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Low back pain</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General medical examination</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Acute tonsillitis</a:t>
                      </a:r>
                      <a:endParaRPr lang="en-US" sz="1000" b="0" i="0" u="none" strike="noStrike">
                        <a:solidFill>
                          <a:srgbClr val="000000"/>
                        </a:solidFill>
                        <a:effectLst/>
                        <a:latin typeface="Calibri" panose="020F0502020204030204" pitchFamily="34" charset="0"/>
                      </a:endParaRPr>
                    </a:p>
                  </a:txBody>
                  <a:tcPr marL="6367" marR="6367" marT="6367" marB="0" anchor="b">
                    <a:lnR w="12700" cap="flat" cmpd="sng" algn="ctr">
                      <a:solidFill>
                        <a:schemeClr val="tx1"/>
                      </a:solidFill>
                      <a:prstDash val="solid"/>
                      <a:round/>
                      <a:headEnd type="none" w="med" len="med"/>
                      <a:tailEnd type="none" w="med" len="med"/>
                    </a:lnR>
                  </a:tcPr>
                </a:tc>
                <a:tc>
                  <a:txBody>
                    <a:bodyPr/>
                    <a:lstStyle/>
                    <a:p>
                      <a:pPr algn="l" fontAlgn="b"/>
                      <a:r>
                        <a:rPr lang="en-US" sz="1000" b="0" u="none" strike="noStrike" dirty="0">
                          <a:effectLst/>
                        </a:rPr>
                        <a:t>Urinary tract infection</a:t>
                      </a:r>
                      <a:endParaRPr lang="en-US" sz="1000" b="0" i="0" u="none" strike="noStrike" dirty="0">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Cough</a:t>
                      </a:r>
                      <a:endParaRPr lang="en-US" sz="1000" b="0" i="0" u="none" strike="noStrike">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8335955"/>
                  </a:ext>
                </a:extLst>
              </a:tr>
              <a:tr h="177642">
                <a:tc>
                  <a:txBody>
                    <a:bodyPr/>
                    <a:lstStyle/>
                    <a:p>
                      <a:pPr algn="l" fontAlgn="b"/>
                      <a:r>
                        <a:rPr lang="en-US" sz="1000" u="none" strike="noStrike">
                          <a:effectLst/>
                        </a:rPr>
                        <a:t>Urinary tract infection</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Secondary hypertension</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dirty="0">
                          <a:solidFill>
                            <a:srgbClr val="FF0000"/>
                          </a:solidFill>
                          <a:effectLst/>
                        </a:rPr>
                        <a:t>Diarrhoea and gastroenteritis</a:t>
                      </a:r>
                      <a:endParaRPr lang="en-US" sz="1000" b="0" i="0" u="none" strike="noStrike" dirty="0">
                        <a:solidFill>
                          <a:srgbClr val="FF0000"/>
                        </a:solidFill>
                        <a:effectLst/>
                        <a:latin typeface="Calibri" panose="020F0502020204030204" pitchFamily="34" charset="0"/>
                      </a:endParaRPr>
                    </a:p>
                  </a:txBody>
                  <a:tcPr marL="6367" marR="6367" marT="6367" marB="0" anchor="b"/>
                </a:tc>
                <a:tc>
                  <a:txBody>
                    <a:bodyPr/>
                    <a:lstStyle/>
                    <a:p>
                      <a:pPr algn="l" fontAlgn="b"/>
                      <a:r>
                        <a:rPr lang="en-US" sz="1000" u="none" strike="noStrike" dirty="0">
                          <a:effectLst/>
                        </a:rPr>
                        <a:t>Diabetes mellitus</a:t>
                      </a:r>
                      <a:endParaRPr lang="en-US" sz="1000" b="0" i="0" u="none" strike="noStrike" dirty="0">
                        <a:solidFill>
                          <a:srgbClr val="000000"/>
                        </a:solidFill>
                        <a:effectLst/>
                        <a:latin typeface="Calibri" panose="020F0502020204030204" pitchFamily="34" charset="0"/>
                      </a:endParaRPr>
                    </a:p>
                  </a:txBody>
                  <a:tcPr marL="6367" marR="6367" marT="6367" marB="0" anchor="b">
                    <a:lnR w="12700" cap="flat" cmpd="sng" algn="ctr">
                      <a:solidFill>
                        <a:schemeClr val="tx1"/>
                      </a:solidFill>
                      <a:prstDash val="solid"/>
                      <a:round/>
                      <a:headEnd type="none" w="med" len="med"/>
                      <a:tailEnd type="none" w="med" len="med"/>
                    </a:lnR>
                  </a:tcPr>
                </a:tc>
                <a:tc>
                  <a:txBody>
                    <a:bodyPr/>
                    <a:lstStyle/>
                    <a:p>
                      <a:pPr algn="l" fontAlgn="b"/>
                      <a:r>
                        <a:rPr lang="en-US" sz="1000" b="0" u="none" strike="noStrike" dirty="0">
                          <a:effectLst/>
                        </a:rPr>
                        <a:t>Viral infection</a:t>
                      </a:r>
                      <a:endParaRPr lang="en-US" sz="1000" b="0" i="0" u="none" strike="noStrike" dirty="0">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Acute lower respiratory infection</a:t>
                      </a:r>
                      <a:endParaRPr lang="en-US" sz="1000" b="0" i="0" u="none" strike="noStrike">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34435121"/>
                  </a:ext>
                </a:extLst>
              </a:tr>
              <a:tr h="177642">
                <a:tc>
                  <a:txBody>
                    <a:bodyPr/>
                    <a:lstStyle/>
                    <a:p>
                      <a:pPr algn="l" fontAlgn="b"/>
                      <a:r>
                        <a:rPr lang="en-US" sz="1000" u="none" strike="noStrike">
                          <a:effectLst/>
                        </a:rPr>
                        <a:t>Acute tonsillitis</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Non-insulin-dep. diabetes mellitus</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Rashs</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Acute lower respiratory infection</a:t>
                      </a:r>
                      <a:endParaRPr lang="en-US" sz="1000" b="0" i="0" u="none" strike="noStrike">
                        <a:solidFill>
                          <a:srgbClr val="000000"/>
                        </a:solidFill>
                        <a:effectLst/>
                        <a:latin typeface="Calibri" panose="020F0502020204030204" pitchFamily="34" charset="0"/>
                      </a:endParaRPr>
                    </a:p>
                  </a:txBody>
                  <a:tcPr marL="6367" marR="6367" marT="6367" marB="0" anchor="b">
                    <a:lnR w="12700" cap="flat" cmpd="sng" algn="ctr">
                      <a:solidFill>
                        <a:schemeClr val="tx1"/>
                      </a:solidFill>
                      <a:prstDash val="solid"/>
                      <a:round/>
                      <a:headEnd type="none" w="med" len="med"/>
                      <a:tailEnd type="none" w="med" len="med"/>
                    </a:lnR>
                  </a:tcPr>
                </a:tc>
                <a:tc>
                  <a:txBody>
                    <a:bodyPr/>
                    <a:lstStyle/>
                    <a:p>
                      <a:pPr algn="l" fontAlgn="b"/>
                      <a:r>
                        <a:rPr lang="en-US" sz="1000" b="0" u="none" strike="noStrike" dirty="0">
                          <a:effectLst/>
                        </a:rPr>
                        <a:t>Cough</a:t>
                      </a:r>
                      <a:endParaRPr lang="en-US" sz="1000" b="0" i="0" u="none" strike="noStrike" dirty="0">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solidFill>
                            <a:srgbClr val="FF0000"/>
                          </a:solidFill>
                          <a:effectLst/>
                        </a:rPr>
                        <a:t>Diarrhoea and gastroenteritis</a:t>
                      </a:r>
                      <a:endParaRPr lang="en-US" sz="1000" b="0" i="0" u="none" strike="noStrike" dirty="0">
                        <a:solidFill>
                          <a:srgbClr val="FF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09064469"/>
                  </a:ext>
                </a:extLst>
              </a:tr>
              <a:tr h="177642">
                <a:tc>
                  <a:txBody>
                    <a:bodyPr/>
                    <a:lstStyle/>
                    <a:p>
                      <a:pPr algn="l" fontAlgn="b"/>
                      <a:r>
                        <a:rPr lang="en-US" sz="1000" u="none" strike="noStrike">
                          <a:effectLst/>
                        </a:rPr>
                        <a:t>Rashs</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Rashs</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Gastritis, unspecified</a:t>
                      </a:r>
                      <a:endParaRPr lang="en-US" sz="1000" b="0" i="0" u="none" strike="noStrike">
                        <a:solidFill>
                          <a:srgbClr val="000000"/>
                        </a:solidFill>
                        <a:effectLst/>
                        <a:latin typeface="Calibri" panose="020F0502020204030204" pitchFamily="34" charset="0"/>
                      </a:endParaRPr>
                    </a:p>
                  </a:txBody>
                  <a:tcPr marL="6367" marR="6367" marT="6367" marB="0" anchor="b"/>
                </a:tc>
                <a:tc>
                  <a:txBody>
                    <a:bodyPr/>
                    <a:lstStyle/>
                    <a:p>
                      <a:pPr algn="l" fontAlgn="b"/>
                      <a:r>
                        <a:rPr lang="en-US" sz="1000" u="none" strike="noStrike">
                          <a:effectLst/>
                        </a:rPr>
                        <a:t>Cough</a:t>
                      </a:r>
                      <a:endParaRPr lang="en-US" sz="1000" b="0" i="0" u="none" strike="noStrike">
                        <a:solidFill>
                          <a:srgbClr val="000000"/>
                        </a:solidFill>
                        <a:effectLst/>
                        <a:latin typeface="Calibri" panose="020F0502020204030204" pitchFamily="34" charset="0"/>
                      </a:endParaRPr>
                    </a:p>
                  </a:txBody>
                  <a:tcPr marL="6367" marR="6367" marT="6367" marB="0" anchor="b">
                    <a:lnR w="12700" cap="flat" cmpd="sng" algn="ctr">
                      <a:solidFill>
                        <a:schemeClr val="tx1"/>
                      </a:solidFill>
                      <a:prstDash val="solid"/>
                      <a:round/>
                      <a:headEnd type="none" w="med" len="med"/>
                      <a:tailEnd type="none" w="med" len="med"/>
                    </a:lnR>
                  </a:tcPr>
                </a:tc>
                <a:tc>
                  <a:txBody>
                    <a:bodyPr/>
                    <a:lstStyle/>
                    <a:p>
                      <a:pPr algn="l" fontAlgn="b"/>
                      <a:r>
                        <a:rPr lang="en-US" sz="1000" b="0" u="none" strike="noStrike" dirty="0">
                          <a:effectLst/>
                        </a:rPr>
                        <a:t>General medical examination</a:t>
                      </a:r>
                      <a:endParaRPr lang="en-US" sz="1000" b="0" i="0" u="none" strike="noStrike" dirty="0">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Low back pain</a:t>
                      </a:r>
                      <a:endParaRPr lang="en-US" sz="1000" b="0" i="0" u="none" strike="noStrike" dirty="0">
                        <a:solidFill>
                          <a:srgbClr val="000000"/>
                        </a:solidFill>
                        <a:effectLst/>
                        <a:latin typeface="Calibri" panose="020F0502020204030204" pitchFamily="34" charset="0"/>
                      </a:endParaRPr>
                    </a:p>
                  </a:txBody>
                  <a:tcPr marL="6367" marR="6367" marT="6367"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0021896"/>
                  </a:ext>
                </a:extLst>
              </a:tr>
            </a:tbl>
          </a:graphicData>
        </a:graphic>
      </p:graphicFrame>
      <p:pic>
        <p:nvPicPr>
          <p:cNvPr id="5" name="Picture 4">
            <a:extLst>
              <a:ext uri="{FF2B5EF4-FFF2-40B4-BE49-F238E27FC236}">
                <a16:creationId xmlns:a16="http://schemas.microsoft.com/office/drawing/2014/main" id="{71C099E4-1DCC-4E19-89A0-FBED8467521D}"/>
              </a:ext>
            </a:extLst>
          </p:cNvPr>
          <p:cNvPicPr>
            <a:picLocks noChangeAspect="1"/>
          </p:cNvPicPr>
          <p:nvPr/>
        </p:nvPicPr>
        <p:blipFill>
          <a:blip r:embed="rId2"/>
          <a:stretch>
            <a:fillRect/>
          </a:stretch>
        </p:blipFill>
        <p:spPr>
          <a:xfrm>
            <a:off x="299393" y="4224883"/>
            <a:ext cx="3050316" cy="2138720"/>
          </a:xfrm>
          <a:prstGeom prst="rect">
            <a:avLst/>
          </a:prstGeom>
        </p:spPr>
      </p:pic>
      <p:pic>
        <p:nvPicPr>
          <p:cNvPr id="6" name="Picture 5">
            <a:extLst>
              <a:ext uri="{FF2B5EF4-FFF2-40B4-BE49-F238E27FC236}">
                <a16:creationId xmlns:a16="http://schemas.microsoft.com/office/drawing/2014/main" id="{DFAE3D22-9A09-463C-A3E6-C6EEC6C32E01}"/>
              </a:ext>
            </a:extLst>
          </p:cNvPr>
          <p:cNvPicPr>
            <a:picLocks noChangeAspect="1"/>
          </p:cNvPicPr>
          <p:nvPr/>
        </p:nvPicPr>
        <p:blipFill>
          <a:blip r:embed="rId3"/>
          <a:stretch>
            <a:fillRect/>
          </a:stretch>
        </p:blipFill>
        <p:spPr>
          <a:xfrm>
            <a:off x="9358507" y="4224883"/>
            <a:ext cx="2822838" cy="2138720"/>
          </a:xfrm>
          <a:prstGeom prst="rect">
            <a:avLst/>
          </a:prstGeom>
        </p:spPr>
      </p:pic>
      <p:pic>
        <p:nvPicPr>
          <p:cNvPr id="7" name="Picture 6">
            <a:extLst>
              <a:ext uri="{FF2B5EF4-FFF2-40B4-BE49-F238E27FC236}">
                <a16:creationId xmlns:a16="http://schemas.microsoft.com/office/drawing/2014/main" id="{AB6EF941-FB0A-4719-98E1-9E3785A0A704}"/>
              </a:ext>
            </a:extLst>
          </p:cNvPr>
          <p:cNvPicPr>
            <a:picLocks noChangeAspect="1"/>
          </p:cNvPicPr>
          <p:nvPr/>
        </p:nvPicPr>
        <p:blipFill>
          <a:blip r:embed="rId4"/>
          <a:stretch>
            <a:fillRect/>
          </a:stretch>
        </p:blipFill>
        <p:spPr>
          <a:xfrm>
            <a:off x="3470749" y="4224883"/>
            <a:ext cx="2822839" cy="2138720"/>
          </a:xfrm>
          <a:prstGeom prst="rect">
            <a:avLst/>
          </a:prstGeom>
        </p:spPr>
      </p:pic>
      <p:pic>
        <p:nvPicPr>
          <p:cNvPr id="8" name="Picture 7">
            <a:extLst>
              <a:ext uri="{FF2B5EF4-FFF2-40B4-BE49-F238E27FC236}">
                <a16:creationId xmlns:a16="http://schemas.microsoft.com/office/drawing/2014/main" id="{18FDD42F-95D0-4378-A680-DC10FD8F0CA4}"/>
              </a:ext>
            </a:extLst>
          </p:cNvPr>
          <p:cNvPicPr>
            <a:picLocks noChangeAspect="1"/>
          </p:cNvPicPr>
          <p:nvPr/>
        </p:nvPicPr>
        <p:blipFill>
          <a:blip r:embed="rId5"/>
          <a:stretch>
            <a:fillRect/>
          </a:stretch>
        </p:blipFill>
        <p:spPr>
          <a:xfrm>
            <a:off x="6414628" y="4224883"/>
            <a:ext cx="2822839" cy="2138720"/>
          </a:xfrm>
          <a:prstGeom prst="rect">
            <a:avLst/>
          </a:prstGeom>
        </p:spPr>
      </p:pic>
      <p:sp>
        <p:nvSpPr>
          <p:cNvPr id="4" name="Rectangle 3"/>
          <p:cNvSpPr/>
          <p:nvPr/>
        </p:nvSpPr>
        <p:spPr>
          <a:xfrm>
            <a:off x="452064" y="182859"/>
            <a:ext cx="9452224" cy="523220"/>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rPr>
              <a:t>Morbidity: </a:t>
            </a:r>
            <a:r>
              <a:rPr lang="en-US" sz="2800" dirty="0"/>
              <a:t> </a:t>
            </a:r>
            <a:r>
              <a:rPr lang="en-US" sz="2400" dirty="0"/>
              <a:t>Top 10 reasons for Individuals Accessing Primary Care</a:t>
            </a:r>
          </a:p>
        </p:txBody>
      </p:sp>
      <p:sp>
        <p:nvSpPr>
          <p:cNvPr id="9" name="Rectangle 8"/>
          <p:cNvSpPr/>
          <p:nvPr/>
        </p:nvSpPr>
        <p:spPr>
          <a:xfrm>
            <a:off x="452064" y="706079"/>
            <a:ext cx="11315699" cy="10953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Arial" panose="020B0604020202020204" pitchFamily="34" charset="0"/>
              <a:buChar char="•"/>
            </a:pPr>
            <a:r>
              <a:rPr lang="en-US" dirty="0"/>
              <a:t>The top 3 reasons for accessing Primary Care were the same for 2020 – 2024</a:t>
            </a:r>
          </a:p>
          <a:p>
            <a:pPr marL="285750" indent="-285750">
              <a:buFont typeface="Arial" panose="020B0604020202020204" pitchFamily="34" charset="0"/>
              <a:buChar char="•"/>
            </a:pPr>
            <a:r>
              <a:rPr lang="en-US" dirty="0"/>
              <a:t>Increasing cases of gastroenteritis which is reflected in the numbers reported during weekly Syndromic Surveillance</a:t>
            </a:r>
          </a:p>
          <a:p>
            <a:endParaRPr lang="en-US" dirty="0"/>
          </a:p>
        </p:txBody>
      </p:sp>
    </p:spTree>
    <p:extLst>
      <p:ext uri="{BB962C8B-B14F-4D97-AF65-F5344CB8AC3E}">
        <p14:creationId xmlns:p14="http://schemas.microsoft.com/office/powerpoint/2010/main" val="279837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C0A5D4-6AAA-4036-B59A-E3371974F156}"/>
              </a:ext>
            </a:extLst>
          </p:cNvPr>
          <p:cNvSpPr txBox="1"/>
          <p:nvPr/>
        </p:nvSpPr>
        <p:spPr>
          <a:xfrm>
            <a:off x="567323" y="1268832"/>
            <a:ext cx="3660255" cy="141577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600" b="1" u="sng" dirty="0">
                <a:effectLst>
                  <a:outerShdw blurRad="50800" dist="38100" dir="2700000" algn="tl" rotWithShape="0">
                    <a:prstClr val="black">
                      <a:alpha val="40000"/>
                    </a:prstClr>
                  </a:outerShdw>
                </a:effectLst>
              </a:rPr>
              <a:t>Diabetes</a:t>
            </a:r>
          </a:p>
          <a:p>
            <a:pPr marL="285750" indent="-285750">
              <a:buFont typeface="Wingdings" panose="05000000000000000000" pitchFamily="2" charset="2"/>
              <a:buChar char="§"/>
            </a:pPr>
            <a:r>
              <a:rPr lang="en-US" sz="1400" dirty="0">
                <a:effectLst>
                  <a:outerShdw blurRad="50800" dist="38100" dir="2700000" algn="tl" rotWithShape="0">
                    <a:prstClr val="black">
                      <a:alpha val="40000"/>
                    </a:prstClr>
                  </a:outerShdw>
                </a:effectLst>
              </a:rPr>
              <a:t>Total number enrolled 2014-2025 (May): 12,334</a:t>
            </a:r>
          </a:p>
          <a:p>
            <a:pPr marL="285750" indent="-285750">
              <a:buFont typeface="Wingdings" panose="05000000000000000000" pitchFamily="2" charset="2"/>
              <a:buChar char="§"/>
            </a:pPr>
            <a:r>
              <a:rPr lang="en-US" sz="1400" dirty="0">
                <a:effectLst>
                  <a:outerShdw blurRad="50800" dist="38100" dir="2700000" algn="tl" rotWithShape="0">
                    <a:prstClr val="black">
                      <a:alpha val="40000"/>
                    </a:prstClr>
                  </a:outerShdw>
                </a:effectLst>
              </a:rPr>
              <a:t>Females account for 65%</a:t>
            </a:r>
          </a:p>
          <a:p>
            <a:pPr marL="285750" indent="-285750">
              <a:buFont typeface="Wingdings" panose="05000000000000000000" pitchFamily="2" charset="2"/>
              <a:buChar char="§"/>
            </a:pPr>
            <a:r>
              <a:rPr lang="en-US" sz="1400" dirty="0">
                <a:effectLst>
                  <a:outerShdw blurRad="50800" dist="38100" dir="2700000" algn="tl" rotWithShape="0">
                    <a:prstClr val="black">
                      <a:alpha val="40000"/>
                    </a:prstClr>
                  </a:outerShdw>
                </a:effectLst>
              </a:rPr>
              <a:t> 50+ age group accounts for 87%</a:t>
            </a:r>
          </a:p>
          <a:p>
            <a:pPr marL="285750" indent="-285750">
              <a:buFont typeface="Wingdings" panose="05000000000000000000" pitchFamily="2" charset="2"/>
              <a:buChar char="§"/>
            </a:pPr>
            <a:endParaRPr lang="en-LC" sz="1400" dirty="0">
              <a:effectLst>
                <a:outerShdw blurRad="50800" dist="38100" dir="2700000" algn="tl" rotWithShape="0">
                  <a:prstClr val="black">
                    <a:alpha val="40000"/>
                  </a:prstClr>
                </a:outerShdw>
              </a:effectLst>
            </a:endParaRPr>
          </a:p>
        </p:txBody>
      </p:sp>
      <p:sp>
        <p:nvSpPr>
          <p:cNvPr id="5" name="Title 1">
            <a:extLst>
              <a:ext uri="{FF2B5EF4-FFF2-40B4-BE49-F238E27FC236}">
                <a16:creationId xmlns:a16="http://schemas.microsoft.com/office/drawing/2014/main" id="{11172710-3F8E-477E-97AC-9D939E9B43AD}"/>
              </a:ext>
            </a:extLst>
          </p:cNvPr>
          <p:cNvSpPr txBox="1">
            <a:spLocks/>
          </p:cNvSpPr>
          <p:nvPr/>
        </p:nvSpPr>
        <p:spPr>
          <a:xfrm>
            <a:off x="0" y="220917"/>
            <a:ext cx="12192000" cy="1064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b="1" dirty="0"/>
              <a:t>Morbidity (Primary Care): </a:t>
            </a:r>
            <a: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Diabetics &amp; Hypertensive Cases enrolled in Public Health Care Facilities (May, 2025)</a:t>
            </a:r>
          </a:p>
          <a:p>
            <a:pPr>
              <a:lnSpc>
                <a:spcPct val="120000"/>
              </a:lnSpc>
            </a:pPr>
            <a:endParaRPr lang="en-LC" sz="1800" b="1" dirty="0"/>
          </a:p>
        </p:txBody>
      </p:sp>
      <p:pic>
        <p:nvPicPr>
          <p:cNvPr id="4" name="Picture 3">
            <a:extLst>
              <a:ext uri="{FF2B5EF4-FFF2-40B4-BE49-F238E27FC236}">
                <a16:creationId xmlns:a16="http://schemas.microsoft.com/office/drawing/2014/main" id="{C4F82706-A36C-4F26-9068-DF65F48FBDCD}"/>
              </a:ext>
            </a:extLst>
          </p:cNvPr>
          <p:cNvPicPr>
            <a:picLocks noChangeAspect="1"/>
          </p:cNvPicPr>
          <p:nvPr/>
        </p:nvPicPr>
        <p:blipFill>
          <a:blip r:embed="rId2"/>
          <a:stretch>
            <a:fillRect/>
          </a:stretch>
        </p:blipFill>
        <p:spPr>
          <a:xfrm>
            <a:off x="149032" y="2774256"/>
            <a:ext cx="3660255" cy="2106667"/>
          </a:xfrm>
          <a:prstGeom prst="rect">
            <a:avLst/>
          </a:prstGeom>
        </p:spPr>
      </p:pic>
      <p:pic>
        <p:nvPicPr>
          <p:cNvPr id="7" name="Picture 6">
            <a:extLst>
              <a:ext uri="{FF2B5EF4-FFF2-40B4-BE49-F238E27FC236}">
                <a16:creationId xmlns:a16="http://schemas.microsoft.com/office/drawing/2014/main" id="{06A322A7-A71C-4DDF-905B-700BEAFB1B6B}"/>
              </a:ext>
            </a:extLst>
          </p:cNvPr>
          <p:cNvPicPr>
            <a:picLocks noChangeAspect="1"/>
          </p:cNvPicPr>
          <p:nvPr/>
        </p:nvPicPr>
        <p:blipFill>
          <a:blip r:embed="rId3"/>
          <a:stretch>
            <a:fillRect/>
          </a:stretch>
        </p:blipFill>
        <p:spPr>
          <a:xfrm>
            <a:off x="4227578" y="3406433"/>
            <a:ext cx="3660255" cy="2153050"/>
          </a:xfrm>
          <a:prstGeom prst="rect">
            <a:avLst/>
          </a:prstGeom>
        </p:spPr>
      </p:pic>
      <p:sp>
        <p:nvSpPr>
          <p:cNvPr id="9" name="TextBox 8">
            <a:extLst>
              <a:ext uri="{FF2B5EF4-FFF2-40B4-BE49-F238E27FC236}">
                <a16:creationId xmlns:a16="http://schemas.microsoft.com/office/drawing/2014/main" id="{11C569F3-193D-4507-A484-8A7F0AB2BF3E}"/>
              </a:ext>
            </a:extLst>
          </p:cNvPr>
          <p:cNvSpPr txBox="1"/>
          <p:nvPr/>
        </p:nvSpPr>
        <p:spPr>
          <a:xfrm>
            <a:off x="4443035" y="2007496"/>
            <a:ext cx="3653791" cy="135421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u="sng" dirty="0">
                <a:effectLst>
                  <a:outerShdw blurRad="50800" dist="38100" dir="2700000" algn="tl" rotWithShape="0">
                    <a:prstClr val="black">
                      <a:alpha val="40000"/>
                    </a:prstClr>
                  </a:outerShdw>
                </a:effectLst>
              </a:rPr>
              <a:t>Hypertension</a:t>
            </a:r>
          </a:p>
          <a:p>
            <a:pPr marL="285750" indent="-285750">
              <a:buFont typeface="Wingdings" panose="05000000000000000000" pitchFamily="2" charset="2"/>
              <a:buChar char="§"/>
            </a:pPr>
            <a:r>
              <a:rPr lang="en-US" sz="1600" dirty="0">
                <a:effectLst>
                  <a:outerShdw blurRad="50800" dist="38100" dir="2700000" algn="tl" rotWithShape="0">
                    <a:prstClr val="black">
                      <a:alpha val="40000"/>
                    </a:prstClr>
                  </a:outerShdw>
                </a:effectLst>
              </a:rPr>
              <a:t>Total number enrolled 2014-2025 (May): 29,223</a:t>
            </a:r>
          </a:p>
          <a:p>
            <a:pPr marL="285750" indent="-285750">
              <a:buFont typeface="Wingdings" panose="05000000000000000000" pitchFamily="2" charset="2"/>
              <a:buChar char="§"/>
            </a:pPr>
            <a:r>
              <a:rPr lang="en-US" sz="1600" dirty="0">
                <a:effectLst>
                  <a:outerShdw blurRad="50800" dist="38100" dir="2700000" algn="tl" rotWithShape="0">
                    <a:prstClr val="black">
                      <a:alpha val="40000"/>
                    </a:prstClr>
                  </a:outerShdw>
                </a:effectLst>
              </a:rPr>
              <a:t>Females account for 63%</a:t>
            </a:r>
          </a:p>
          <a:p>
            <a:pPr marL="285750" indent="-285750">
              <a:buFont typeface="Wingdings" panose="05000000000000000000" pitchFamily="2" charset="2"/>
              <a:buChar char="§"/>
            </a:pPr>
            <a:r>
              <a:rPr lang="en-US" sz="1600" dirty="0">
                <a:effectLst>
                  <a:outerShdw blurRad="50800" dist="38100" dir="2700000" algn="tl" rotWithShape="0">
                    <a:prstClr val="black">
                      <a:alpha val="40000"/>
                    </a:prstClr>
                  </a:outerShdw>
                </a:effectLst>
              </a:rPr>
              <a:t> 50+ age group accounts for 81%</a:t>
            </a:r>
            <a:endParaRPr lang="en-LC" sz="1600" dirty="0">
              <a:effectLst>
                <a:outerShdw blurRad="50800" dist="38100" dir="2700000" algn="tl" rotWithShape="0">
                  <a:prstClr val="black">
                    <a:alpha val="40000"/>
                  </a:prstClr>
                </a:outerShdw>
              </a:effectLst>
            </a:endParaRPr>
          </a:p>
        </p:txBody>
      </p:sp>
      <p:pic>
        <p:nvPicPr>
          <p:cNvPr id="10" name="Picture 9">
            <a:extLst>
              <a:ext uri="{FF2B5EF4-FFF2-40B4-BE49-F238E27FC236}">
                <a16:creationId xmlns:a16="http://schemas.microsoft.com/office/drawing/2014/main" id="{C750D7A7-5A28-4BFD-9EE6-9A5EE540881B}"/>
              </a:ext>
            </a:extLst>
          </p:cNvPr>
          <p:cNvPicPr>
            <a:picLocks noChangeAspect="1"/>
          </p:cNvPicPr>
          <p:nvPr/>
        </p:nvPicPr>
        <p:blipFill>
          <a:blip r:embed="rId4"/>
          <a:stretch>
            <a:fillRect/>
          </a:stretch>
        </p:blipFill>
        <p:spPr>
          <a:xfrm>
            <a:off x="8096826" y="4426916"/>
            <a:ext cx="3660255" cy="2153050"/>
          </a:xfrm>
          <a:prstGeom prst="rect">
            <a:avLst/>
          </a:prstGeom>
        </p:spPr>
      </p:pic>
      <p:sp>
        <p:nvSpPr>
          <p:cNvPr id="11" name="TextBox 10">
            <a:extLst>
              <a:ext uri="{FF2B5EF4-FFF2-40B4-BE49-F238E27FC236}">
                <a16:creationId xmlns:a16="http://schemas.microsoft.com/office/drawing/2014/main" id="{EA15AFC3-3CFF-49A6-B1FF-852A0E077FF4}"/>
              </a:ext>
            </a:extLst>
          </p:cNvPr>
          <p:cNvSpPr txBox="1"/>
          <p:nvPr/>
        </p:nvSpPr>
        <p:spPr>
          <a:xfrm>
            <a:off x="8521581" y="2990505"/>
            <a:ext cx="3653791" cy="135421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u="sng" dirty="0">
                <a:effectLst>
                  <a:outerShdw blurRad="50800" dist="38100" dir="2700000" algn="tl" rotWithShape="0">
                    <a:prstClr val="black">
                      <a:alpha val="40000"/>
                    </a:prstClr>
                  </a:outerShdw>
                </a:effectLst>
              </a:rPr>
              <a:t>Diabetes and Hypertension</a:t>
            </a:r>
          </a:p>
          <a:p>
            <a:pPr marL="285750" indent="-285750">
              <a:buFont typeface="Wingdings" panose="05000000000000000000" pitchFamily="2" charset="2"/>
              <a:buChar char="§"/>
            </a:pPr>
            <a:r>
              <a:rPr lang="en-US" sz="1600" dirty="0">
                <a:effectLst>
                  <a:outerShdw blurRad="50800" dist="38100" dir="2700000" algn="tl" rotWithShape="0">
                    <a:prstClr val="black">
                      <a:alpha val="40000"/>
                    </a:prstClr>
                  </a:outerShdw>
                </a:effectLst>
              </a:rPr>
              <a:t>Total number enrolled 2014-2025 (May): 16,271</a:t>
            </a:r>
          </a:p>
          <a:p>
            <a:pPr marL="285750" indent="-285750">
              <a:buFont typeface="Wingdings" panose="05000000000000000000" pitchFamily="2" charset="2"/>
              <a:buChar char="§"/>
            </a:pPr>
            <a:r>
              <a:rPr lang="en-US" sz="1600" dirty="0">
                <a:effectLst>
                  <a:outerShdw blurRad="50800" dist="38100" dir="2700000" algn="tl" rotWithShape="0">
                    <a:prstClr val="black">
                      <a:alpha val="40000"/>
                    </a:prstClr>
                  </a:outerShdw>
                </a:effectLst>
              </a:rPr>
              <a:t>Females account for 66%</a:t>
            </a:r>
          </a:p>
          <a:p>
            <a:pPr marL="285750" indent="-285750">
              <a:buFont typeface="Wingdings" panose="05000000000000000000" pitchFamily="2" charset="2"/>
              <a:buChar char="§"/>
            </a:pPr>
            <a:r>
              <a:rPr lang="en-US" sz="1600" dirty="0">
                <a:effectLst>
                  <a:outerShdw blurRad="50800" dist="38100" dir="2700000" algn="tl" rotWithShape="0">
                    <a:prstClr val="black">
                      <a:alpha val="40000"/>
                    </a:prstClr>
                  </a:outerShdw>
                </a:effectLst>
              </a:rPr>
              <a:t> 50+ age group accounts for 86%</a:t>
            </a:r>
            <a:endParaRPr lang="en-LC"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17991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503F-EEA8-449C-B515-E3C3CB589CC6}"/>
              </a:ext>
            </a:extLst>
          </p:cNvPr>
          <p:cNvSpPr>
            <a:spLocks noGrp="1"/>
          </p:cNvSpPr>
          <p:nvPr>
            <p:ph type="title"/>
          </p:nvPr>
        </p:nvSpPr>
        <p:spPr>
          <a:xfrm>
            <a:off x="686520" y="316140"/>
            <a:ext cx="10007147" cy="590096"/>
          </a:xfrm>
        </p:spPr>
        <p:txBody>
          <a:bodyPr>
            <a:noAutofit/>
          </a:bodyPr>
          <a:lstStyle/>
          <a:p>
            <a:pPr algn="ctr"/>
            <a:r>
              <a:rPr lang="en-US" sz="3600" b="1" dirty="0"/>
              <a:t>Morbidity:  Secondary Care Level </a:t>
            </a:r>
            <a:br>
              <a:rPr lang="en-US" sz="3600" b="1" dirty="0"/>
            </a:br>
            <a:r>
              <a:rPr lang="en-US" sz="3600" b="1" dirty="0"/>
              <a:t>(Hospital Admissions 2024)</a:t>
            </a:r>
            <a:endParaRPr lang="en-LC" sz="3600" b="1" dirty="0"/>
          </a:p>
        </p:txBody>
      </p:sp>
      <p:sp>
        <p:nvSpPr>
          <p:cNvPr id="4" name="TextBox 3">
            <a:extLst>
              <a:ext uri="{FF2B5EF4-FFF2-40B4-BE49-F238E27FC236}">
                <a16:creationId xmlns:a16="http://schemas.microsoft.com/office/drawing/2014/main" id="{B51AA1AB-AEA2-4D42-80B9-D81393E6DA90}"/>
              </a:ext>
            </a:extLst>
          </p:cNvPr>
          <p:cNvSpPr txBox="1"/>
          <p:nvPr/>
        </p:nvSpPr>
        <p:spPr>
          <a:xfrm>
            <a:off x="364737" y="1220392"/>
            <a:ext cx="10185994" cy="1846659"/>
          </a:xfrm>
          <a:prstGeom prst="rect">
            <a:avLst/>
          </a:prstGeom>
          <a:noFill/>
        </p:spPr>
        <p:txBody>
          <a:bodyPr wrap="none" rtlCol="0">
            <a:spAutoFit/>
          </a:bodyPr>
          <a:lstStyle/>
          <a:p>
            <a:r>
              <a:rPr lang="en-US" sz="1600" dirty="0"/>
              <a:t>In </a:t>
            </a:r>
            <a:r>
              <a:rPr lang="en-US" b="1" u="sng" dirty="0"/>
              <a:t>2024</a:t>
            </a:r>
            <a:r>
              <a:rPr lang="en-US" sz="1600" dirty="0"/>
              <a:t>, hospitalization rate was 563.1 admissions per 10,000 population (</a:t>
            </a:r>
            <a:r>
              <a:rPr lang="en-US" sz="1400" dirty="0"/>
              <a:t>n=</a:t>
            </a:r>
            <a:r>
              <a:rPr lang="en-US" sz="1600" dirty="0"/>
              <a:t>9, 739</a:t>
            </a:r>
            <a:r>
              <a:rPr lang="en-US" dirty="0"/>
              <a:t>)</a:t>
            </a:r>
            <a:r>
              <a:rPr lang="en-US" sz="1600" dirty="0"/>
              <a:t> </a:t>
            </a:r>
          </a:p>
          <a:p>
            <a:r>
              <a:rPr lang="en-US" sz="1600" dirty="0"/>
              <a:t>This was a 23.5% decrease from the previous year 2023 (n=</a:t>
            </a:r>
            <a:r>
              <a:rPr lang="en-US" sz="1600" b="1" dirty="0"/>
              <a:t>12, 723</a:t>
            </a:r>
            <a:r>
              <a:rPr lang="en-US" sz="1600" dirty="0"/>
              <a:t>). </a:t>
            </a:r>
          </a:p>
          <a:p>
            <a:pPr marL="742950" lvl="1" indent="-285750">
              <a:buFont typeface="Arial" panose="020B0604020202020204" pitchFamily="34" charset="0"/>
              <a:buChar char="•"/>
            </a:pPr>
            <a:r>
              <a:rPr lang="en-US" sz="1600" dirty="0"/>
              <a:t>59% of the total admission were female. </a:t>
            </a:r>
          </a:p>
          <a:p>
            <a:pPr marL="742950" lvl="1" indent="-285750">
              <a:buFont typeface="Arial" panose="020B0604020202020204" pitchFamily="34" charset="0"/>
              <a:buChar char="•"/>
            </a:pPr>
            <a:r>
              <a:rPr lang="en-US" sz="1600" dirty="0"/>
              <a:t>The 25-49 accounted for 37.3% of all admissions with females being 19.1% higher than males in that age group.</a:t>
            </a:r>
          </a:p>
          <a:p>
            <a:pPr marL="742950" lvl="1" indent="-285750">
              <a:buFont typeface="Arial" panose="020B0604020202020204" pitchFamily="34" charset="0"/>
              <a:buChar char="•"/>
            </a:pPr>
            <a:r>
              <a:rPr lang="en-US" sz="1600" dirty="0"/>
              <a:t>The vulnerable age groups of &lt;4 and 65+ accounted for 25.8% of all admissions. </a:t>
            </a:r>
          </a:p>
          <a:p>
            <a:r>
              <a:rPr lang="en-US" sz="1600" dirty="0"/>
              <a:t>A total of 200 deaths occurred at the hospitals representing an admission fatality rate of 2.1%. </a:t>
            </a:r>
          </a:p>
          <a:p>
            <a:pPr marL="742950" lvl="1" indent="-285750">
              <a:buFont typeface="Arial" panose="020B0604020202020204" pitchFamily="34" charset="0"/>
              <a:buChar char="•"/>
            </a:pPr>
            <a:r>
              <a:rPr lang="en-US" sz="1600" dirty="0"/>
              <a:t>Approximately 56% of those who died were men and 57% of total deaths were 65+.</a:t>
            </a:r>
            <a:endParaRPr lang="en-LC" dirty="0"/>
          </a:p>
        </p:txBody>
      </p:sp>
      <p:pic>
        <p:nvPicPr>
          <p:cNvPr id="7" name="Picture 6">
            <a:extLst>
              <a:ext uri="{FF2B5EF4-FFF2-40B4-BE49-F238E27FC236}">
                <a16:creationId xmlns:a16="http://schemas.microsoft.com/office/drawing/2014/main" id="{55C6C42A-8284-4237-A47B-966271F2A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88" y="3067051"/>
            <a:ext cx="5572635" cy="3650640"/>
          </a:xfrm>
          <a:prstGeom prst="rect">
            <a:avLst/>
          </a:prstGeom>
        </p:spPr>
      </p:pic>
      <p:pic>
        <p:nvPicPr>
          <p:cNvPr id="8" name="Picture 7">
            <a:extLst>
              <a:ext uri="{FF2B5EF4-FFF2-40B4-BE49-F238E27FC236}">
                <a16:creationId xmlns:a16="http://schemas.microsoft.com/office/drawing/2014/main" id="{56538BB9-1FDD-428E-9DCF-42283E5F5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5894" y="3067052"/>
            <a:ext cx="5046331" cy="3650638"/>
          </a:xfrm>
          <a:prstGeom prst="rect">
            <a:avLst/>
          </a:prstGeom>
        </p:spPr>
      </p:pic>
    </p:spTree>
    <p:extLst>
      <p:ext uri="{BB962C8B-B14F-4D97-AF65-F5344CB8AC3E}">
        <p14:creationId xmlns:p14="http://schemas.microsoft.com/office/powerpoint/2010/main" val="3492750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503F-EEA8-449C-B515-E3C3CB589CC6}"/>
              </a:ext>
            </a:extLst>
          </p:cNvPr>
          <p:cNvSpPr>
            <a:spLocks noGrp="1"/>
          </p:cNvSpPr>
          <p:nvPr>
            <p:ph type="title"/>
          </p:nvPr>
        </p:nvSpPr>
        <p:spPr>
          <a:xfrm>
            <a:off x="454479" y="94093"/>
            <a:ext cx="10515600" cy="655536"/>
          </a:xfrm>
        </p:spPr>
        <p:txBody>
          <a:bodyPr>
            <a:normAutofit/>
          </a:bodyPr>
          <a:lstStyle/>
          <a:p>
            <a:r>
              <a:rPr lang="en-US" sz="2800" b="1" dirty="0"/>
              <a:t>Morbidity: Secondary Care (Hospital Admissions 2023 and 2024)</a:t>
            </a:r>
            <a:endParaRPr lang="en-LC" sz="2800" b="1" dirty="0"/>
          </a:p>
        </p:txBody>
      </p:sp>
      <p:pic>
        <p:nvPicPr>
          <p:cNvPr id="3" name="Picture 2">
            <a:extLst>
              <a:ext uri="{FF2B5EF4-FFF2-40B4-BE49-F238E27FC236}">
                <a16:creationId xmlns:a16="http://schemas.microsoft.com/office/drawing/2014/main" id="{F1B088E3-0E9C-44F7-9632-A4D776275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412" y="1502229"/>
            <a:ext cx="5644333" cy="4508046"/>
          </a:xfrm>
          <a:prstGeom prst="rect">
            <a:avLst/>
          </a:prstGeom>
        </p:spPr>
      </p:pic>
      <p:pic>
        <p:nvPicPr>
          <p:cNvPr id="5" name="Picture 4">
            <a:extLst>
              <a:ext uri="{FF2B5EF4-FFF2-40B4-BE49-F238E27FC236}">
                <a16:creationId xmlns:a16="http://schemas.microsoft.com/office/drawing/2014/main" id="{288EA947-59F1-49DB-A868-F12D6E264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050" y="1502229"/>
            <a:ext cx="5644333" cy="4508046"/>
          </a:xfrm>
          <a:prstGeom prst="rect">
            <a:avLst/>
          </a:prstGeom>
        </p:spPr>
      </p:pic>
      <p:sp>
        <p:nvSpPr>
          <p:cNvPr id="4" name="TextBox 3">
            <a:extLst>
              <a:ext uri="{FF2B5EF4-FFF2-40B4-BE49-F238E27FC236}">
                <a16:creationId xmlns:a16="http://schemas.microsoft.com/office/drawing/2014/main" id="{2E57D2FA-424E-4483-B264-32C4AA57EEC5}"/>
              </a:ext>
            </a:extLst>
          </p:cNvPr>
          <p:cNvSpPr txBox="1"/>
          <p:nvPr/>
        </p:nvSpPr>
        <p:spPr>
          <a:xfrm>
            <a:off x="1049437" y="600806"/>
            <a:ext cx="9152506" cy="1138773"/>
          </a:xfrm>
          <a:prstGeom prst="rect">
            <a:avLst/>
          </a:prstGeom>
          <a:noFill/>
        </p:spPr>
        <p:txBody>
          <a:bodyPr wrap="none" rtlCol="0">
            <a:spAutoFit/>
          </a:bodyPr>
          <a:lstStyle/>
          <a:p>
            <a:r>
              <a:rPr lang="en-US" b="1" dirty="0"/>
              <a:t>Top 10 causes accounted for 25% of admissions for each year </a:t>
            </a:r>
          </a:p>
          <a:p>
            <a:pPr marL="742950" lvl="1" indent="-285750">
              <a:buFont typeface="Arial" panose="020B0604020202020204" pitchFamily="34" charset="0"/>
              <a:buChar char="•"/>
            </a:pPr>
            <a:r>
              <a:rPr lang="en-US" sz="1600" dirty="0"/>
              <a:t>Females accounted for 69% in 2023 and 71% in 2024</a:t>
            </a:r>
          </a:p>
          <a:p>
            <a:pPr marL="742950" lvl="1" indent="-285750">
              <a:buFont typeface="Arial" panose="020B0604020202020204" pitchFamily="34" charset="0"/>
              <a:buChar char="•"/>
            </a:pPr>
            <a:r>
              <a:rPr lang="en-US" sz="1600" dirty="0"/>
              <a:t>Highest % of admissions were in the 25-49 age grp for each year (37% resp.) (</a:t>
            </a:r>
            <a:r>
              <a:rPr lang="en-US" sz="1400" i="1" dirty="0"/>
              <a:t>Mainly due to Deliveries)</a:t>
            </a:r>
          </a:p>
          <a:p>
            <a:endParaRPr lang="en-LC" dirty="0"/>
          </a:p>
        </p:txBody>
      </p:sp>
      <p:sp>
        <p:nvSpPr>
          <p:cNvPr id="6" name="Oval 5"/>
          <p:cNvSpPr/>
          <p:nvPr/>
        </p:nvSpPr>
        <p:spPr>
          <a:xfrm>
            <a:off x="1152525" y="3076576"/>
            <a:ext cx="2066925"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438275" y="4400550"/>
            <a:ext cx="1781175"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39025" y="3886200"/>
            <a:ext cx="17526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24675" y="3324226"/>
            <a:ext cx="2352675"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05650" y="2828925"/>
            <a:ext cx="2085975" cy="333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356263" y="2409824"/>
            <a:ext cx="749387" cy="108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00050" y="3692928"/>
            <a:ext cx="749387" cy="184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661063" y="2667000"/>
            <a:ext cx="749387" cy="98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12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503F-EEA8-449C-B515-E3C3CB589CC6}"/>
              </a:ext>
            </a:extLst>
          </p:cNvPr>
          <p:cNvSpPr>
            <a:spLocks noGrp="1"/>
          </p:cNvSpPr>
          <p:nvPr>
            <p:ph type="title"/>
          </p:nvPr>
        </p:nvSpPr>
        <p:spPr>
          <a:xfrm>
            <a:off x="507547" y="472254"/>
            <a:ext cx="10515600" cy="923331"/>
          </a:xfrm>
        </p:spPr>
        <p:txBody>
          <a:bodyPr>
            <a:normAutofit fontScale="90000"/>
          </a:bodyPr>
          <a:lstStyle/>
          <a:p>
            <a:pPr algn="ctr"/>
            <a:r>
              <a:rPr lang="en-US" sz="2800" b="1" dirty="0"/>
              <a:t>Morbidity: Secondary Care (Hospital Admissions 2023 and 2024)</a:t>
            </a:r>
            <a:br>
              <a:rPr lang="en-US" sz="2400" b="1" dirty="0"/>
            </a:br>
            <a:r>
              <a:rPr lang="en-US" sz="2400" b="1" dirty="0"/>
              <a:t>	-Admissions by Predominant cause of Hospitalization</a:t>
            </a:r>
            <a:br>
              <a:rPr lang="en-US" sz="2400" b="1" dirty="0"/>
            </a:br>
            <a:r>
              <a:rPr lang="en-US" sz="2400" b="1" u="sng" dirty="0">
                <a:effectLst>
                  <a:outerShdw blurRad="50800" dist="38100" dir="2700000" algn="tl" rotWithShape="0">
                    <a:prstClr val="black">
                      <a:alpha val="40000"/>
                    </a:prstClr>
                  </a:outerShdw>
                </a:effectLst>
                <a:latin typeface="Arial Black" panose="020B0A04020102020204" pitchFamily="34" charset="0"/>
              </a:rPr>
              <a:t>Delivery related admissions</a:t>
            </a:r>
            <a:endParaRPr lang="en-LC" sz="2400" b="1" dirty="0">
              <a:latin typeface="Arial Black" panose="020B0A04020102020204" pitchFamily="34" charset="0"/>
            </a:endParaRPr>
          </a:p>
        </p:txBody>
      </p:sp>
      <p:sp>
        <p:nvSpPr>
          <p:cNvPr id="6" name="TextBox 5">
            <a:extLst>
              <a:ext uri="{FF2B5EF4-FFF2-40B4-BE49-F238E27FC236}">
                <a16:creationId xmlns:a16="http://schemas.microsoft.com/office/drawing/2014/main" id="{6FC0A5D4-6AAA-4036-B59A-E3371974F156}"/>
              </a:ext>
            </a:extLst>
          </p:cNvPr>
          <p:cNvSpPr txBox="1"/>
          <p:nvPr/>
        </p:nvSpPr>
        <p:spPr>
          <a:xfrm>
            <a:off x="912067" y="1727729"/>
            <a:ext cx="9006829"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285750" indent="-285750">
              <a:buFont typeface="Wingdings" panose="05000000000000000000" pitchFamily="2" charset="2"/>
              <a:buChar char="§"/>
            </a:pPr>
            <a:r>
              <a:rPr lang="en-US" sz="2000" u="sng" dirty="0">
                <a:effectLst>
                  <a:outerShdw blurRad="50800" dist="38100" dir="2700000" algn="tl" rotWithShape="0">
                    <a:prstClr val="black">
                      <a:alpha val="40000"/>
                    </a:prstClr>
                  </a:outerShdw>
                </a:effectLst>
              </a:rPr>
              <a:t>Delivery related admissions </a:t>
            </a:r>
            <a:r>
              <a:rPr lang="en-US" dirty="0">
                <a:effectLst>
                  <a:outerShdw blurRad="50800" dist="38100" dir="2700000" algn="tl" rotWithShape="0">
                    <a:prstClr val="black">
                      <a:alpha val="40000"/>
                    </a:prstClr>
                  </a:outerShdw>
                </a:effectLst>
              </a:rPr>
              <a:t>averaged 44 and 45 per month for 2023 and 2024 resp.</a:t>
            </a:r>
          </a:p>
          <a:p>
            <a:pPr marL="285750" indent="-285750">
              <a:buFont typeface="Wingdings" panose="05000000000000000000" pitchFamily="2" charset="2"/>
              <a:buChar char="§"/>
            </a:pPr>
            <a:r>
              <a:rPr lang="en-US" dirty="0">
                <a:effectLst>
                  <a:outerShdw blurRad="50800" dist="38100" dir="2700000" algn="tl" rotWithShape="0">
                    <a:prstClr val="black">
                      <a:alpha val="40000"/>
                    </a:prstClr>
                  </a:outerShdw>
                </a:effectLst>
              </a:rPr>
              <a:t>Occurred at a rate of 4 </a:t>
            </a:r>
            <a:r>
              <a:rPr lang="en-US" sz="1600" i="1" dirty="0">
                <a:effectLst>
                  <a:outerShdw blurRad="50800" dist="38100" dir="2700000" algn="tl" rotWithShape="0">
                    <a:prstClr val="black">
                      <a:alpha val="40000"/>
                    </a:prstClr>
                  </a:outerShdw>
                </a:effectLst>
              </a:rPr>
              <a:t>per 100 admissions </a:t>
            </a:r>
            <a:r>
              <a:rPr lang="en-US" dirty="0">
                <a:effectLst>
                  <a:outerShdw blurRad="50800" dist="38100" dir="2700000" algn="tl" rotWithShape="0">
                    <a:prstClr val="black">
                      <a:alpha val="40000"/>
                    </a:prstClr>
                  </a:outerShdw>
                </a:effectLst>
              </a:rPr>
              <a:t>for 2023 and 3 </a:t>
            </a:r>
            <a:r>
              <a:rPr lang="en-US" sz="1600" i="1" dirty="0">
                <a:effectLst>
                  <a:outerShdw blurRad="50800" dist="38100" dir="2700000" algn="tl" rotWithShape="0">
                    <a:prstClr val="black">
                      <a:alpha val="40000"/>
                    </a:prstClr>
                  </a:outerShdw>
                </a:effectLst>
              </a:rPr>
              <a:t>per 100 admissions </a:t>
            </a:r>
            <a:r>
              <a:rPr lang="en-US" dirty="0">
                <a:effectLst>
                  <a:outerShdw blurRad="50800" dist="38100" dir="2700000" algn="tl" rotWithShape="0">
                    <a:prstClr val="black">
                      <a:alpha val="40000"/>
                    </a:prstClr>
                  </a:outerShdw>
                </a:effectLst>
              </a:rPr>
              <a:t>for 2024</a:t>
            </a:r>
          </a:p>
          <a:p>
            <a:pPr marL="285750" indent="-285750">
              <a:buFont typeface="Wingdings" panose="05000000000000000000" pitchFamily="2" charset="2"/>
              <a:buChar char="§"/>
            </a:pPr>
            <a:r>
              <a:rPr lang="en-US" dirty="0">
                <a:effectLst>
                  <a:outerShdw blurRad="50800" dist="38100" dir="2700000" algn="tl" rotWithShape="0">
                    <a:prstClr val="black">
                      <a:alpha val="40000"/>
                    </a:prstClr>
                  </a:outerShdw>
                </a:effectLst>
              </a:rPr>
              <a:t>Most delivery related admissions seem to occur between Aug-Oct</a:t>
            </a:r>
          </a:p>
        </p:txBody>
      </p:sp>
      <p:pic>
        <p:nvPicPr>
          <p:cNvPr id="8" name="Picture 7">
            <a:extLst>
              <a:ext uri="{FF2B5EF4-FFF2-40B4-BE49-F238E27FC236}">
                <a16:creationId xmlns:a16="http://schemas.microsoft.com/office/drawing/2014/main" id="{59E0C04A-2589-442E-869F-A379F3299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735" y="3013981"/>
            <a:ext cx="8175494" cy="3539375"/>
          </a:xfrm>
          <a:prstGeom prst="rect">
            <a:avLst/>
          </a:prstGeom>
        </p:spPr>
      </p:pic>
    </p:spTree>
    <p:extLst>
      <p:ext uri="{BB962C8B-B14F-4D97-AF65-F5344CB8AC3E}">
        <p14:creationId xmlns:p14="http://schemas.microsoft.com/office/powerpoint/2010/main" val="188519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503F-EEA8-449C-B515-E3C3CB589CC6}"/>
              </a:ext>
            </a:extLst>
          </p:cNvPr>
          <p:cNvSpPr>
            <a:spLocks noGrp="1"/>
          </p:cNvSpPr>
          <p:nvPr>
            <p:ph type="title"/>
          </p:nvPr>
        </p:nvSpPr>
        <p:spPr>
          <a:xfrm>
            <a:off x="707572" y="250825"/>
            <a:ext cx="10515600" cy="923331"/>
          </a:xfrm>
        </p:spPr>
        <p:txBody>
          <a:bodyPr>
            <a:normAutofit fontScale="90000"/>
          </a:bodyPr>
          <a:lstStyle/>
          <a:p>
            <a:pPr algn="ctr"/>
            <a:r>
              <a:rPr lang="en-US" sz="2800" b="1" dirty="0"/>
              <a:t>Morbidity (Hospital Admissions 2023 and 2024)</a:t>
            </a:r>
            <a:br>
              <a:rPr lang="en-US" sz="2400" b="1" dirty="0"/>
            </a:br>
            <a:r>
              <a:rPr lang="en-US" sz="2400" b="1" dirty="0"/>
              <a:t>	-Admissions by Date for Predominant reasons for Hospitalization</a:t>
            </a:r>
            <a:br>
              <a:rPr lang="en-US" sz="2400" b="1" dirty="0"/>
            </a:br>
            <a:r>
              <a:rPr lang="en-US" sz="2400" b="1" u="sng" dirty="0">
                <a:effectLst>
                  <a:outerShdw blurRad="50800" dist="38100" dir="2700000" algn="tl" rotWithShape="0">
                    <a:prstClr val="black">
                      <a:alpha val="40000"/>
                    </a:prstClr>
                  </a:outerShdw>
                </a:effectLst>
                <a:latin typeface="Arial Black" panose="020B0A04020102020204" pitchFamily="34" charset="0"/>
              </a:rPr>
              <a:t>Acute Respiratory Infection</a:t>
            </a:r>
            <a:endParaRPr lang="en-LC" sz="2400" b="1" dirty="0">
              <a:latin typeface="Arial Black" panose="020B0A04020102020204" pitchFamily="34" charset="0"/>
            </a:endParaRPr>
          </a:p>
        </p:txBody>
      </p:sp>
      <p:sp>
        <p:nvSpPr>
          <p:cNvPr id="6" name="TextBox 5">
            <a:extLst>
              <a:ext uri="{FF2B5EF4-FFF2-40B4-BE49-F238E27FC236}">
                <a16:creationId xmlns:a16="http://schemas.microsoft.com/office/drawing/2014/main" id="{6FC0A5D4-6AAA-4036-B59A-E3371974F156}"/>
              </a:ext>
            </a:extLst>
          </p:cNvPr>
          <p:cNvSpPr txBox="1"/>
          <p:nvPr/>
        </p:nvSpPr>
        <p:spPr>
          <a:xfrm>
            <a:off x="489596" y="1270653"/>
            <a:ext cx="10026719" cy="1354217"/>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marL="285750" indent="-285750">
              <a:buFont typeface="Wingdings" panose="05000000000000000000" pitchFamily="2" charset="2"/>
              <a:buChar char="§"/>
            </a:pPr>
            <a:r>
              <a:rPr lang="en-US" u="sng" dirty="0">
                <a:effectLst>
                  <a:outerShdw blurRad="50800" dist="38100" dir="2700000" algn="tl" rotWithShape="0">
                    <a:prstClr val="black">
                      <a:alpha val="40000"/>
                    </a:prstClr>
                  </a:outerShdw>
                </a:effectLst>
              </a:rPr>
              <a:t>Acute Respiratory Infection </a:t>
            </a:r>
            <a:r>
              <a:rPr lang="en-US" sz="1600" dirty="0">
                <a:effectLst>
                  <a:outerShdw blurRad="50800" dist="38100" dir="2700000" algn="tl" rotWithShape="0">
                    <a:prstClr val="black">
                      <a:alpha val="40000"/>
                    </a:prstClr>
                  </a:outerShdw>
                </a:effectLst>
              </a:rPr>
              <a:t>admissions averaged 64 and 20 per month for 2023 and 2024 resp.</a:t>
            </a:r>
          </a:p>
          <a:p>
            <a:pPr marL="285750" indent="-285750">
              <a:buFont typeface="Wingdings" panose="05000000000000000000" pitchFamily="2" charset="2"/>
              <a:buChar char="§"/>
            </a:pPr>
            <a:r>
              <a:rPr lang="en-US" sz="1600" dirty="0">
                <a:effectLst>
                  <a:outerShdw blurRad="50800" dist="38100" dir="2700000" algn="tl" rotWithShape="0">
                    <a:prstClr val="black">
                      <a:alpha val="40000"/>
                    </a:prstClr>
                  </a:outerShdw>
                </a:effectLst>
              </a:rPr>
              <a:t>Occurred at a rate of 6 </a:t>
            </a:r>
            <a:r>
              <a:rPr lang="en-US" sz="1400" i="1" dirty="0">
                <a:effectLst>
                  <a:outerShdw blurRad="50800" dist="38100" dir="2700000" algn="tl" rotWithShape="0">
                    <a:prstClr val="black">
                      <a:alpha val="40000"/>
                    </a:prstClr>
                  </a:outerShdw>
                </a:effectLst>
              </a:rPr>
              <a:t>per 100 admissions </a:t>
            </a:r>
            <a:r>
              <a:rPr lang="en-US" sz="1600" dirty="0">
                <a:effectLst>
                  <a:outerShdw blurRad="50800" dist="38100" dir="2700000" algn="tl" rotWithShape="0">
                    <a:prstClr val="black">
                      <a:alpha val="40000"/>
                    </a:prstClr>
                  </a:outerShdw>
                </a:effectLst>
              </a:rPr>
              <a:t>for 2023 and 2 </a:t>
            </a:r>
            <a:r>
              <a:rPr lang="en-US" sz="1400" i="1" dirty="0">
                <a:effectLst>
                  <a:outerShdw blurRad="50800" dist="38100" dir="2700000" algn="tl" rotWithShape="0">
                    <a:prstClr val="black">
                      <a:alpha val="40000"/>
                    </a:prstClr>
                  </a:outerShdw>
                </a:effectLst>
              </a:rPr>
              <a:t>per 100 admissions </a:t>
            </a:r>
            <a:r>
              <a:rPr lang="en-US" sz="1600" dirty="0">
                <a:effectLst>
                  <a:outerShdw blurRad="50800" dist="38100" dir="2700000" algn="tl" rotWithShape="0">
                    <a:prstClr val="black">
                      <a:alpha val="40000"/>
                    </a:prstClr>
                  </a:outerShdw>
                </a:effectLst>
              </a:rPr>
              <a:t>for 2024</a:t>
            </a:r>
          </a:p>
          <a:p>
            <a:pPr marL="285750" indent="-285750">
              <a:buFont typeface="Wingdings" panose="05000000000000000000" pitchFamily="2" charset="2"/>
              <a:buChar char="§"/>
            </a:pPr>
            <a:r>
              <a:rPr lang="en-US" sz="1600" dirty="0">
                <a:effectLst>
                  <a:outerShdw blurRad="50800" dist="38100" dir="2700000" algn="tl" rotWithShape="0">
                    <a:prstClr val="black">
                      <a:alpha val="40000"/>
                    </a:prstClr>
                  </a:outerShdw>
                </a:effectLst>
              </a:rPr>
              <a:t>Approximately 1/3</a:t>
            </a:r>
            <a:r>
              <a:rPr lang="en-US" sz="1600" baseline="30000" dirty="0">
                <a:effectLst>
                  <a:outerShdw blurRad="50800" dist="38100" dir="2700000" algn="tl" rotWithShape="0">
                    <a:prstClr val="black">
                      <a:alpha val="40000"/>
                    </a:prstClr>
                  </a:outerShdw>
                </a:effectLst>
              </a:rPr>
              <a:t>rd</a:t>
            </a:r>
            <a:r>
              <a:rPr lang="en-US" sz="1600" dirty="0">
                <a:effectLst>
                  <a:outerShdw blurRad="50800" dist="38100" dir="2700000" algn="tl" rotWithShape="0">
                    <a:prstClr val="black">
                      <a:alpha val="40000"/>
                    </a:prstClr>
                  </a:outerShdw>
                </a:effectLst>
              </a:rPr>
              <a:t> of Admissions of Acute Respiratory Infections occurred between the months of January-March</a:t>
            </a:r>
          </a:p>
          <a:p>
            <a:pPr marL="285750" indent="-285750">
              <a:buFont typeface="Wingdings" panose="05000000000000000000" pitchFamily="2" charset="2"/>
              <a:buChar char="§"/>
            </a:pPr>
            <a:r>
              <a:rPr lang="en-US" sz="1600" dirty="0">
                <a:effectLst>
                  <a:outerShdw blurRad="50800" dist="38100" dir="2700000" algn="tl" rotWithShape="0">
                    <a:prstClr val="black">
                      <a:alpha val="40000"/>
                    </a:prstClr>
                  </a:outerShdw>
                </a:effectLst>
              </a:rPr>
              <a:t>More females than males were admitted for each year (59% and 52% resp.)</a:t>
            </a:r>
          </a:p>
          <a:p>
            <a:pPr marL="285750" indent="-285750">
              <a:buFont typeface="Wingdings" panose="05000000000000000000" pitchFamily="2" charset="2"/>
              <a:buChar char="§"/>
            </a:pPr>
            <a:r>
              <a:rPr lang="en-US" sz="1600" dirty="0">
                <a:effectLst>
                  <a:outerShdw blurRad="50800" dist="38100" dir="2700000" algn="tl" rotWithShape="0">
                    <a:prstClr val="black">
                      <a:alpha val="40000"/>
                    </a:prstClr>
                  </a:outerShdw>
                </a:effectLst>
              </a:rPr>
              <a:t>Age group 0-14 was the most affected for both years.</a:t>
            </a:r>
            <a:endParaRPr lang="en-LC" sz="1600" dirty="0">
              <a:effectLst>
                <a:outerShdw blurRad="50800" dist="38100" dir="2700000" algn="tl" rotWithShape="0">
                  <a:prstClr val="black">
                    <a:alpha val="40000"/>
                  </a:prstClr>
                </a:outerShdw>
              </a:effectLst>
            </a:endParaRPr>
          </a:p>
        </p:txBody>
      </p:sp>
      <p:pic>
        <p:nvPicPr>
          <p:cNvPr id="8" name="Picture 7">
            <a:extLst>
              <a:ext uri="{FF2B5EF4-FFF2-40B4-BE49-F238E27FC236}">
                <a16:creationId xmlns:a16="http://schemas.microsoft.com/office/drawing/2014/main" id="{59E0C04A-2589-442E-869F-A379F3299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3095624"/>
            <a:ext cx="6086476" cy="3019425"/>
          </a:xfrm>
          <a:prstGeom prst="rect">
            <a:avLst/>
          </a:prstGeom>
        </p:spPr>
      </p:pic>
      <p:pic>
        <p:nvPicPr>
          <p:cNvPr id="5" name="Picture 4">
            <a:extLst>
              <a:ext uri="{FF2B5EF4-FFF2-40B4-BE49-F238E27FC236}">
                <a16:creationId xmlns:a16="http://schemas.microsoft.com/office/drawing/2014/main" id="{AD57C392-A29A-4DEC-A20F-66FB0888D603}"/>
              </a:ext>
            </a:extLst>
          </p:cNvPr>
          <p:cNvPicPr>
            <a:picLocks noChangeAspect="1"/>
          </p:cNvPicPr>
          <p:nvPr/>
        </p:nvPicPr>
        <p:blipFill>
          <a:blip r:embed="rId3"/>
          <a:stretch>
            <a:fillRect/>
          </a:stretch>
        </p:blipFill>
        <p:spPr>
          <a:xfrm>
            <a:off x="7685809" y="2624870"/>
            <a:ext cx="4358143" cy="2105424"/>
          </a:xfrm>
          <a:prstGeom prst="rect">
            <a:avLst/>
          </a:prstGeom>
        </p:spPr>
      </p:pic>
      <p:pic>
        <p:nvPicPr>
          <p:cNvPr id="7" name="Picture 6">
            <a:extLst>
              <a:ext uri="{FF2B5EF4-FFF2-40B4-BE49-F238E27FC236}">
                <a16:creationId xmlns:a16="http://schemas.microsoft.com/office/drawing/2014/main" id="{0A5CF351-F8C8-43F2-87E2-D7441CA805B5}"/>
              </a:ext>
            </a:extLst>
          </p:cNvPr>
          <p:cNvPicPr>
            <a:picLocks noChangeAspect="1"/>
          </p:cNvPicPr>
          <p:nvPr/>
        </p:nvPicPr>
        <p:blipFill>
          <a:blip r:embed="rId4"/>
          <a:stretch>
            <a:fillRect/>
          </a:stretch>
        </p:blipFill>
        <p:spPr>
          <a:xfrm>
            <a:off x="6342783" y="4730294"/>
            <a:ext cx="4358143" cy="2067586"/>
          </a:xfrm>
          <a:prstGeom prst="rect">
            <a:avLst/>
          </a:prstGeom>
        </p:spPr>
      </p:pic>
    </p:spTree>
    <p:extLst>
      <p:ext uri="{BB962C8B-B14F-4D97-AF65-F5344CB8AC3E}">
        <p14:creationId xmlns:p14="http://schemas.microsoft.com/office/powerpoint/2010/main" val="2400376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C0A5D4-6AAA-4036-B59A-E3371974F156}"/>
              </a:ext>
            </a:extLst>
          </p:cNvPr>
          <p:cNvSpPr txBox="1"/>
          <p:nvPr/>
        </p:nvSpPr>
        <p:spPr>
          <a:xfrm>
            <a:off x="557641" y="1323526"/>
            <a:ext cx="11158696" cy="1508105"/>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marL="285750" indent="-285750">
              <a:buFont typeface="Wingdings" panose="05000000000000000000" pitchFamily="2" charset="2"/>
              <a:buChar char="§"/>
            </a:pPr>
            <a:r>
              <a:rPr lang="en-US" sz="2000" u="sng" dirty="0">
                <a:effectLst>
                  <a:outerShdw blurRad="50800" dist="38100" dir="2700000" algn="tl" rotWithShape="0">
                    <a:prstClr val="black">
                      <a:alpha val="40000"/>
                    </a:prstClr>
                  </a:outerShdw>
                </a:effectLst>
              </a:rPr>
              <a:t>Z03 covers observation </a:t>
            </a:r>
            <a:r>
              <a:rPr lang="en-US" dirty="0">
                <a:effectLst>
                  <a:outerShdw blurRad="50800" dist="38100" dir="2700000" algn="tl" rotWithShape="0">
                    <a:prstClr val="black">
                      <a:alpha val="40000"/>
                    </a:prstClr>
                  </a:outerShdw>
                </a:effectLst>
              </a:rPr>
              <a:t>for suspected diseases and conditions such as TB, Cancer, mental, behavior and nervous</a:t>
            </a:r>
          </a:p>
          <a:p>
            <a:r>
              <a:rPr lang="en-US" dirty="0">
                <a:effectLst>
                  <a:outerShdw blurRad="50800" dist="38100" dir="2700000" algn="tl" rotWithShape="0">
                    <a:prstClr val="black">
                      <a:alpha val="40000"/>
                    </a:prstClr>
                  </a:outerShdw>
                </a:effectLst>
              </a:rPr>
              <a:t> systems disorders, MI’s and Cardiovascular disorders.</a:t>
            </a:r>
          </a:p>
          <a:p>
            <a:pPr marL="285750" indent="-285750">
              <a:buFont typeface="Wingdings" panose="05000000000000000000" pitchFamily="2" charset="2"/>
              <a:buChar char="§"/>
            </a:pPr>
            <a:r>
              <a:rPr lang="en-US" dirty="0">
                <a:effectLst>
                  <a:outerShdw blurRad="50800" dist="38100" dir="2700000" algn="tl" rotWithShape="0">
                    <a:prstClr val="black">
                      <a:alpha val="40000"/>
                    </a:prstClr>
                  </a:outerShdw>
                </a:effectLst>
              </a:rPr>
              <a:t>Admissions averaged 37 and 38 per month for 2023 and 2024 resp.</a:t>
            </a:r>
          </a:p>
          <a:p>
            <a:pPr marL="285750" indent="-285750">
              <a:buFont typeface="Wingdings" panose="05000000000000000000" pitchFamily="2" charset="2"/>
              <a:buChar char="§"/>
            </a:pPr>
            <a:r>
              <a:rPr lang="en-US" dirty="0">
                <a:effectLst>
                  <a:outerShdw blurRad="50800" dist="38100" dir="2700000" algn="tl" rotWithShape="0">
                    <a:prstClr val="black">
                      <a:alpha val="40000"/>
                    </a:prstClr>
                  </a:outerShdw>
                </a:effectLst>
              </a:rPr>
              <a:t>Occurred at a rate of 3 </a:t>
            </a:r>
            <a:r>
              <a:rPr lang="en-US" sz="1600" i="1" dirty="0">
                <a:effectLst>
                  <a:outerShdw blurRad="50800" dist="38100" dir="2700000" algn="tl" rotWithShape="0">
                    <a:prstClr val="black">
                      <a:alpha val="40000"/>
                    </a:prstClr>
                  </a:outerShdw>
                </a:effectLst>
              </a:rPr>
              <a:t>per 100 admissions </a:t>
            </a:r>
            <a:r>
              <a:rPr lang="en-US" dirty="0">
                <a:effectLst>
                  <a:outerShdw blurRad="50800" dist="38100" dir="2700000" algn="tl" rotWithShape="0">
                    <a:prstClr val="black">
                      <a:alpha val="40000"/>
                    </a:prstClr>
                  </a:outerShdw>
                </a:effectLst>
              </a:rPr>
              <a:t>for 2023 and 2024 resp.</a:t>
            </a:r>
          </a:p>
          <a:p>
            <a:pPr marL="285750" indent="-285750">
              <a:buFont typeface="Wingdings" panose="05000000000000000000" pitchFamily="2" charset="2"/>
              <a:buChar char="§"/>
            </a:pPr>
            <a:r>
              <a:rPr lang="en-US" dirty="0">
                <a:effectLst>
                  <a:outerShdw blurRad="50800" dist="38100" dir="2700000" algn="tl" rotWithShape="0">
                    <a:prstClr val="black">
                      <a:alpha val="40000"/>
                    </a:prstClr>
                  </a:outerShdw>
                </a:effectLst>
              </a:rPr>
              <a:t>More females than males were admitted for each year (63% and 58% resp.)</a:t>
            </a:r>
            <a:endParaRPr lang="en-LC" dirty="0">
              <a:effectLst>
                <a:outerShdw blurRad="50800" dist="38100" dir="2700000" algn="tl" rotWithShape="0">
                  <a:prstClr val="black">
                    <a:alpha val="40000"/>
                  </a:prstClr>
                </a:outerShdw>
              </a:effectLst>
            </a:endParaRPr>
          </a:p>
        </p:txBody>
      </p:sp>
      <p:pic>
        <p:nvPicPr>
          <p:cNvPr id="8" name="Picture 7">
            <a:extLst>
              <a:ext uri="{FF2B5EF4-FFF2-40B4-BE49-F238E27FC236}">
                <a16:creationId xmlns:a16="http://schemas.microsoft.com/office/drawing/2014/main" id="{59E0C04A-2589-442E-869F-A379F3299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891" y="3258001"/>
            <a:ext cx="6544067" cy="3404871"/>
          </a:xfrm>
          <a:prstGeom prst="rect">
            <a:avLst/>
          </a:prstGeom>
        </p:spPr>
      </p:pic>
      <p:sp>
        <p:nvSpPr>
          <p:cNvPr id="5" name="Title 1">
            <a:extLst>
              <a:ext uri="{FF2B5EF4-FFF2-40B4-BE49-F238E27FC236}">
                <a16:creationId xmlns:a16="http://schemas.microsoft.com/office/drawing/2014/main" id="{B528E2F4-AF9A-4B56-AE1B-E2247E635382}"/>
              </a:ext>
            </a:extLst>
          </p:cNvPr>
          <p:cNvSpPr txBox="1">
            <a:spLocks/>
          </p:cNvSpPr>
          <p:nvPr/>
        </p:nvSpPr>
        <p:spPr>
          <a:xfrm>
            <a:off x="707572" y="250825"/>
            <a:ext cx="10515600" cy="107270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Morbidity (Hospital Admissions 2023 and 2024)</a:t>
            </a:r>
            <a:br>
              <a:rPr lang="en-US" sz="2400" b="1" dirty="0"/>
            </a:br>
            <a:r>
              <a:rPr lang="en-US" sz="2400" b="1" dirty="0"/>
              <a:t>	-Admissions by Date for Predominant reasons for Hospitalization</a:t>
            </a:r>
          </a:p>
          <a:p>
            <a:pPr algn="ctr"/>
            <a:r>
              <a:rPr lang="en-US" sz="2400" b="1" u="sng" dirty="0">
                <a:effectLst>
                  <a:outerShdw blurRad="50800" dist="38100" dir="2700000" algn="tl" rotWithShape="0">
                    <a:prstClr val="black">
                      <a:alpha val="40000"/>
                    </a:prstClr>
                  </a:outerShdw>
                </a:effectLst>
                <a:latin typeface="Arial Black" panose="020B0A04020102020204" pitchFamily="34" charset="0"/>
              </a:rPr>
              <a:t>Z03</a:t>
            </a:r>
            <a:endParaRPr lang="en-LC" sz="2400" b="1" dirty="0">
              <a:latin typeface="Arial Black" panose="020B0A04020102020204" pitchFamily="34" charset="0"/>
            </a:endParaRPr>
          </a:p>
        </p:txBody>
      </p:sp>
    </p:spTree>
    <p:extLst>
      <p:ext uri="{BB962C8B-B14F-4D97-AF65-F5344CB8AC3E}">
        <p14:creationId xmlns:p14="http://schemas.microsoft.com/office/powerpoint/2010/main" val="2130529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C0A5D4-6AAA-4036-B59A-E3371974F156}"/>
              </a:ext>
            </a:extLst>
          </p:cNvPr>
          <p:cNvSpPr txBox="1"/>
          <p:nvPr/>
        </p:nvSpPr>
        <p:spPr>
          <a:xfrm>
            <a:off x="580214" y="1431410"/>
            <a:ext cx="10770316"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285750" indent="-285750">
              <a:buFont typeface="Wingdings" panose="05000000000000000000" pitchFamily="2" charset="2"/>
              <a:buChar char="§"/>
            </a:pPr>
            <a:r>
              <a:rPr lang="en-US" sz="2000" u="sng" dirty="0">
                <a:effectLst>
                  <a:outerShdw blurRad="50800" dist="38100" dir="2700000" algn="tl" rotWithShape="0">
                    <a:prstClr val="black">
                      <a:alpha val="40000"/>
                    </a:prstClr>
                  </a:outerShdw>
                </a:effectLst>
              </a:rPr>
              <a:t>Hypertension</a:t>
            </a:r>
            <a:r>
              <a:rPr lang="en-US" dirty="0">
                <a:effectLst>
                  <a:outerShdw blurRad="50800" dist="38100" dir="2700000" algn="tl" rotWithShape="0">
                    <a:prstClr val="black">
                      <a:alpha val="40000"/>
                    </a:prstClr>
                  </a:outerShdw>
                </a:effectLst>
              </a:rPr>
              <a:t> related admissions averaged 35 and 23 per month for 2023 and 2024 resp.</a:t>
            </a:r>
          </a:p>
          <a:p>
            <a:pPr marL="285750" indent="-285750">
              <a:buFont typeface="Wingdings" panose="05000000000000000000" pitchFamily="2" charset="2"/>
              <a:buChar char="§"/>
            </a:pPr>
            <a:r>
              <a:rPr lang="en-US" dirty="0">
                <a:effectLst>
                  <a:outerShdw blurRad="50800" dist="38100" dir="2700000" algn="tl" rotWithShape="0">
                    <a:prstClr val="black">
                      <a:alpha val="40000"/>
                    </a:prstClr>
                  </a:outerShdw>
                </a:effectLst>
              </a:rPr>
              <a:t>Occurred at a rate of 3 </a:t>
            </a:r>
            <a:r>
              <a:rPr lang="en-US" sz="1600" i="1" dirty="0">
                <a:effectLst>
                  <a:outerShdw blurRad="50800" dist="38100" dir="2700000" algn="tl" rotWithShape="0">
                    <a:prstClr val="black">
                      <a:alpha val="40000"/>
                    </a:prstClr>
                  </a:outerShdw>
                </a:effectLst>
              </a:rPr>
              <a:t>per 100 admissions </a:t>
            </a:r>
            <a:r>
              <a:rPr lang="en-US" dirty="0">
                <a:effectLst>
                  <a:outerShdw blurRad="50800" dist="38100" dir="2700000" algn="tl" rotWithShape="0">
                    <a:prstClr val="black">
                      <a:alpha val="40000"/>
                    </a:prstClr>
                  </a:outerShdw>
                </a:effectLst>
              </a:rPr>
              <a:t>for 2023 and 2024 respectively.</a:t>
            </a:r>
          </a:p>
          <a:p>
            <a:pPr marL="285750" indent="-285750">
              <a:buFont typeface="Wingdings" panose="05000000000000000000" pitchFamily="2" charset="2"/>
              <a:buChar char="§"/>
            </a:pPr>
            <a:r>
              <a:rPr lang="en-US" dirty="0">
                <a:effectLst>
                  <a:outerShdw blurRad="50800" dist="38100" dir="2700000" algn="tl" rotWithShape="0">
                    <a:prstClr val="black">
                      <a:alpha val="40000"/>
                    </a:prstClr>
                  </a:outerShdw>
                </a:effectLst>
              </a:rPr>
              <a:t>More females than males were admitted for each year (63% and 58% resp.)</a:t>
            </a:r>
            <a:endParaRPr lang="en-LC" dirty="0">
              <a:effectLst>
                <a:outerShdw blurRad="50800" dist="38100" dir="2700000" algn="tl" rotWithShape="0">
                  <a:prstClr val="black">
                    <a:alpha val="40000"/>
                  </a:prstClr>
                </a:outerShdw>
              </a:effectLst>
            </a:endParaRPr>
          </a:p>
        </p:txBody>
      </p:sp>
      <p:pic>
        <p:nvPicPr>
          <p:cNvPr id="8" name="Picture 7">
            <a:extLst>
              <a:ext uri="{FF2B5EF4-FFF2-40B4-BE49-F238E27FC236}">
                <a16:creationId xmlns:a16="http://schemas.microsoft.com/office/drawing/2014/main" id="{59E0C04A-2589-442E-869F-A379F3299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41" y="2834045"/>
            <a:ext cx="5548509" cy="2842855"/>
          </a:xfrm>
          <a:prstGeom prst="rect">
            <a:avLst/>
          </a:prstGeom>
        </p:spPr>
      </p:pic>
      <p:sp>
        <p:nvSpPr>
          <p:cNvPr id="5" name="Title 1">
            <a:extLst>
              <a:ext uri="{FF2B5EF4-FFF2-40B4-BE49-F238E27FC236}">
                <a16:creationId xmlns:a16="http://schemas.microsoft.com/office/drawing/2014/main" id="{11172710-3F8E-477E-97AC-9D939E9B43AD}"/>
              </a:ext>
            </a:extLst>
          </p:cNvPr>
          <p:cNvSpPr txBox="1">
            <a:spLocks/>
          </p:cNvSpPr>
          <p:nvPr/>
        </p:nvSpPr>
        <p:spPr>
          <a:xfrm>
            <a:off x="707572" y="250825"/>
            <a:ext cx="10515600" cy="11805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Morbidity (Hospital Admissions 2023 and 2024)</a:t>
            </a:r>
            <a:br>
              <a:rPr lang="en-US" sz="2400" b="1" dirty="0"/>
            </a:br>
            <a:r>
              <a:rPr lang="en-US" sz="2400" b="1" dirty="0"/>
              <a:t>	-Admissions by Date for Predominant reasons for Hospitalization</a:t>
            </a:r>
          </a:p>
          <a:p>
            <a:pPr algn="ctr"/>
            <a:r>
              <a:rPr lang="en-US" sz="2400" b="1" u="sng" dirty="0">
                <a:effectLst>
                  <a:outerShdw blurRad="50800" dist="38100" dir="2700000" algn="tl" rotWithShape="0">
                    <a:prstClr val="black">
                      <a:alpha val="40000"/>
                    </a:prstClr>
                  </a:outerShdw>
                </a:effectLst>
                <a:latin typeface="Arial Black" panose="020B0A04020102020204" pitchFamily="34" charset="0"/>
              </a:rPr>
              <a:t>Hypertension</a:t>
            </a:r>
            <a:endParaRPr lang="en-LC" sz="2400" b="1" dirty="0">
              <a:latin typeface="Arial Black" panose="020B0A04020102020204" pitchFamily="34" charset="0"/>
            </a:endParaRPr>
          </a:p>
        </p:txBody>
      </p:sp>
      <p:pic>
        <p:nvPicPr>
          <p:cNvPr id="7" name="Picture 6">
            <a:extLst>
              <a:ext uri="{FF2B5EF4-FFF2-40B4-BE49-F238E27FC236}">
                <a16:creationId xmlns:a16="http://schemas.microsoft.com/office/drawing/2014/main" id="{13751A73-CC63-4C88-A93F-89FDCA38809B}"/>
              </a:ext>
            </a:extLst>
          </p:cNvPr>
          <p:cNvPicPr>
            <a:picLocks noChangeAspect="1"/>
          </p:cNvPicPr>
          <p:nvPr/>
        </p:nvPicPr>
        <p:blipFill>
          <a:blip r:embed="rId3"/>
          <a:stretch>
            <a:fillRect/>
          </a:stretch>
        </p:blipFill>
        <p:spPr>
          <a:xfrm>
            <a:off x="7526012" y="2483872"/>
            <a:ext cx="4295061" cy="2078604"/>
          </a:xfrm>
          <a:prstGeom prst="rect">
            <a:avLst/>
          </a:prstGeom>
        </p:spPr>
      </p:pic>
      <p:pic>
        <p:nvPicPr>
          <p:cNvPr id="9" name="Picture 8">
            <a:extLst>
              <a:ext uri="{FF2B5EF4-FFF2-40B4-BE49-F238E27FC236}">
                <a16:creationId xmlns:a16="http://schemas.microsoft.com/office/drawing/2014/main" id="{93454242-E784-4B8B-9726-0A5DD8648764}"/>
              </a:ext>
            </a:extLst>
          </p:cNvPr>
          <p:cNvPicPr>
            <a:picLocks noChangeAspect="1"/>
          </p:cNvPicPr>
          <p:nvPr/>
        </p:nvPicPr>
        <p:blipFill>
          <a:blip r:embed="rId4"/>
          <a:stretch>
            <a:fillRect/>
          </a:stretch>
        </p:blipFill>
        <p:spPr>
          <a:xfrm>
            <a:off x="5811513" y="4648332"/>
            <a:ext cx="4295062" cy="2209668"/>
          </a:xfrm>
          <a:prstGeom prst="rect">
            <a:avLst/>
          </a:prstGeom>
        </p:spPr>
      </p:pic>
    </p:spTree>
    <p:extLst>
      <p:ext uri="{BB962C8B-B14F-4D97-AF65-F5344CB8AC3E}">
        <p14:creationId xmlns:p14="http://schemas.microsoft.com/office/powerpoint/2010/main" val="3551571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A9EF06-F9A5-4BF4-A11D-ACEC18106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72" y="2330450"/>
            <a:ext cx="5622821" cy="3380794"/>
          </a:xfrm>
          <a:prstGeom prst="rect">
            <a:avLst/>
          </a:prstGeom>
        </p:spPr>
      </p:pic>
      <p:sp>
        <p:nvSpPr>
          <p:cNvPr id="5" name="Title 1">
            <a:extLst>
              <a:ext uri="{FF2B5EF4-FFF2-40B4-BE49-F238E27FC236}">
                <a16:creationId xmlns:a16="http://schemas.microsoft.com/office/drawing/2014/main" id="{B4A80225-F032-4239-9D93-185103D1BC92}"/>
              </a:ext>
            </a:extLst>
          </p:cNvPr>
          <p:cNvSpPr txBox="1">
            <a:spLocks/>
          </p:cNvSpPr>
          <p:nvPr/>
        </p:nvSpPr>
        <p:spPr>
          <a:xfrm>
            <a:off x="707572" y="250825"/>
            <a:ext cx="10515600" cy="923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Morbidity (Hospital Admissions 2023 and 2024)</a:t>
            </a:r>
            <a:br>
              <a:rPr lang="en-US" sz="2400" b="1" dirty="0"/>
            </a:br>
            <a:r>
              <a:rPr lang="en-US" sz="2400" b="1" dirty="0"/>
              <a:t>	</a:t>
            </a:r>
            <a:r>
              <a:rPr lang="en-US" sz="2400" b="1" dirty="0">
                <a:latin typeface="Arial Black" panose="020B0A04020102020204" pitchFamily="34" charset="0"/>
              </a:rPr>
              <a:t>Admissions Days/Patient Days</a:t>
            </a:r>
            <a:endParaRPr lang="en-LC" sz="2400" b="1" dirty="0">
              <a:latin typeface="Arial Black" panose="020B0A04020102020204" pitchFamily="34" charset="0"/>
            </a:endParaRPr>
          </a:p>
        </p:txBody>
      </p:sp>
      <p:pic>
        <p:nvPicPr>
          <p:cNvPr id="6" name="Picture 5">
            <a:extLst>
              <a:ext uri="{FF2B5EF4-FFF2-40B4-BE49-F238E27FC236}">
                <a16:creationId xmlns:a16="http://schemas.microsoft.com/office/drawing/2014/main" id="{18FB68A6-B518-45A7-861E-5A29E74E6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365" y="2330450"/>
            <a:ext cx="5622821" cy="3380794"/>
          </a:xfrm>
          <a:prstGeom prst="rect">
            <a:avLst/>
          </a:prstGeom>
        </p:spPr>
      </p:pic>
      <p:sp>
        <p:nvSpPr>
          <p:cNvPr id="7" name="TextBox 6">
            <a:extLst>
              <a:ext uri="{FF2B5EF4-FFF2-40B4-BE49-F238E27FC236}">
                <a16:creationId xmlns:a16="http://schemas.microsoft.com/office/drawing/2014/main" id="{F534981B-0297-4692-B9FB-C7A61043BC5A}"/>
              </a:ext>
            </a:extLst>
          </p:cNvPr>
          <p:cNvSpPr txBox="1"/>
          <p:nvPr/>
        </p:nvSpPr>
        <p:spPr>
          <a:xfrm>
            <a:off x="832757" y="1256450"/>
            <a:ext cx="9637125" cy="369332"/>
          </a:xfrm>
          <a:prstGeom prst="rect">
            <a:avLst/>
          </a:prstGeom>
          <a:noFill/>
        </p:spPr>
        <p:txBody>
          <a:bodyPr wrap="none" rtlCol="0">
            <a:spAutoFit/>
          </a:bodyPr>
          <a:lstStyle/>
          <a:p>
            <a:pPr marL="285750" indent="-285750">
              <a:buFont typeface="Wingdings" panose="05000000000000000000" pitchFamily="2" charset="2"/>
              <a:buChar char="§"/>
            </a:pPr>
            <a:r>
              <a:rPr lang="en-US" dirty="0"/>
              <a:t>COPD ranked number 1 with patients averaging admission of 14 days in 2023, and 15 days in 2024</a:t>
            </a:r>
            <a:endParaRPr lang="en-LC" dirty="0"/>
          </a:p>
        </p:txBody>
      </p:sp>
      <p:sp>
        <p:nvSpPr>
          <p:cNvPr id="11" name="7-Point Star 10"/>
          <p:cNvSpPr/>
          <p:nvPr/>
        </p:nvSpPr>
        <p:spPr>
          <a:xfrm>
            <a:off x="7413521" y="4505325"/>
            <a:ext cx="123825" cy="13335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7-Point Star 11"/>
          <p:cNvSpPr/>
          <p:nvPr/>
        </p:nvSpPr>
        <p:spPr>
          <a:xfrm>
            <a:off x="7143750" y="3438525"/>
            <a:ext cx="123825" cy="13335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7-Point Star 12"/>
          <p:cNvSpPr/>
          <p:nvPr/>
        </p:nvSpPr>
        <p:spPr>
          <a:xfrm>
            <a:off x="1200150" y="3651831"/>
            <a:ext cx="123825" cy="13335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7-Point Star 13"/>
          <p:cNvSpPr/>
          <p:nvPr/>
        </p:nvSpPr>
        <p:spPr>
          <a:xfrm>
            <a:off x="6648450" y="4087522"/>
            <a:ext cx="123825" cy="13335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48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0014" y="302359"/>
            <a:ext cx="9110785" cy="4585871"/>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rPr>
              <a:t>CONTENTS</a:t>
            </a:r>
            <a:endParaRPr lang="en-US" sz="3200" b="1" dirty="0"/>
          </a:p>
          <a:p>
            <a:endParaRPr lang="en-US" sz="3200" dirty="0"/>
          </a:p>
          <a:p>
            <a:pPr marL="285750" indent="-285750">
              <a:buFont typeface="Wingdings" panose="05000000000000000000" pitchFamily="2" charset="2"/>
              <a:buChar char="Ø"/>
            </a:pPr>
            <a:r>
              <a:rPr lang="en-US" sz="3200" b="1" dirty="0"/>
              <a:t>Demography</a:t>
            </a:r>
          </a:p>
          <a:p>
            <a:endParaRPr lang="en-US" sz="3200" b="1" dirty="0"/>
          </a:p>
          <a:p>
            <a:pPr marL="285750" indent="-285750">
              <a:buFont typeface="Wingdings" panose="05000000000000000000" pitchFamily="2" charset="2"/>
              <a:buChar char="Ø"/>
            </a:pPr>
            <a:r>
              <a:rPr lang="en-US" sz="3200" b="1" dirty="0"/>
              <a:t>Morbidity</a:t>
            </a:r>
          </a:p>
          <a:p>
            <a:endParaRPr lang="en-US" sz="3200" b="1" dirty="0"/>
          </a:p>
          <a:p>
            <a:pPr marL="285750" indent="-285750">
              <a:buFont typeface="Wingdings" panose="05000000000000000000" pitchFamily="2" charset="2"/>
              <a:buChar char="Ø"/>
            </a:pPr>
            <a:r>
              <a:rPr lang="en-US" sz="3200" b="1" dirty="0"/>
              <a:t>Determinants of Health</a:t>
            </a:r>
          </a:p>
          <a:p>
            <a:endParaRPr lang="en-US" sz="3200" b="1" dirty="0"/>
          </a:p>
          <a:p>
            <a:pPr marL="285750" indent="-285750">
              <a:buFont typeface="Wingdings" panose="05000000000000000000" pitchFamily="2" charset="2"/>
              <a:buChar char="Ø"/>
            </a:pPr>
            <a:r>
              <a:rPr lang="en-US" sz="3200" b="1" dirty="0"/>
              <a:t>Mortality</a:t>
            </a:r>
          </a:p>
        </p:txBody>
      </p:sp>
    </p:spTree>
    <p:extLst>
      <p:ext uri="{BB962C8B-B14F-4D97-AF65-F5344CB8AC3E}">
        <p14:creationId xmlns:p14="http://schemas.microsoft.com/office/powerpoint/2010/main" val="267610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A80225-F032-4239-9D93-185103D1BC92}"/>
              </a:ext>
            </a:extLst>
          </p:cNvPr>
          <p:cNvSpPr txBox="1">
            <a:spLocks/>
          </p:cNvSpPr>
          <p:nvPr/>
        </p:nvSpPr>
        <p:spPr>
          <a:xfrm>
            <a:off x="707572" y="250825"/>
            <a:ext cx="10515600" cy="8433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Morbidity (Hospital Admissions 2023 and 2024)</a:t>
            </a:r>
            <a:br>
              <a:rPr lang="en-US" sz="2400" b="1" dirty="0"/>
            </a:br>
            <a:r>
              <a:rPr lang="en-US" sz="2400" b="1" dirty="0"/>
              <a:t>	Admission days - </a:t>
            </a:r>
            <a:r>
              <a:rPr lang="en-US" sz="2000" b="1" dirty="0">
                <a:latin typeface="Arial Black" panose="020B0A04020102020204" pitchFamily="34" charset="0"/>
              </a:rPr>
              <a:t>Closer look at COPD</a:t>
            </a:r>
            <a:endParaRPr lang="en-LC" sz="2400" b="1" dirty="0">
              <a:latin typeface="Arial Black" panose="020B0A04020102020204" pitchFamily="34" charset="0"/>
            </a:endParaRPr>
          </a:p>
        </p:txBody>
      </p:sp>
      <p:sp>
        <p:nvSpPr>
          <p:cNvPr id="7" name="TextBox 6">
            <a:extLst>
              <a:ext uri="{FF2B5EF4-FFF2-40B4-BE49-F238E27FC236}">
                <a16:creationId xmlns:a16="http://schemas.microsoft.com/office/drawing/2014/main" id="{F534981B-0297-4692-B9FB-C7A61043BC5A}"/>
              </a:ext>
            </a:extLst>
          </p:cNvPr>
          <p:cNvSpPr txBox="1"/>
          <p:nvPr/>
        </p:nvSpPr>
        <p:spPr>
          <a:xfrm>
            <a:off x="563011" y="1094158"/>
            <a:ext cx="10671126" cy="1200329"/>
          </a:xfrm>
          <a:prstGeom prst="rect">
            <a:avLst/>
          </a:prstGeom>
          <a:noFill/>
        </p:spPr>
        <p:txBody>
          <a:bodyPr wrap="none" rtlCol="0">
            <a:spAutoFit/>
          </a:bodyPr>
          <a:lstStyle/>
          <a:p>
            <a:pPr marL="285750" indent="-285750">
              <a:buFont typeface="Wingdings" panose="05000000000000000000" pitchFamily="2" charset="2"/>
              <a:buChar char="§"/>
            </a:pPr>
            <a:r>
              <a:rPr lang="en-US" dirty="0"/>
              <a:t>A total of 72 and 75 cases of COPD (avg. 7 cases per month resp.) were recorded for 2023 and 2024 resp.</a:t>
            </a:r>
          </a:p>
          <a:p>
            <a:pPr marL="285750" indent="-285750">
              <a:buFont typeface="Wingdings" panose="05000000000000000000" pitchFamily="2" charset="2"/>
              <a:buChar char="§"/>
            </a:pPr>
            <a:r>
              <a:rPr lang="en-US" dirty="0"/>
              <a:t>In 2024, accounted for 871 total admission days with an avg of 15 days admission time.</a:t>
            </a:r>
          </a:p>
          <a:p>
            <a:pPr marL="742950" lvl="1" indent="-285750">
              <a:buFont typeface="Wingdings" panose="05000000000000000000" pitchFamily="2" charset="2"/>
              <a:buChar char="§"/>
            </a:pPr>
            <a:r>
              <a:rPr lang="en-US" dirty="0"/>
              <a:t>Males accounted for 92% in 2023 and 87% in 2024</a:t>
            </a:r>
          </a:p>
          <a:p>
            <a:pPr marL="742950" lvl="1" indent="-285750">
              <a:buFont typeface="Wingdings" panose="05000000000000000000" pitchFamily="2" charset="2"/>
              <a:buChar char="§"/>
            </a:pPr>
            <a:r>
              <a:rPr lang="en-US" dirty="0"/>
              <a:t>Highest percentage of cases are in the 50-64 age grp (57%)</a:t>
            </a:r>
            <a:endParaRPr lang="en-LC" dirty="0"/>
          </a:p>
        </p:txBody>
      </p:sp>
      <p:pic>
        <p:nvPicPr>
          <p:cNvPr id="2" name="Picture 1">
            <a:extLst>
              <a:ext uri="{FF2B5EF4-FFF2-40B4-BE49-F238E27FC236}">
                <a16:creationId xmlns:a16="http://schemas.microsoft.com/office/drawing/2014/main" id="{B30B83F9-F326-4DEA-BA95-1946FFDD7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02" y="2520630"/>
            <a:ext cx="6395258" cy="3612588"/>
          </a:xfrm>
          <a:prstGeom prst="rect">
            <a:avLst/>
          </a:prstGeom>
        </p:spPr>
      </p:pic>
      <p:pic>
        <p:nvPicPr>
          <p:cNvPr id="3" name="Picture 2">
            <a:extLst>
              <a:ext uri="{FF2B5EF4-FFF2-40B4-BE49-F238E27FC236}">
                <a16:creationId xmlns:a16="http://schemas.microsoft.com/office/drawing/2014/main" id="{CC6B1C7D-9D83-441A-A24F-8B9DB145F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910" y="1751378"/>
            <a:ext cx="4273078" cy="2371006"/>
          </a:xfrm>
          <a:prstGeom prst="rect">
            <a:avLst/>
          </a:prstGeom>
        </p:spPr>
      </p:pic>
      <p:pic>
        <p:nvPicPr>
          <p:cNvPr id="8" name="Picture 7">
            <a:extLst>
              <a:ext uri="{FF2B5EF4-FFF2-40B4-BE49-F238E27FC236}">
                <a16:creationId xmlns:a16="http://schemas.microsoft.com/office/drawing/2014/main" id="{62589832-166D-4FF1-8478-E69A14E94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0646" y="4236169"/>
            <a:ext cx="4263605" cy="2371006"/>
          </a:xfrm>
          <a:prstGeom prst="rect">
            <a:avLst/>
          </a:prstGeom>
        </p:spPr>
      </p:pic>
    </p:spTree>
    <p:extLst>
      <p:ext uri="{BB962C8B-B14F-4D97-AF65-F5344CB8AC3E}">
        <p14:creationId xmlns:p14="http://schemas.microsoft.com/office/powerpoint/2010/main" val="3580441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A80225-F032-4239-9D93-185103D1BC92}"/>
              </a:ext>
            </a:extLst>
          </p:cNvPr>
          <p:cNvSpPr txBox="1">
            <a:spLocks/>
          </p:cNvSpPr>
          <p:nvPr/>
        </p:nvSpPr>
        <p:spPr>
          <a:xfrm>
            <a:off x="707572" y="250825"/>
            <a:ext cx="10515600" cy="8433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Morbidity (Hospital Admissions 2023 and 2024)</a:t>
            </a:r>
            <a:br>
              <a:rPr lang="en-US" sz="2400" b="1" dirty="0"/>
            </a:br>
            <a:r>
              <a:rPr lang="en-US" sz="2400" b="1" dirty="0"/>
              <a:t>	Admission days - </a:t>
            </a:r>
            <a:r>
              <a:rPr lang="en-US" sz="2000" b="1" dirty="0">
                <a:latin typeface="Arial Black" panose="020B0A04020102020204" pitchFamily="34" charset="0"/>
              </a:rPr>
              <a:t>Closer look at Congestive Heart Failure (CHF)</a:t>
            </a:r>
            <a:endParaRPr lang="en-LC" sz="2400" b="1" dirty="0">
              <a:latin typeface="Arial Black" panose="020B0A04020102020204" pitchFamily="34" charset="0"/>
            </a:endParaRPr>
          </a:p>
        </p:txBody>
      </p:sp>
      <p:sp>
        <p:nvSpPr>
          <p:cNvPr id="7" name="TextBox 6">
            <a:extLst>
              <a:ext uri="{FF2B5EF4-FFF2-40B4-BE49-F238E27FC236}">
                <a16:creationId xmlns:a16="http://schemas.microsoft.com/office/drawing/2014/main" id="{F534981B-0297-4692-B9FB-C7A61043BC5A}"/>
              </a:ext>
            </a:extLst>
          </p:cNvPr>
          <p:cNvSpPr txBox="1"/>
          <p:nvPr/>
        </p:nvSpPr>
        <p:spPr>
          <a:xfrm>
            <a:off x="365302" y="1094158"/>
            <a:ext cx="11036611" cy="1200329"/>
          </a:xfrm>
          <a:prstGeom prst="rect">
            <a:avLst/>
          </a:prstGeom>
          <a:noFill/>
        </p:spPr>
        <p:txBody>
          <a:bodyPr wrap="none" rtlCol="0">
            <a:spAutoFit/>
          </a:bodyPr>
          <a:lstStyle/>
          <a:p>
            <a:pPr marL="285750" indent="-285750">
              <a:buFont typeface="Wingdings" panose="05000000000000000000" pitchFamily="2" charset="2"/>
              <a:buChar char="§"/>
            </a:pPr>
            <a:r>
              <a:rPr lang="en-US" dirty="0"/>
              <a:t>A total of 128 and 106 cases of CHF (avg. 12 and 9 cases per month resp.) were recorded for 2023 and 2024 resp.</a:t>
            </a:r>
          </a:p>
          <a:p>
            <a:pPr marL="285750" indent="-285750">
              <a:buFont typeface="Wingdings" panose="05000000000000000000" pitchFamily="2" charset="2"/>
              <a:buChar char="§"/>
            </a:pPr>
            <a:r>
              <a:rPr lang="en-US" dirty="0"/>
              <a:t>In 2024, accounted for 491 total admission days with an avg of 6 days admission time.</a:t>
            </a:r>
          </a:p>
          <a:p>
            <a:pPr marL="742950" lvl="1" indent="-285750">
              <a:buFont typeface="Wingdings" panose="05000000000000000000" pitchFamily="2" charset="2"/>
              <a:buChar char="§"/>
            </a:pPr>
            <a:r>
              <a:rPr lang="en-US" dirty="0"/>
              <a:t>Males accounted for 55% in 2023 and 53% in 2024</a:t>
            </a:r>
          </a:p>
          <a:p>
            <a:pPr marL="742950" lvl="1" indent="-285750">
              <a:buFont typeface="Wingdings" panose="05000000000000000000" pitchFamily="2" charset="2"/>
              <a:buChar char="§"/>
            </a:pPr>
            <a:r>
              <a:rPr lang="en-US" dirty="0"/>
              <a:t>Highest percentage of cases are in the 65+ age grp (59%)</a:t>
            </a:r>
            <a:endParaRPr lang="en-LC" dirty="0"/>
          </a:p>
        </p:txBody>
      </p:sp>
      <p:pic>
        <p:nvPicPr>
          <p:cNvPr id="2" name="Picture 1">
            <a:extLst>
              <a:ext uri="{FF2B5EF4-FFF2-40B4-BE49-F238E27FC236}">
                <a16:creationId xmlns:a16="http://schemas.microsoft.com/office/drawing/2014/main" id="{B30B83F9-F326-4DEA-BA95-1946FFDD7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02" y="2635250"/>
            <a:ext cx="6395258" cy="3352800"/>
          </a:xfrm>
          <a:prstGeom prst="rect">
            <a:avLst/>
          </a:prstGeom>
        </p:spPr>
      </p:pic>
      <p:pic>
        <p:nvPicPr>
          <p:cNvPr id="3" name="Picture 2">
            <a:extLst>
              <a:ext uri="{FF2B5EF4-FFF2-40B4-BE49-F238E27FC236}">
                <a16:creationId xmlns:a16="http://schemas.microsoft.com/office/drawing/2014/main" id="{CC6B1C7D-9D83-441A-A24F-8B9DB145F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408" y="1751378"/>
            <a:ext cx="3532295" cy="2224629"/>
          </a:xfrm>
          <a:prstGeom prst="rect">
            <a:avLst/>
          </a:prstGeom>
        </p:spPr>
      </p:pic>
      <p:pic>
        <p:nvPicPr>
          <p:cNvPr id="8" name="Picture 7">
            <a:extLst>
              <a:ext uri="{FF2B5EF4-FFF2-40B4-BE49-F238E27FC236}">
                <a16:creationId xmlns:a16="http://schemas.microsoft.com/office/drawing/2014/main" id="{62589832-166D-4FF1-8478-E69A14E94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514" y="4106636"/>
            <a:ext cx="4039869" cy="2500539"/>
          </a:xfrm>
          <a:prstGeom prst="rect">
            <a:avLst/>
          </a:prstGeom>
        </p:spPr>
      </p:pic>
    </p:spTree>
    <p:extLst>
      <p:ext uri="{BB962C8B-B14F-4D97-AF65-F5344CB8AC3E}">
        <p14:creationId xmlns:p14="http://schemas.microsoft.com/office/powerpoint/2010/main" val="422543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A80225-F032-4239-9D93-185103D1BC92}"/>
              </a:ext>
            </a:extLst>
          </p:cNvPr>
          <p:cNvSpPr txBox="1">
            <a:spLocks/>
          </p:cNvSpPr>
          <p:nvPr/>
        </p:nvSpPr>
        <p:spPr>
          <a:xfrm>
            <a:off x="707572" y="250825"/>
            <a:ext cx="10515600" cy="8433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Morbidity (Hospital Admissions 2023 and 2024)</a:t>
            </a:r>
            <a:br>
              <a:rPr lang="en-US" sz="2400" b="1" dirty="0"/>
            </a:br>
            <a:r>
              <a:rPr lang="en-US" sz="2400" b="1" dirty="0"/>
              <a:t>	Admission days - </a:t>
            </a:r>
            <a:r>
              <a:rPr lang="en-US" sz="2000" b="1" dirty="0">
                <a:latin typeface="Arial Black" panose="020B0A04020102020204" pitchFamily="34" charset="0"/>
              </a:rPr>
              <a:t>Closer look at Sickle Cell Disease</a:t>
            </a:r>
            <a:endParaRPr lang="en-LC" sz="2400" b="1" dirty="0">
              <a:latin typeface="Arial Black" panose="020B0A04020102020204" pitchFamily="34" charset="0"/>
            </a:endParaRPr>
          </a:p>
        </p:txBody>
      </p:sp>
      <p:sp>
        <p:nvSpPr>
          <p:cNvPr id="7" name="TextBox 6">
            <a:extLst>
              <a:ext uri="{FF2B5EF4-FFF2-40B4-BE49-F238E27FC236}">
                <a16:creationId xmlns:a16="http://schemas.microsoft.com/office/drawing/2014/main" id="{F534981B-0297-4692-B9FB-C7A61043BC5A}"/>
              </a:ext>
            </a:extLst>
          </p:cNvPr>
          <p:cNvSpPr txBox="1"/>
          <p:nvPr/>
        </p:nvSpPr>
        <p:spPr>
          <a:xfrm>
            <a:off x="563011" y="1094158"/>
            <a:ext cx="11107143" cy="2308324"/>
          </a:xfrm>
          <a:prstGeom prst="rect">
            <a:avLst/>
          </a:prstGeom>
          <a:noFill/>
        </p:spPr>
        <p:txBody>
          <a:bodyPr wrap="none" rtlCol="0">
            <a:spAutoFit/>
          </a:bodyPr>
          <a:lstStyle/>
          <a:p>
            <a:pPr marL="285750" indent="-285750">
              <a:buFont typeface="Wingdings" panose="05000000000000000000" pitchFamily="2" charset="2"/>
              <a:buChar char="§"/>
            </a:pPr>
            <a:r>
              <a:rPr lang="en-US" dirty="0"/>
              <a:t>A total of 73 and 49 cases of Sickle cell (avg. 9 and 6 cases per month resp.) were recorded for 2023 and 2024 resp.</a:t>
            </a:r>
          </a:p>
          <a:p>
            <a:pPr marL="742950" lvl="1" indent="-285750">
              <a:buFont typeface="Wingdings" panose="05000000000000000000" pitchFamily="2" charset="2"/>
              <a:buChar char="§"/>
            </a:pPr>
            <a:r>
              <a:rPr lang="en-US" dirty="0"/>
              <a:t>Highest % of cases for 2023 are in the 25-49 age grp (40%)</a:t>
            </a:r>
          </a:p>
          <a:p>
            <a:pPr marL="742950" lvl="1" indent="-285750">
              <a:buFont typeface="Wingdings" panose="05000000000000000000" pitchFamily="2" charset="2"/>
              <a:buChar char="§"/>
            </a:pPr>
            <a:r>
              <a:rPr lang="en-US" dirty="0"/>
              <a:t>Highest % of cases for 2024 are in the 0-14 age grp (35%)</a:t>
            </a:r>
            <a:endParaRPr lang="en-LC" dirty="0"/>
          </a:p>
          <a:p>
            <a:pPr marL="285750" indent="-285750">
              <a:buFont typeface="Wingdings" panose="05000000000000000000" pitchFamily="2" charset="2"/>
              <a:buChar char="§"/>
            </a:pPr>
            <a:r>
              <a:rPr lang="en-US" dirty="0"/>
              <a:t>Females accounted for 58% in 2023 and 53% in 2024</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In 2024, accounted for 467 total admission days with an </a:t>
            </a:r>
          </a:p>
          <a:p>
            <a:r>
              <a:rPr lang="en-US" dirty="0"/>
              <a:t>     avg of 6 days admission time.</a:t>
            </a:r>
          </a:p>
          <a:p>
            <a:pPr marL="285750" indent="-285750">
              <a:buFont typeface="Wingdings" panose="05000000000000000000" pitchFamily="2" charset="2"/>
              <a:buChar char="§"/>
            </a:pPr>
            <a:endParaRPr lang="en-LC" dirty="0"/>
          </a:p>
        </p:txBody>
      </p:sp>
      <p:pic>
        <p:nvPicPr>
          <p:cNvPr id="2" name="Picture 1">
            <a:extLst>
              <a:ext uri="{FF2B5EF4-FFF2-40B4-BE49-F238E27FC236}">
                <a16:creationId xmlns:a16="http://schemas.microsoft.com/office/drawing/2014/main" id="{B30B83F9-F326-4DEA-BA95-1946FFDD7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38" y="3308350"/>
            <a:ext cx="5661416" cy="2827675"/>
          </a:xfrm>
          <a:prstGeom prst="rect">
            <a:avLst/>
          </a:prstGeom>
        </p:spPr>
      </p:pic>
      <p:pic>
        <p:nvPicPr>
          <p:cNvPr id="3" name="Picture 2">
            <a:extLst>
              <a:ext uri="{FF2B5EF4-FFF2-40B4-BE49-F238E27FC236}">
                <a16:creationId xmlns:a16="http://schemas.microsoft.com/office/drawing/2014/main" id="{CC6B1C7D-9D83-441A-A24F-8B9DB145F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310" y="1628410"/>
            <a:ext cx="4016372" cy="2308323"/>
          </a:xfrm>
          <a:prstGeom prst="rect">
            <a:avLst/>
          </a:prstGeom>
        </p:spPr>
      </p:pic>
      <p:pic>
        <p:nvPicPr>
          <p:cNvPr id="8" name="Picture 7">
            <a:extLst>
              <a:ext uri="{FF2B5EF4-FFF2-40B4-BE49-F238E27FC236}">
                <a16:creationId xmlns:a16="http://schemas.microsoft.com/office/drawing/2014/main" id="{62589832-166D-4FF1-8478-E69A14E94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3310" y="4236169"/>
            <a:ext cx="3953429" cy="2371006"/>
          </a:xfrm>
          <a:prstGeom prst="rect">
            <a:avLst/>
          </a:prstGeom>
        </p:spPr>
      </p:pic>
    </p:spTree>
    <p:extLst>
      <p:ext uri="{BB962C8B-B14F-4D97-AF65-F5344CB8AC3E}">
        <p14:creationId xmlns:p14="http://schemas.microsoft.com/office/powerpoint/2010/main" val="2767023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039"/>
          </a:xfrm>
        </p:spPr>
        <p:txBody>
          <a:bodyPr>
            <a:normAutofit/>
          </a:bodyPr>
          <a:lstStyle/>
          <a:p>
            <a:r>
              <a:rPr lang="en-US" sz="3600" b="1" dirty="0">
                <a:effectLst>
                  <a:outerShdw blurRad="38100" dist="38100" dir="2700000" algn="tl">
                    <a:srgbClr val="000000">
                      <a:alpha val="43137"/>
                    </a:srgbClr>
                  </a:outerShdw>
                </a:effectLst>
              </a:rPr>
              <a:t>Morbidity: Cancer Incidence (2020 – 2024)</a:t>
            </a:r>
          </a:p>
        </p:txBody>
      </p:sp>
      <p:graphicFrame>
        <p:nvGraphicFramePr>
          <p:cNvPr id="6" name="Table 5">
            <a:extLst>
              <a:ext uri="{FF2B5EF4-FFF2-40B4-BE49-F238E27FC236}">
                <a16:creationId xmlns:a16="http://schemas.microsoft.com/office/drawing/2014/main" id="{9A5C32B6-B65B-4663-A564-A10AD45ACA20}"/>
              </a:ext>
            </a:extLst>
          </p:cNvPr>
          <p:cNvGraphicFramePr>
            <a:graphicFrameLocks noGrp="1"/>
          </p:cNvGraphicFramePr>
          <p:nvPr>
            <p:extLst>
              <p:ext uri="{D42A27DB-BD31-4B8C-83A1-F6EECF244321}">
                <p14:modId xmlns:p14="http://schemas.microsoft.com/office/powerpoint/2010/main" val="3689890303"/>
              </p:ext>
            </p:extLst>
          </p:nvPr>
        </p:nvGraphicFramePr>
        <p:xfrm>
          <a:off x="115504" y="2703082"/>
          <a:ext cx="11896956" cy="2453493"/>
        </p:xfrm>
        <a:graphic>
          <a:graphicData uri="http://schemas.openxmlformats.org/drawingml/2006/table">
            <a:tbl>
              <a:tblPr>
                <a:tableStyleId>{5C22544A-7EE6-4342-B048-85BDC9FD1C3A}</a:tableStyleId>
              </a:tblPr>
              <a:tblGrid>
                <a:gridCol w="1467812">
                  <a:extLst>
                    <a:ext uri="{9D8B030D-6E8A-4147-A177-3AD203B41FA5}">
                      <a16:colId xmlns:a16="http://schemas.microsoft.com/office/drawing/2014/main" val="1255746535"/>
                    </a:ext>
                  </a:extLst>
                </a:gridCol>
                <a:gridCol w="1554520">
                  <a:extLst>
                    <a:ext uri="{9D8B030D-6E8A-4147-A177-3AD203B41FA5}">
                      <a16:colId xmlns:a16="http://schemas.microsoft.com/office/drawing/2014/main" val="418001583"/>
                    </a:ext>
                  </a:extLst>
                </a:gridCol>
                <a:gridCol w="1761423">
                  <a:extLst>
                    <a:ext uri="{9D8B030D-6E8A-4147-A177-3AD203B41FA5}">
                      <a16:colId xmlns:a16="http://schemas.microsoft.com/office/drawing/2014/main" val="1322714323"/>
                    </a:ext>
                  </a:extLst>
                </a:gridCol>
                <a:gridCol w="2378588">
                  <a:extLst>
                    <a:ext uri="{9D8B030D-6E8A-4147-A177-3AD203B41FA5}">
                      <a16:colId xmlns:a16="http://schemas.microsoft.com/office/drawing/2014/main" val="356005896"/>
                    </a:ext>
                  </a:extLst>
                </a:gridCol>
                <a:gridCol w="2041560">
                  <a:extLst>
                    <a:ext uri="{9D8B030D-6E8A-4147-A177-3AD203B41FA5}">
                      <a16:colId xmlns:a16="http://schemas.microsoft.com/office/drawing/2014/main" val="1391714518"/>
                    </a:ext>
                  </a:extLst>
                </a:gridCol>
                <a:gridCol w="2693053">
                  <a:extLst>
                    <a:ext uri="{9D8B030D-6E8A-4147-A177-3AD203B41FA5}">
                      <a16:colId xmlns:a16="http://schemas.microsoft.com/office/drawing/2014/main" val="3583753269"/>
                    </a:ext>
                  </a:extLst>
                </a:gridCol>
              </a:tblGrid>
              <a:tr h="387393">
                <a:tc>
                  <a:txBody>
                    <a:bodyPr/>
                    <a:lstStyle/>
                    <a:p>
                      <a:pPr algn="ctr" fontAlgn="b"/>
                      <a:r>
                        <a:rPr lang="en-US" sz="1800" b="1" u="none" strike="noStrike" dirty="0">
                          <a:effectLst/>
                        </a:rPr>
                        <a:t>Rank</a:t>
                      </a:r>
                      <a:endParaRPr lang="en-US" sz="18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LC" sz="1800" b="1" u="none" strike="noStrike" dirty="0">
                          <a:effectLst/>
                        </a:rPr>
                        <a:t>2020</a:t>
                      </a:r>
                      <a:endParaRPr lang="en-LC" sz="18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LC" sz="1800" b="1" u="none" strike="noStrike" dirty="0">
                          <a:effectLst/>
                        </a:rPr>
                        <a:t>2021</a:t>
                      </a:r>
                      <a:endParaRPr lang="en-LC" sz="18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LC" sz="1800" b="1" u="none" strike="noStrike" dirty="0">
                          <a:effectLst/>
                        </a:rPr>
                        <a:t>2022</a:t>
                      </a:r>
                      <a:endParaRPr lang="en-LC" sz="18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LC" sz="1800" b="1" u="none" strike="noStrike" dirty="0">
                          <a:effectLst/>
                        </a:rPr>
                        <a:t>2023</a:t>
                      </a:r>
                      <a:endParaRPr lang="en-LC" sz="18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n-LC" sz="1800" b="1" u="none" strike="noStrike" dirty="0">
                          <a:effectLst/>
                        </a:rPr>
                        <a:t>2024</a:t>
                      </a:r>
                      <a:endParaRPr lang="en-LC" sz="18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3244883106"/>
                  </a:ext>
                </a:extLst>
              </a:tr>
              <a:tr h="344350">
                <a:tc>
                  <a:txBody>
                    <a:bodyPr/>
                    <a:lstStyle/>
                    <a:p>
                      <a:pPr algn="ctr" fontAlgn="b"/>
                      <a:r>
                        <a:rPr lang="en-LC" sz="1600" u="none" strike="noStrike" dirty="0">
                          <a:effectLst/>
                        </a:rPr>
                        <a:t>1</a:t>
                      </a:r>
                      <a:endParaRPr lang="en-LC"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dirty="0">
                          <a:effectLst/>
                        </a:rPr>
                        <a:t>Prostate</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a:effectLst/>
                        </a:rPr>
                        <a:t>Breast</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a:effectLst/>
                        </a:rPr>
                        <a:t>Prostate</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a:effectLst/>
                        </a:rPr>
                        <a:t>Prostate</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dirty="0">
                          <a:effectLst/>
                        </a:rPr>
                        <a:t>Prostate</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66707920"/>
                  </a:ext>
                </a:extLst>
              </a:tr>
              <a:tr h="344350">
                <a:tc>
                  <a:txBody>
                    <a:bodyPr/>
                    <a:lstStyle/>
                    <a:p>
                      <a:pPr algn="ctr" fontAlgn="b"/>
                      <a:r>
                        <a:rPr lang="en-LC" sz="1600" u="none" strike="noStrike">
                          <a:effectLst/>
                        </a:rPr>
                        <a:t>2</a:t>
                      </a:r>
                      <a:endParaRPr lang="en-LC"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dirty="0">
                          <a:effectLst/>
                        </a:rPr>
                        <a:t>Breast</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dirty="0">
                          <a:effectLst/>
                        </a:rPr>
                        <a:t>Prostate</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a:effectLst/>
                        </a:rPr>
                        <a:t>Breast</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a:effectLst/>
                        </a:rPr>
                        <a:t>Breast</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a:effectLst/>
                        </a:rPr>
                        <a:t>Breast</a:t>
                      </a:r>
                      <a:endParaRPr lang="en-US" sz="1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2021822"/>
                  </a:ext>
                </a:extLst>
              </a:tr>
              <a:tr h="344350">
                <a:tc>
                  <a:txBody>
                    <a:bodyPr/>
                    <a:lstStyle/>
                    <a:p>
                      <a:pPr algn="ctr" fontAlgn="b"/>
                      <a:r>
                        <a:rPr lang="en-LC" sz="1600" u="none" strike="noStrike">
                          <a:effectLst/>
                        </a:rPr>
                        <a:t>3</a:t>
                      </a:r>
                      <a:endParaRPr lang="en-LC"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dirty="0">
                          <a:effectLst/>
                        </a:rPr>
                        <a:t>Skin</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dirty="0">
                          <a:effectLst/>
                        </a:rPr>
                        <a:t>Skin</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dirty="0">
                          <a:effectLst/>
                        </a:rPr>
                        <a:t>Cervix Uteri</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a:effectLst/>
                        </a:rPr>
                        <a:t>Colon</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a:effectLst/>
                        </a:rPr>
                        <a:t>Skin</a:t>
                      </a:r>
                      <a:endParaRPr lang="en-US" sz="1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49140281"/>
                  </a:ext>
                </a:extLst>
              </a:tr>
              <a:tr h="344350">
                <a:tc>
                  <a:txBody>
                    <a:bodyPr/>
                    <a:lstStyle/>
                    <a:p>
                      <a:pPr algn="ctr" fontAlgn="b"/>
                      <a:r>
                        <a:rPr lang="en-LC" sz="1600" u="none" strike="noStrike">
                          <a:effectLst/>
                        </a:rPr>
                        <a:t>4</a:t>
                      </a:r>
                      <a:endParaRPr lang="en-LC"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a:effectLst/>
                        </a:rPr>
                        <a:t>Colon</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a:effectLst/>
                        </a:rPr>
                        <a:t>Cervix Uteri</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dirty="0">
                          <a:effectLst/>
                        </a:rPr>
                        <a:t>Skin</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dirty="0">
                          <a:effectLst/>
                        </a:rPr>
                        <a:t>Skin</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a:effectLst/>
                        </a:rPr>
                        <a:t>Cervix Uteri</a:t>
                      </a:r>
                      <a:endParaRPr lang="en-US" sz="1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03310901"/>
                  </a:ext>
                </a:extLst>
              </a:tr>
              <a:tr h="344350">
                <a:tc>
                  <a:txBody>
                    <a:bodyPr/>
                    <a:lstStyle/>
                    <a:p>
                      <a:pPr algn="ctr" fontAlgn="b"/>
                      <a:r>
                        <a:rPr lang="en-LC" sz="1600" u="none" strike="noStrike">
                          <a:effectLst/>
                        </a:rPr>
                        <a:t>5</a:t>
                      </a:r>
                      <a:endParaRPr lang="en-LC"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a:effectLst/>
                        </a:rPr>
                        <a:t>Cervix Uteri</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dirty="0">
                          <a:effectLst/>
                        </a:rPr>
                        <a:t>Colon</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dirty="0">
                          <a:effectLst/>
                        </a:rPr>
                        <a:t>Stomach, Colon</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dirty="0">
                          <a:effectLst/>
                        </a:rPr>
                        <a:t>Corpus Uteri</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600" u="none" strike="noStrike" dirty="0">
                          <a:effectLst/>
                        </a:rPr>
                        <a:t>Stomach, Colon</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24418387"/>
                  </a:ext>
                </a:extLst>
              </a:tr>
              <a:tr h="344350">
                <a:tc>
                  <a:txBody>
                    <a:bodyPr/>
                    <a:lstStyle/>
                    <a:p>
                      <a:pPr algn="ctr" fontAlgn="b"/>
                      <a:r>
                        <a:rPr lang="en-US" sz="1600" b="0" i="0" u="none" strike="noStrike" dirty="0">
                          <a:solidFill>
                            <a:srgbClr val="000000"/>
                          </a:solidFill>
                          <a:effectLst/>
                          <a:latin typeface="Calibri" panose="020F0502020204030204" pitchFamily="34" charset="0"/>
                        </a:rPr>
                        <a:t>Total New Cases</a:t>
                      </a:r>
                      <a:endParaRPr lang="en-LC"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b="1" i="1" u="none" strike="noStrike" dirty="0">
                          <a:solidFill>
                            <a:srgbClr val="000000"/>
                          </a:solidFill>
                          <a:effectLst/>
                          <a:latin typeface="Calibri" panose="020F0502020204030204" pitchFamily="34" charset="0"/>
                        </a:rPr>
                        <a:t>280</a:t>
                      </a:r>
                    </a:p>
                  </a:txBody>
                  <a:tcPr marL="0" marR="0" marT="0" marB="0" anchor="ctr"/>
                </a:tc>
                <a:tc>
                  <a:txBody>
                    <a:bodyPr/>
                    <a:lstStyle/>
                    <a:p>
                      <a:pPr algn="ctr" fontAlgn="b"/>
                      <a:r>
                        <a:rPr lang="en-US" sz="1600" b="1" i="1" u="none" strike="noStrike" dirty="0">
                          <a:solidFill>
                            <a:srgbClr val="000000"/>
                          </a:solidFill>
                          <a:effectLst/>
                          <a:latin typeface="Calibri" panose="020F0502020204030204" pitchFamily="34" charset="0"/>
                        </a:rPr>
                        <a:t>220</a:t>
                      </a:r>
                    </a:p>
                  </a:txBody>
                  <a:tcPr marL="0" marR="0" marT="0" marB="0" anchor="ctr"/>
                </a:tc>
                <a:tc>
                  <a:txBody>
                    <a:bodyPr/>
                    <a:lstStyle/>
                    <a:p>
                      <a:pPr algn="ctr" fontAlgn="b"/>
                      <a:r>
                        <a:rPr lang="en-US" sz="1600" b="1" i="1" u="none" strike="noStrike" dirty="0">
                          <a:solidFill>
                            <a:srgbClr val="000000"/>
                          </a:solidFill>
                          <a:effectLst/>
                          <a:latin typeface="Calibri" panose="020F0502020204030204" pitchFamily="34" charset="0"/>
                        </a:rPr>
                        <a:t>288</a:t>
                      </a:r>
                    </a:p>
                  </a:txBody>
                  <a:tcPr marL="0" marR="0" marT="0" marB="0" anchor="ctr"/>
                </a:tc>
                <a:tc>
                  <a:txBody>
                    <a:bodyPr/>
                    <a:lstStyle/>
                    <a:p>
                      <a:pPr algn="ctr" fontAlgn="b"/>
                      <a:r>
                        <a:rPr lang="en-US" sz="1600" b="1" i="1" u="none" strike="noStrike" dirty="0">
                          <a:solidFill>
                            <a:srgbClr val="000000"/>
                          </a:solidFill>
                          <a:effectLst/>
                          <a:latin typeface="Calibri" panose="020F0502020204030204" pitchFamily="34" charset="0"/>
                        </a:rPr>
                        <a:t>395</a:t>
                      </a:r>
                    </a:p>
                  </a:txBody>
                  <a:tcPr marL="0" marR="0" marT="0" marB="0" anchor="ctr"/>
                </a:tc>
                <a:tc>
                  <a:txBody>
                    <a:bodyPr/>
                    <a:lstStyle/>
                    <a:p>
                      <a:pPr algn="ctr" fontAlgn="b"/>
                      <a:r>
                        <a:rPr lang="en-US" sz="1600" b="1" i="1" u="none" strike="noStrike" dirty="0">
                          <a:solidFill>
                            <a:srgbClr val="000000"/>
                          </a:solidFill>
                          <a:effectLst/>
                          <a:latin typeface="Calibri" panose="020F0502020204030204" pitchFamily="34" charset="0"/>
                        </a:rPr>
                        <a:t>269</a:t>
                      </a:r>
                    </a:p>
                  </a:txBody>
                  <a:tcPr marL="0" marR="0" marT="0" marB="0" anchor="ctr"/>
                </a:tc>
                <a:extLst>
                  <a:ext uri="{0D108BD9-81ED-4DB2-BD59-A6C34878D82A}">
                    <a16:rowId xmlns:a16="http://schemas.microsoft.com/office/drawing/2014/main" val="1521703201"/>
                  </a:ext>
                </a:extLst>
              </a:tr>
            </a:tbl>
          </a:graphicData>
        </a:graphic>
      </p:graphicFrame>
      <p:sp>
        <p:nvSpPr>
          <p:cNvPr id="7" name="Text Box 26">
            <a:extLst>
              <a:ext uri="{FF2B5EF4-FFF2-40B4-BE49-F238E27FC236}">
                <a16:creationId xmlns:a16="http://schemas.microsoft.com/office/drawing/2014/main" id="{C75C69D2-5A4B-4756-A519-A7218F6CF64A}"/>
              </a:ext>
            </a:extLst>
          </p:cNvPr>
          <p:cNvSpPr txBox="1"/>
          <p:nvPr/>
        </p:nvSpPr>
        <p:spPr>
          <a:xfrm>
            <a:off x="3514788" y="1869611"/>
            <a:ext cx="4949965" cy="416389"/>
          </a:xfrm>
          <a:prstGeom prst="rect">
            <a:avLst/>
          </a:prstGeom>
          <a:solidFill>
            <a:schemeClr val="bg1">
              <a:lumMod val="9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b="1" dirty="0">
                <a:effectLst/>
                <a:latin typeface="Calibri" panose="020F0502020204030204" pitchFamily="34" charset="0"/>
                <a:ea typeface="Times New Roman" panose="02020603050405020304" pitchFamily="18" charset="0"/>
              </a:rPr>
              <a:t>Top 5 </a:t>
            </a:r>
            <a:r>
              <a:rPr lang="en-US" b="1" dirty="0">
                <a:latin typeface="Calibri" panose="020F0502020204030204" pitchFamily="34" charset="0"/>
                <a:ea typeface="Times New Roman" panose="02020603050405020304" pitchFamily="18" charset="0"/>
              </a:rPr>
              <a:t>new cancer Diagnoses by year</a:t>
            </a:r>
            <a:r>
              <a:rPr lang="en-US" sz="1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85055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01" y="357217"/>
            <a:ext cx="10058400" cy="662116"/>
          </a:xfrm>
        </p:spPr>
        <p:txBody>
          <a:bodyPr>
            <a:normAutofit/>
          </a:bodyPr>
          <a:lstStyle/>
          <a:p>
            <a:pPr algn="ctr"/>
            <a:r>
              <a:rPr lang="en-US" sz="3600" b="1" dirty="0">
                <a:effectLst>
                  <a:outerShdw blurRad="38100" dist="38100" dir="2700000" algn="tl">
                    <a:srgbClr val="000000">
                      <a:alpha val="43137"/>
                    </a:srgbClr>
                  </a:outerShdw>
                </a:effectLst>
              </a:rPr>
              <a:t>Morbidity: Communicable diseases</a:t>
            </a:r>
          </a:p>
        </p:txBody>
      </p:sp>
      <p:graphicFrame>
        <p:nvGraphicFramePr>
          <p:cNvPr id="3" name="Table 2">
            <a:extLst>
              <a:ext uri="{FF2B5EF4-FFF2-40B4-BE49-F238E27FC236}">
                <a16:creationId xmlns:a16="http://schemas.microsoft.com/office/drawing/2014/main" id="{E7C6059E-32C1-451E-A7C8-6FFFDBA377F3}"/>
              </a:ext>
            </a:extLst>
          </p:cNvPr>
          <p:cNvGraphicFramePr>
            <a:graphicFrameLocks noGrp="1"/>
          </p:cNvGraphicFramePr>
          <p:nvPr>
            <p:extLst>
              <p:ext uri="{D42A27DB-BD31-4B8C-83A1-F6EECF244321}">
                <p14:modId xmlns:p14="http://schemas.microsoft.com/office/powerpoint/2010/main" val="422318602"/>
              </p:ext>
            </p:extLst>
          </p:nvPr>
        </p:nvGraphicFramePr>
        <p:xfrm>
          <a:off x="341374" y="1291656"/>
          <a:ext cx="11509252" cy="4878069"/>
        </p:xfrm>
        <a:graphic>
          <a:graphicData uri="http://schemas.openxmlformats.org/drawingml/2006/table">
            <a:tbl>
              <a:tblPr>
                <a:tableStyleId>{5C22544A-7EE6-4342-B048-85BDC9FD1C3A}</a:tableStyleId>
              </a:tblPr>
              <a:tblGrid>
                <a:gridCol w="2478920">
                  <a:extLst>
                    <a:ext uri="{9D8B030D-6E8A-4147-A177-3AD203B41FA5}">
                      <a16:colId xmlns:a16="http://schemas.microsoft.com/office/drawing/2014/main" val="2696877612"/>
                    </a:ext>
                  </a:extLst>
                </a:gridCol>
                <a:gridCol w="531196">
                  <a:extLst>
                    <a:ext uri="{9D8B030D-6E8A-4147-A177-3AD203B41FA5}">
                      <a16:colId xmlns:a16="http://schemas.microsoft.com/office/drawing/2014/main" val="20001"/>
                    </a:ext>
                  </a:extLst>
                </a:gridCol>
                <a:gridCol w="531196">
                  <a:extLst>
                    <a:ext uri="{9D8B030D-6E8A-4147-A177-3AD203B41FA5}">
                      <a16:colId xmlns:a16="http://schemas.microsoft.com/office/drawing/2014/main" val="20002"/>
                    </a:ext>
                  </a:extLst>
                </a:gridCol>
                <a:gridCol w="531196">
                  <a:extLst>
                    <a:ext uri="{9D8B030D-6E8A-4147-A177-3AD203B41FA5}">
                      <a16:colId xmlns:a16="http://schemas.microsoft.com/office/drawing/2014/main" val="20003"/>
                    </a:ext>
                  </a:extLst>
                </a:gridCol>
                <a:gridCol w="531196">
                  <a:extLst>
                    <a:ext uri="{9D8B030D-6E8A-4147-A177-3AD203B41FA5}">
                      <a16:colId xmlns:a16="http://schemas.microsoft.com/office/drawing/2014/main" val="20004"/>
                    </a:ext>
                  </a:extLst>
                </a:gridCol>
                <a:gridCol w="531196">
                  <a:extLst>
                    <a:ext uri="{9D8B030D-6E8A-4147-A177-3AD203B41FA5}">
                      <a16:colId xmlns:a16="http://schemas.microsoft.com/office/drawing/2014/main" val="20005"/>
                    </a:ext>
                  </a:extLst>
                </a:gridCol>
                <a:gridCol w="531196">
                  <a:extLst>
                    <a:ext uri="{9D8B030D-6E8A-4147-A177-3AD203B41FA5}">
                      <a16:colId xmlns:a16="http://schemas.microsoft.com/office/drawing/2014/main" val="20006"/>
                    </a:ext>
                  </a:extLst>
                </a:gridCol>
                <a:gridCol w="531196">
                  <a:extLst>
                    <a:ext uri="{9D8B030D-6E8A-4147-A177-3AD203B41FA5}">
                      <a16:colId xmlns:a16="http://schemas.microsoft.com/office/drawing/2014/main" val="20007"/>
                    </a:ext>
                  </a:extLst>
                </a:gridCol>
                <a:gridCol w="531196">
                  <a:extLst>
                    <a:ext uri="{9D8B030D-6E8A-4147-A177-3AD203B41FA5}">
                      <a16:colId xmlns:a16="http://schemas.microsoft.com/office/drawing/2014/main" val="214448472"/>
                    </a:ext>
                  </a:extLst>
                </a:gridCol>
                <a:gridCol w="531196">
                  <a:extLst>
                    <a:ext uri="{9D8B030D-6E8A-4147-A177-3AD203B41FA5}">
                      <a16:colId xmlns:a16="http://schemas.microsoft.com/office/drawing/2014/main" val="1705280835"/>
                    </a:ext>
                  </a:extLst>
                </a:gridCol>
                <a:gridCol w="531196">
                  <a:extLst>
                    <a:ext uri="{9D8B030D-6E8A-4147-A177-3AD203B41FA5}">
                      <a16:colId xmlns:a16="http://schemas.microsoft.com/office/drawing/2014/main" val="2581093441"/>
                    </a:ext>
                  </a:extLst>
                </a:gridCol>
                <a:gridCol w="531196">
                  <a:extLst>
                    <a:ext uri="{9D8B030D-6E8A-4147-A177-3AD203B41FA5}">
                      <a16:colId xmlns:a16="http://schemas.microsoft.com/office/drawing/2014/main" val="4077438231"/>
                    </a:ext>
                  </a:extLst>
                </a:gridCol>
                <a:gridCol w="531196">
                  <a:extLst>
                    <a:ext uri="{9D8B030D-6E8A-4147-A177-3AD203B41FA5}">
                      <a16:colId xmlns:a16="http://schemas.microsoft.com/office/drawing/2014/main" val="1177362101"/>
                    </a:ext>
                  </a:extLst>
                </a:gridCol>
                <a:gridCol w="531196">
                  <a:extLst>
                    <a:ext uri="{9D8B030D-6E8A-4147-A177-3AD203B41FA5}">
                      <a16:colId xmlns:a16="http://schemas.microsoft.com/office/drawing/2014/main" val="2694469165"/>
                    </a:ext>
                  </a:extLst>
                </a:gridCol>
                <a:gridCol w="531196">
                  <a:extLst>
                    <a:ext uri="{9D8B030D-6E8A-4147-A177-3AD203B41FA5}">
                      <a16:colId xmlns:a16="http://schemas.microsoft.com/office/drawing/2014/main" val="3646984209"/>
                    </a:ext>
                  </a:extLst>
                </a:gridCol>
                <a:gridCol w="531196">
                  <a:extLst>
                    <a:ext uri="{9D8B030D-6E8A-4147-A177-3AD203B41FA5}">
                      <a16:colId xmlns:a16="http://schemas.microsoft.com/office/drawing/2014/main" val="3364946104"/>
                    </a:ext>
                  </a:extLst>
                </a:gridCol>
                <a:gridCol w="531196">
                  <a:extLst>
                    <a:ext uri="{9D8B030D-6E8A-4147-A177-3AD203B41FA5}">
                      <a16:colId xmlns:a16="http://schemas.microsoft.com/office/drawing/2014/main" val="593703822"/>
                    </a:ext>
                  </a:extLst>
                </a:gridCol>
                <a:gridCol w="531196">
                  <a:extLst>
                    <a:ext uri="{9D8B030D-6E8A-4147-A177-3AD203B41FA5}">
                      <a16:colId xmlns:a16="http://schemas.microsoft.com/office/drawing/2014/main" val="2324670410"/>
                    </a:ext>
                  </a:extLst>
                </a:gridCol>
              </a:tblGrid>
              <a:tr h="767733">
                <a:tc>
                  <a:txBody>
                    <a:bodyPr/>
                    <a:lstStyle/>
                    <a:p>
                      <a:pPr algn="ctr" fontAlgn="b"/>
                      <a:r>
                        <a:rPr lang="en-US" sz="1600" b="1" u="none" strike="noStrike" dirty="0">
                          <a:effectLst/>
                        </a:rPr>
                        <a:t>Communicable Disease</a:t>
                      </a:r>
                    </a:p>
                    <a:p>
                      <a:pPr algn="ctr" fontAlgn="b"/>
                      <a:r>
                        <a:rPr lang="en-US" sz="1600" b="1" u="none" strike="noStrike" dirty="0">
                          <a:effectLst/>
                        </a:rPr>
                        <a:t>(# of new cases)</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600" b="1" i="0" u="none" strike="noStrike" dirty="0">
                          <a:solidFill>
                            <a:srgbClr val="000000"/>
                          </a:solidFill>
                          <a:effectLst/>
                          <a:latin typeface="Calibri" panose="020F0502020204030204" pitchFamily="34" charset="0"/>
                        </a:rPr>
                        <a:t>2008</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600" b="1" i="0" u="none" strike="noStrike" dirty="0">
                          <a:solidFill>
                            <a:srgbClr val="000000"/>
                          </a:solidFill>
                          <a:effectLst/>
                          <a:latin typeface="Calibri" panose="020F0502020204030204" pitchFamily="34" charset="0"/>
                        </a:rPr>
                        <a:t>2009</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600" b="1" i="0" u="none" strike="noStrike" dirty="0">
                          <a:solidFill>
                            <a:srgbClr val="000000"/>
                          </a:solidFill>
                          <a:effectLst/>
                          <a:latin typeface="Calibri" panose="020F0502020204030204" pitchFamily="34" charset="0"/>
                        </a:rPr>
                        <a:t>2010</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600" b="1" i="0" u="none" strike="noStrike" dirty="0">
                          <a:solidFill>
                            <a:srgbClr val="000000"/>
                          </a:solidFill>
                          <a:effectLst/>
                          <a:latin typeface="Calibri" panose="020F0502020204030204" pitchFamily="34" charset="0"/>
                        </a:rPr>
                        <a:t>2011</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600" b="1" i="0" u="none" strike="noStrike" dirty="0">
                          <a:solidFill>
                            <a:srgbClr val="000000"/>
                          </a:solidFill>
                          <a:effectLst/>
                          <a:latin typeface="Calibri" panose="020F0502020204030204" pitchFamily="34" charset="0"/>
                        </a:rPr>
                        <a:t>2012</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600" b="1" i="0" u="none" strike="noStrike" dirty="0">
                          <a:solidFill>
                            <a:srgbClr val="000000"/>
                          </a:solidFill>
                          <a:effectLst/>
                          <a:latin typeface="Calibri" panose="020F0502020204030204" pitchFamily="34" charset="0"/>
                        </a:rPr>
                        <a:t>2013</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600" b="1" i="0" u="none" strike="noStrike" dirty="0">
                          <a:solidFill>
                            <a:srgbClr val="000000"/>
                          </a:solidFill>
                          <a:effectLst/>
                          <a:latin typeface="Calibri" panose="020F0502020204030204" pitchFamily="34" charset="0"/>
                        </a:rPr>
                        <a:t>2014</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600" b="1" u="none" strike="noStrike" dirty="0">
                          <a:effectLst/>
                        </a:rPr>
                        <a:t>2015</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600" b="1" u="none" strike="noStrike" dirty="0">
                          <a:effectLst/>
                        </a:rPr>
                        <a:t>2016</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600" b="1" u="none" strike="noStrike" dirty="0">
                          <a:effectLst/>
                        </a:rPr>
                        <a:t>2017</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600" b="1" u="none" strike="noStrike" dirty="0">
                          <a:effectLst/>
                        </a:rPr>
                        <a:t>2018</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600" b="1" u="none" strike="noStrike" dirty="0">
                          <a:effectLst/>
                        </a:rPr>
                        <a:t>2019</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600" b="1" u="none" strike="noStrike" dirty="0">
                          <a:effectLst/>
                        </a:rPr>
                        <a:t>2020</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600" b="1" u="none" strike="noStrike" dirty="0">
                          <a:effectLst/>
                        </a:rPr>
                        <a:t>2021</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600" b="1" u="none" strike="noStrike" dirty="0">
                          <a:effectLst/>
                        </a:rPr>
                        <a:t>2022</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600" b="1" u="none" strike="noStrike" dirty="0">
                          <a:effectLst/>
                        </a:rPr>
                        <a:t>2023</a:t>
                      </a:r>
                      <a:endParaRPr lang="en-LC"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600" b="1" u="none" strike="noStrike" dirty="0">
                          <a:effectLst/>
                        </a:rPr>
                        <a:t>2024</a:t>
                      </a:r>
                      <a:endParaRPr lang="en-LC" sz="16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94927871"/>
                  </a:ext>
                </a:extLst>
              </a:tr>
              <a:tr h="342528">
                <a:tc>
                  <a:txBody>
                    <a:bodyPr/>
                    <a:lstStyle/>
                    <a:p>
                      <a:pPr algn="l" fontAlgn="b"/>
                      <a:r>
                        <a:rPr lang="en-US" sz="1600" b="1" u="none" strike="noStrike" dirty="0">
                          <a:effectLst/>
                        </a:rPr>
                        <a:t>COVID-19</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378</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13</a:t>
                      </a:r>
                      <a:r>
                        <a:rPr lang="en-US" sz="1400" u="none" strike="noStrike" dirty="0">
                          <a:effectLst/>
                        </a:rPr>
                        <a:t>,</a:t>
                      </a:r>
                      <a:r>
                        <a:rPr lang="en-LC" sz="1400" u="none" strike="noStrike" dirty="0">
                          <a:effectLst/>
                        </a:rPr>
                        <a:t>595</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15</a:t>
                      </a:r>
                      <a:r>
                        <a:rPr lang="en-US" sz="1400" u="none" strike="noStrike" dirty="0">
                          <a:effectLst/>
                        </a:rPr>
                        <a:t>,</a:t>
                      </a:r>
                      <a:r>
                        <a:rPr lang="en-LC" sz="1400" u="none" strike="noStrike" dirty="0">
                          <a:effectLst/>
                        </a:rPr>
                        <a:t>788</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517</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58</a:t>
                      </a:r>
                      <a:endParaRPr lang="en-LC"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30095452"/>
                  </a:ext>
                </a:extLst>
              </a:tr>
              <a:tr h="342528">
                <a:tc>
                  <a:txBody>
                    <a:bodyPr/>
                    <a:lstStyle/>
                    <a:p>
                      <a:pPr algn="l" fontAlgn="b"/>
                      <a:r>
                        <a:rPr lang="en-US" sz="1600" b="1" u="none" strike="noStrike" dirty="0">
                          <a:effectLst/>
                        </a:rPr>
                        <a:t>Dengue</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105</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19</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97</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749</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35</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282</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92</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33</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62</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57</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102</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20</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1322</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39</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16</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60</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432</a:t>
                      </a:r>
                      <a:endParaRPr lang="en-LC"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53066362"/>
                  </a:ext>
                </a:extLst>
              </a:tr>
              <a:tr h="342528">
                <a:tc>
                  <a:txBody>
                    <a:bodyPr/>
                    <a:lstStyle/>
                    <a:p>
                      <a:pPr algn="l" fontAlgn="b"/>
                      <a:r>
                        <a:rPr lang="en-US" sz="1600" b="1" u="none" strike="noStrike" dirty="0">
                          <a:effectLst/>
                        </a:rPr>
                        <a:t>Leptospirosis</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4</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4</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17</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30</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11</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29</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14</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8</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11</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24</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29</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35</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5</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7</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10</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15</a:t>
                      </a:r>
                      <a:endParaRPr lang="en-LC"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24395712"/>
                  </a:ext>
                </a:extLst>
              </a:tr>
              <a:tr h="342528">
                <a:tc>
                  <a:txBody>
                    <a:bodyPr/>
                    <a:lstStyle/>
                    <a:p>
                      <a:pPr algn="l" fontAlgn="b"/>
                      <a:r>
                        <a:rPr lang="en-US" sz="1600" b="1" u="none" strike="noStrike" dirty="0">
                          <a:effectLst/>
                        </a:rPr>
                        <a:t>Influenza A</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10</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5</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29</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2</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15</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13</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11</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19</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5</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33</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45</a:t>
                      </a:r>
                      <a:endParaRPr lang="en-LC"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46683399"/>
                  </a:ext>
                </a:extLst>
              </a:tr>
              <a:tr h="342528">
                <a:tc>
                  <a:txBody>
                    <a:bodyPr/>
                    <a:lstStyle/>
                    <a:p>
                      <a:pPr algn="l" fontAlgn="b"/>
                      <a:r>
                        <a:rPr lang="en-US" sz="1600" b="1" i="0" u="none" strike="noStrike" dirty="0">
                          <a:solidFill>
                            <a:srgbClr val="000000"/>
                          </a:solidFill>
                          <a:effectLst/>
                          <a:latin typeface="Calibri" panose="020F0502020204030204" pitchFamily="34" charset="0"/>
                        </a:rPr>
                        <a:t>Influenza B</a:t>
                      </a:r>
                    </a:p>
                  </a:txBody>
                  <a:tcPr marL="7620" marR="7620" marT="7620" marB="0" anchor="b"/>
                </a:tc>
                <a:tc>
                  <a:txBody>
                    <a:bodyPr/>
                    <a:lstStyle/>
                    <a:p>
                      <a:pPr algn="ctr" fontAlgn="b"/>
                      <a:r>
                        <a:rPr lang="en-US" sz="1400" b="0" i="0" u="none" strike="noStrike" dirty="0">
                          <a:solidFill>
                            <a:schemeClr val="tx1"/>
                          </a:solidFill>
                          <a:effectLst/>
                          <a:latin typeface="Calibri" panose="020F0502020204030204" pitchFamily="34" charset="0"/>
                        </a:rPr>
                        <a:t>2</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2</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1</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1</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5</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1</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9</a:t>
                      </a:r>
                    </a:p>
                  </a:txBody>
                  <a:tcPr marL="9525" marR="9525" marT="9525" marB="0" anchor="b"/>
                </a:tc>
                <a:tc>
                  <a:txBody>
                    <a:bodyPr/>
                    <a:lstStyle/>
                    <a:p>
                      <a:pPr algn="ctr" fontAlgn="b"/>
                      <a:r>
                        <a:rPr lang="en-US" sz="1400" b="0" i="0" u="none" strike="noStrike" dirty="0">
                          <a:solidFill>
                            <a:schemeClr val="tx1"/>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0005"/>
                  </a:ext>
                </a:extLst>
              </a:tr>
              <a:tr h="342528">
                <a:tc>
                  <a:txBody>
                    <a:bodyPr/>
                    <a:lstStyle/>
                    <a:p>
                      <a:pPr algn="l" fontAlgn="b"/>
                      <a:r>
                        <a:rPr lang="en-US" sz="1600" b="1" u="none" strike="noStrike" dirty="0">
                          <a:effectLst/>
                        </a:rPr>
                        <a:t>RSV</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15</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37</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5</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1</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3</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14</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9</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39</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2</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53</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2</a:t>
                      </a:r>
                      <a:endParaRPr lang="en-LC"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34803231"/>
                  </a:ext>
                </a:extLst>
              </a:tr>
              <a:tr h="342528">
                <a:tc>
                  <a:txBody>
                    <a:bodyPr/>
                    <a:lstStyle/>
                    <a:p>
                      <a:pPr algn="l" fontAlgn="b"/>
                      <a:r>
                        <a:rPr lang="en-US" sz="1600" b="1" u="none" strike="noStrike" dirty="0">
                          <a:effectLst/>
                        </a:rPr>
                        <a:t>Rhinovirus</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20</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20</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1</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2</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1</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19</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20</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18</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2</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72221866"/>
                  </a:ext>
                </a:extLst>
              </a:tr>
              <a:tr h="342528">
                <a:tc>
                  <a:txBody>
                    <a:bodyPr/>
                    <a:lstStyle/>
                    <a:p>
                      <a:pPr algn="l" fontAlgn="b"/>
                      <a:r>
                        <a:rPr lang="en-US" sz="1600" b="1" u="none" strike="noStrike" dirty="0">
                          <a:effectLst/>
                        </a:rPr>
                        <a:t>Leprosy</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1</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2</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5</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10</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9</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15</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a:t>
                      </a:r>
                      <a:endParaRPr lang="en-LC"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8087263"/>
                  </a:ext>
                </a:extLst>
              </a:tr>
              <a:tr h="342528">
                <a:tc>
                  <a:txBody>
                    <a:bodyPr/>
                    <a:lstStyle/>
                    <a:p>
                      <a:pPr algn="l" fontAlgn="b"/>
                      <a:r>
                        <a:rPr lang="en-US" sz="1600" b="1" u="none" strike="noStrike" dirty="0">
                          <a:effectLst/>
                        </a:rPr>
                        <a:t>Rotavirus</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17</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3</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3</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2</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6</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a:t>
                      </a:r>
                      <a:endParaRPr lang="en-LC"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86612640"/>
                  </a:ext>
                </a:extLst>
              </a:tr>
              <a:tr h="342528">
                <a:tc>
                  <a:txBody>
                    <a:bodyPr/>
                    <a:lstStyle/>
                    <a:p>
                      <a:pPr algn="l" fontAlgn="b"/>
                      <a:r>
                        <a:rPr lang="en-US" sz="1600" b="1" u="none" strike="noStrike" dirty="0">
                          <a:effectLst/>
                        </a:rPr>
                        <a:t>Adenovirus</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2</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2</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13</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6</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1</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56781646"/>
                  </a:ext>
                </a:extLst>
              </a:tr>
              <a:tr h="342528">
                <a:tc>
                  <a:txBody>
                    <a:bodyPr/>
                    <a:lstStyle/>
                    <a:p>
                      <a:pPr algn="l" fontAlgn="b"/>
                      <a:r>
                        <a:rPr lang="en-US" sz="1600" b="1" u="none" strike="noStrike" dirty="0">
                          <a:effectLst/>
                        </a:rPr>
                        <a:t>Tuberculosis</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1</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a:t>
                      </a:r>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3</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8</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3</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2</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a:effectLst/>
                        </a:rPr>
                        <a:t>3</a:t>
                      </a:r>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1400" u="none" strike="noStrike" dirty="0">
                          <a:effectLst/>
                        </a:rPr>
                        <a:t>1</a:t>
                      </a:r>
                      <a:endParaRPr lang="en-LC"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65911833"/>
                  </a:ext>
                </a:extLst>
              </a:tr>
              <a:tr h="342528">
                <a:tc>
                  <a:txBody>
                    <a:bodyPr/>
                    <a:lstStyle/>
                    <a:p>
                      <a:pPr algn="l" fontAlgn="b"/>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12"/>
                  </a:ext>
                </a:extLst>
              </a:tr>
            </a:tbl>
          </a:graphicData>
        </a:graphic>
      </p:graphicFrame>
      <p:sp>
        <p:nvSpPr>
          <p:cNvPr id="5" name="TextBox 4">
            <a:extLst>
              <a:ext uri="{FF2B5EF4-FFF2-40B4-BE49-F238E27FC236}">
                <a16:creationId xmlns:a16="http://schemas.microsoft.com/office/drawing/2014/main" id="{8D35A821-8C2A-448E-9927-41BC513EB503}"/>
              </a:ext>
            </a:extLst>
          </p:cNvPr>
          <p:cNvSpPr txBox="1"/>
          <p:nvPr/>
        </p:nvSpPr>
        <p:spPr>
          <a:xfrm>
            <a:off x="8170435" y="6288159"/>
            <a:ext cx="3416192" cy="276999"/>
          </a:xfrm>
          <a:prstGeom prst="rect">
            <a:avLst/>
          </a:prstGeom>
          <a:noFill/>
        </p:spPr>
        <p:txBody>
          <a:bodyPr wrap="none" rtlCol="0">
            <a:spAutoFit/>
          </a:bodyPr>
          <a:lstStyle/>
          <a:p>
            <a:r>
              <a:rPr lang="en-US" sz="1200" dirty="0"/>
              <a:t>Source: Case Notifications, Epidemiology Unit, MoH</a:t>
            </a:r>
            <a:endParaRPr lang="en-LC" sz="1200" dirty="0"/>
          </a:p>
        </p:txBody>
      </p:sp>
    </p:spTree>
    <p:extLst>
      <p:ext uri="{BB962C8B-B14F-4D97-AF65-F5344CB8AC3E}">
        <p14:creationId xmlns:p14="http://schemas.microsoft.com/office/powerpoint/2010/main" val="380393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3" y="316668"/>
            <a:ext cx="10636635" cy="1074592"/>
          </a:xfrm>
        </p:spPr>
        <p:txBody>
          <a:bodyPr>
            <a:normAutofit fontScale="90000"/>
          </a:bodyPr>
          <a:lstStyle/>
          <a:p>
            <a:pPr algn="ctr"/>
            <a:r>
              <a:rPr lang="en-US" b="1" dirty="0">
                <a:effectLst>
                  <a:outerShdw blurRad="38100" dist="38100" dir="2700000" algn="tl">
                    <a:srgbClr val="000000">
                      <a:alpha val="43137"/>
                    </a:srgbClr>
                  </a:outerShdw>
                </a:effectLst>
              </a:rPr>
              <a:t>HIV &amp; AIDS analysis</a:t>
            </a:r>
            <a:br>
              <a:rPr lang="en-US"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morbidity &amp; Mortality</a:t>
            </a:r>
            <a:endParaRPr lang="en-US" b="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9B17C2B9-A76F-452E-8C9C-13A8C5E470B8}"/>
              </a:ext>
            </a:extLst>
          </p:cNvPr>
          <p:cNvPicPr>
            <a:picLocks noChangeAspect="1"/>
          </p:cNvPicPr>
          <p:nvPr/>
        </p:nvPicPr>
        <p:blipFill>
          <a:blip r:embed="rId2"/>
          <a:stretch>
            <a:fillRect/>
          </a:stretch>
        </p:blipFill>
        <p:spPr>
          <a:xfrm>
            <a:off x="1361674" y="2635306"/>
            <a:ext cx="9766574" cy="3686715"/>
          </a:xfrm>
          <a:prstGeom prst="rect">
            <a:avLst/>
          </a:prstGeom>
        </p:spPr>
      </p:pic>
      <p:sp>
        <p:nvSpPr>
          <p:cNvPr id="3" name="Arrow: Down 2">
            <a:extLst>
              <a:ext uri="{FF2B5EF4-FFF2-40B4-BE49-F238E27FC236}">
                <a16:creationId xmlns:a16="http://schemas.microsoft.com/office/drawing/2014/main" id="{5DA54818-B985-B22E-9FD2-A43DCC778FEA}"/>
              </a:ext>
            </a:extLst>
          </p:cNvPr>
          <p:cNvSpPr/>
          <p:nvPr/>
        </p:nvSpPr>
        <p:spPr>
          <a:xfrm flipH="1">
            <a:off x="6751319" y="2236043"/>
            <a:ext cx="165296" cy="1354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06B2B6-53A2-CC3B-6403-95C201C48CF2}"/>
              </a:ext>
            </a:extLst>
          </p:cNvPr>
          <p:cNvSpPr txBox="1"/>
          <p:nvPr/>
        </p:nvSpPr>
        <p:spPr>
          <a:xfrm>
            <a:off x="6043580" y="1736283"/>
            <a:ext cx="2129245" cy="276999"/>
          </a:xfrm>
          <a:prstGeom prst="rect">
            <a:avLst/>
          </a:prstGeom>
          <a:solidFill>
            <a:schemeClr val="tx2">
              <a:lumMod val="20000"/>
              <a:lumOff val="80000"/>
            </a:schemeClr>
          </a:solidFill>
        </p:spPr>
        <p:txBody>
          <a:bodyPr vert="horz" wrap="square" rtlCol="0">
            <a:spAutoFit/>
          </a:bodyPr>
          <a:lstStyle/>
          <a:p>
            <a:r>
              <a:rPr lang="en-US" sz="1200" b="1" dirty="0"/>
              <a:t>ARVs introduced in 2006</a:t>
            </a:r>
          </a:p>
        </p:txBody>
      </p:sp>
    </p:spTree>
    <p:extLst>
      <p:ext uri="{BB962C8B-B14F-4D97-AF65-F5344CB8AC3E}">
        <p14:creationId xmlns:p14="http://schemas.microsoft.com/office/powerpoint/2010/main" val="736842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5BED-D3A7-4FC4-B574-765F42676F5C}"/>
              </a:ext>
            </a:extLst>
          </p:cNvPr>
          <p:cNvSpPr>
            <a:spLocks noGrp="1"/>
          </p:cNvSpPr>
          <p:nvPr>
            <p:ph type="title"/>
          </p:nvPr>
        </p:nvSpPr>
        <p:spPr>
          <a:xfrm>
            <a:off x="2441196" y="2479151"/>
            <a:ext cx="7159305" cy="1325563"/>
          </a:xfrm>
        </p:spPr>
        <p:txBody>
          <a:bodyPr/>
          <a:lstStyle/>
          <a:p>
            <a:pPr algn="ctr"/>
            <a:r>
              <a:rPr lang="en-US" b="1" dirty="0">
                <a:effectLst>
                  <a:outerShdw blurRad="38100" dist="38100" dir="2700000" algn="tl">
                    <a:srgbClr val="000000">
                      <a:alpha val="43137"/>
                    </a:srgbClr>
                  </a:outerShdw>
                </a:effectLst>
              </a:rPr>
              <a:t>Risk Factors</a:t>
            </a:r>
            <a:endParaRPr lang="en-LC"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495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771" y="238447"/>
            <a:ext cx="10058400" cy="1115568"/>
          </a:xfrm>
        </p:spPr>
        <p:txBody>
          <a:bodyPr/>
          <a:lstStyle/>
          <a:p>
            <a:pPr algn="ctr"/>
            <a:r>
              <a:rPr lang="en-US" b="1" dirty="0">
                <a:effectLst>
                  <a:outerShdw blurRad="38100" dist="38100" dir="2700000" algn="tl">
                    <a:srgbClr val="000000">
                      <a:alpha val="43137"/>
                    </a:srgbClr>
                  </a:outerShdw>
                </a:effectLst>
              </a:rPr>
              <a:t>Risk factors</a:t>
            </a:r>
          </a:p>
        </p:txBody>
      </p:sp>
      <p:graphicFrame>
        <p:nvGraphicFramePr>
          <p:cNvPr id="8" name="Table 7"/>
          <p:cNvGraphicFramePr>
            <a:graphicFrameLocks noGrp="1"/>
          </p:cNvGraphicFramePr>
          <p:nvPr>
            <p:extLst>
              <p:ext uri="{D42A27DB-BD31-4B8C-83A1-F6EECF244321}">
                <p14:modId xmlns:p14="http://schemas.microsoft.com/office/powerpoint/2010/main" val="1105321880"/>
              </p:ext>
            </p:extLst>
          </p:nvPr>
        </p:nvGraphicFramePr>
        <p:xfrm>
          <a:off x="316522" y="1143000"/>
          <a:ext cx="11605847" cy="5213800"/>
        </p:xfrm>
        <a:graphic>
          <a:graphicData uri="http://schemas.openxmlformats.org/drawingml/2006/table">
            <a:tbl>
              <a:tblPr firstRow="1" bandRow="1">
                <a:tableStyleId>{5C22544A-7EE6-4342-B048-85BDC9FD1C3A}</a:tableStyleId>
              </a:tblPr>
              <a:tblGrid>
                <a:gridCol w="8495551">
                  <a:extLst>
                    <a:ext uri="{9D8B030D-6E8A-4147-A177-3AD203B41FA5}">
                      <a16:colId xmlns:a16="http://schemas.microsoft.com/office/drawing/2014/main" val="20000"/>
                    </a:ext>
                  </a:extLst>
                </a:gridCol>
                <a:gridCol w="1101934">
                  <a:extLst>
                    <a:ext uri="{9D8B030D-6E8A-4147-A177-3AD203B41FA5}">
                      <a16:colId xmlns:a16="http://schemas.microsoft.com/office/drawing/2014/main" val="20001"/>
                    </a:ext>
                  </a:extLst>
                </a:gridCol>
                <a:gridCol w="853110">
                  <a:extLst>
                    <a:ext uri="{9D8B030D-6E8A-4147-A177-3AD203B41FA5}">
                      <a16:colId xmlns:a16="http://schemas.microsoft.com/office/drawing/2014/main" val="20002"/>
                    </a:ext>
                  </a:extLst>
                </a:gridCol>
                <a:gridCol w="1155252">
                  <a:extLst>
                    <a:ext uri="{9D8B030D-6E8A-4147-A177-3AD203B41FA5}">
                      <a16:colId xmlns:a16="http://schemas.microsoft.com/office/drawing/2014/main" val="20003"/>
                    </a:ext>
                  </a:extLst>
                </a:gridCol>
              </a:tblGrid>
              <a:tr h="367480">
                <a:tc>
                  <a:txBody>
                    <a:bodyPr/>
                    <a:lstStyle/>
                    <a:p>
                      <a:r>
                        <a:rPr lang="en-US" dirty="0"/>
                        <a:t>Risk Factor</a:t>
                      </a:r>
                    </a:p>
                  </a:txBody>
                  <a:tcPr/>
                </a:tc>
                <a:tc>
                  <a:txBody>
                    <a:bodyPr/>
                    <a:lstStyle/>
                    <a:p>
                      <a:r>
                        <a:rPr lang="en-US" dirty="0"/>
                        <a:t>Both</a:t>
                      </a:r>
                    </a:p>
                  </a:txBody>
                  <a:tcPr/>
                </a:tc>
                <a:tc>
                  <a:txBody>
                    <a:bodyPr/>
                    <a:lstStyle/>
                    <a:p>
                      <a:r>
                        <a:rPr lang="en-US" dirty="0"/>
                        <a:t>Male</a:t>
                      </a:r>
                    </a:p>
                  </a:txBody>
                  <a:tcPr/>
                </a:tc>
                <a:tc>
                  <a:txBody>
                    <a:bodyPr/>
                    <a:lstStyle/>
                    <a:p>
                      <a:r>
                        <a:rPr lang="en-US" dirty="0"/>
                        <a:t>Female</a:t>
                      </a:r>
                    </a:p>
                  </a:txBody>
                  <a:tcPr/>
                </a:tc>
                <a:extLst>
                  <a:ext uri="{0D108BD9-81ED-4DB2-BD59-A6C34878D82A}">
                    <a16:rowId xmlns:a16="http://schemas.microsoft.com/office/drawing/2014/main" val="10000"/>
                  </a:ext>
                </a:extLst>
              </a:tr>
              <a:tr h="634279">
                <a:tc>
                  <a:txBody>
                    <a:bodyPr/>
                    <a:lstStyle/>
                    <a:p>
                      <a:r>
                        <a:rPr lang="en-US" u="sng" dirty="0"/>
                        <a:t>Tobacco Use</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Current daily tobacco smokers </a:t>
                      </a:r>
                      <a:endParaRPr lang="en-US" dirty="0"/>
                    </a:p>
                  </a:txBody>
                  <a:tcPr/>
                </a:tc>
                <a:tc>
                  <a:txBody>
                    <a:bodyPr/>
                    <a:lstStyle/>
                    <a:p>
                      <a:endParaRPr lang="en-US" dirty="0"/>
                    </a:p>
                    <a:p>
                      <a:r>
                        <a:rPr lang="en-US" dirty="0"/>
                        <a:t>8.5</a:t>
                      </a:r>
                    </a:p>
                  </a:txBody>
                  <a:tcPr/>
                </a:tc>
                <a:tc>
                  <a:txBody>
                    <a:bodyPr/>
                    <a:lstStyle/>
                    <a:p>
                      <a:endParaRPr lang="en-US" dirty="0"/>
                    </a:p>
                    <a:p>
                      <a:r>
                        <a:rPr lang="en-US" dirty="0">
                          <a:solidFill>
                            <a:srgbClr val="FF0000"/>
                          </a:solidFill>
                        </a:rPr>
                        <a:t>16.8</a:t>
                      </a:r>
                    </a:p>
                  </a:txBody>
                  <a:tcPr/>
                </a:tc>
                <a:tc>
                  <a:txBody>
                    <a:bodyPr/>
                    <a:lstStyle/>
                    <a:p>
                      <a:endParaRPr lang="en-US" dirty="0"/>
                    </a:p>
                    <a:p>
                      <a:r>
                        <a:rPr lang="en-US" dirty="0"/>
                        <a:t>2.1</a:t>
                      </a:r>
                    </a:p>
                  </a:txBody>
                  <a:tcPr/>
                </a:tc>
                <a:extLst>
                  <a:ext uri="{0D108BD9-81ED-4DB2-BD59-A6C34878D82A}">
                    <a16:rowId xmlns:a16="http://schemas.microsoft.com/office/drawing/2014/main" val="10001"/>
                  </a:ext>
                </a:extLst>
              </a:tr>
              <a:tr h="1177947">
                <a:tc>
                  <a:txBody>
                    <a:bodyPr/>
                    <a:lstStyle/>
                    <a:p>
                      <a:r>
                        <a:rPr lang="en-US" u="sng" dirty="0"/>
                        <a:t>Alcohol</a:t>
                      </a:r>
                      <a:r>
                        <a:rPr lang="en-US" u="sng" baseline="0" dirty="0"/>
                        <a:t> Consumption</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Percentage who currently drink (drank alcohol in the past 30 days) </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Percentage who engage in heavy episodic drinking (6 or more drinks on any occasion in the past 30 days) </a:t>
                      </a:r>
                      <a:endParaRPr lang="en-US" dirty="0"/>
                    </a:p>
                  </a:txBody>
                  <a:tcPr/>
                </a:tc>
                <a:tc>
                  <a:txBody>
                    <a:bodyPr/>
                    <a:lstStyle/>
                    <a:p>
                      <a:endParaRPr lang="en-US" dirty="0"/>
                    </a:p>
                    <a:p>
                      <a:r>
                        <a:rPr lang="en-US" dirty="0">
                          <a:solidFill>
                            <a:srgbClr val="FF0000"/>
                          </a:solidFill>
                        </a:rPr>
                        <a:t>61.9</a:t>
                      </a:r>
                    </a:p>
                    <a:p>
                      <a:endParaRPr lang="en-US" dirty="0"/>
                    </a:p>
                    <a:p>
                      <a:r>
                        <a:rPr lang="en-US" dirty="0"/>
                        <a:t>19.1</a:t>
                      </a:r>
                    </a:p>
                  </a:txBody>
                  <a:tcPr/>
                </a:tc>
                <a:tc>
                  <a:txBody>
                    <a:bodyPr/>
                    <a:lstStyle/>
                    <a:p>
                      <a:endParaRPr lang="en-US" dirty="0"/>
                    </a:p>
                    <a:p>
                      <a:r>
                        <a:rPr lang="en-US" dirty="0">
                          <a:solidFill>
                            <a:schemeClr val="tx1"/>
                          </a:solidFill>
                        </a:rPr>
                        <a:t>72.3</a:t>
                      </a:r>
                    </a:p>
                    <a:p>
                      <a:endParaRPr lang="en-US" dirty="0"/>
                    </a:p>
                    <a:p>
                      <a:r>
                        <a:rPr lang="en-US" dirty="0"/>
                        <a:t>28.8</a:t>
                      </a:r>
                    </a:p>
                  </a:txBody>
                  <a:tcPr/>
                </a:tc>
                <a:tc>
                  <a:txBody>
                    <a:bodyPr/>
                    <a:lstStyle/>
                    <a:p>
                      <a:endParaRPr lang="en-US" dirty="0"/>
                    </a:p>
                    <a:p>
                      <a:r>
                        <a:rPr lang="en-US" dirty="0"/>
                        <a:t>53.9</a:t>
                      </a:r>
                    </a:p>
                    <a:p>
                      <a:endParaRPr lang="en-US" dirty="0"/>
                    </a:p>
                    <a:p>
                      <a:r>
                        <a:rPr lang="en-US" dirty="0"/>
                        <a:t>11.6</a:t>
                      </a:r>
                    </a:p>
                  </a:txBody>
                  <a:tcPr/>
                </a:tc>
                <a:extLst>
                  <a:ext uri="{0D108BD9-81ED-4DB2-BD59-A6C34878D82A}">
                    <a16:rowId xmlns:a16="http://schemas.microsoft.com/office/drawing/2014/main" val="10002"/>
                  </a:ext>
                </a:extLst>
              </a:tr>
              <a:tr h="634279">
                <a:tc>
                  <a:txBody>
                    <a:bodyPr/>
                    <a:lstStyle/>
                    <a:p>
                      <a:r>
                        <a:rPr lang="en-US" u="sng" dirty="0"/>
                        <a:t>Diet</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Ate less than 5 servings of fruit and/or vegetables on average per day </a:t>
                      </a:r>
                      <a:endParaRPr lang="en-US" dirty="0"/>
                    </a:p>
                  </a:txBody>
                  <a:tcPr/>
                </a:tc>
                <a:tc>
                  <a:txBody>
                    <a:bodyPr/>
                    <a:lstStyle/>
                    <a:p>
                      <a:endParaRPr lang="en-US" dirty="0"/>
                    </a:p>
                    <a:p>
                      <a:r>
                        <a:rPr lang="en-US" dirty="0">
                          <a:solidFill>
                            <a:srgbClr val="FF0000"/>
                          </a:solidFill>
                        </a:rPr>
                        <a:t>83.2</a:t>
                      </a:r>
                    </a:p>
                  </a:txBody>
                  <a:tcPr/>
                </a:tc>
                <a:tc>
                  <a:txBody>
                    <a:bodyPr/>
                    <a:lstStyle/>
                    <a:p>
                      <a:endParaRPr lang="en-US" dirty="0"/>
                    </a:p>
                    <a:p>
                      <a:r>
                        <a:rPr lang="en-US" dirty="0"/>
                        <a:t>81.7</a:t>
                      </a:r>
                    </a:p>
                  </a:txBody>
                  <a:tcPr/>
                </a:tc>
                <a:tc>
                  <a:txBody>
                    <a:bodyPr/>
                    <a:lstStyle/>
                    <a:p>
                      <a:endParaRPr lang="en-US" dirty="0"/>
                    </a:p>
                    <a:p>
                      <a:r>
                        <a:rPr lang="en-US" dirty="0"/>
                        <a:t>84.3</a:t>
                      </a:r>
                    </a:p>
                  </a:txBody>
                  <a:tcPr/>
                </a:tc>
                <a:extLst>
                  <a:ext uri="{0D108BD9-81ED-4DB2-BD59-A6C34878D82A}">
                    <a16:rowId xmlns:a16="http://schemas.microsoft.com/office/drawing/2014/main" val="10003"/>
                  </a:ext>
                </a:extLst>
              </a:tr>
              <a:tr h="906113">
                <a:tc>
                  <a:txBody>
                    <a:bodyPr/>
                    <a:lstStyle/>
                    <a:p>
                      <a:r>
                        <a:rPr lang="en-US" u="sng" dirty="0"/>
                        <a:t>Physical Activity</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Insufficient physical activity (defined as &lt; 150 minutes of moderate intensity activity per week, or equivalent)* </a:t>
                      </a:r>
                      <a:endParaRPr lang="en-US" u="sng" dirty="0"/>
                    </a:p>
                  </a:txBody>
                  <a:tcPr/>
                </a:tc>
                <a:tc>
                  <a:txBody>
                    <a:bodyPr/>
                    <a:lstStyle/>
                    <a:p>
                      <a:endParaRPr lang="en-US" dirty="0"/>
                    </a:p>
                    <a:p>
                      <a:endParaRPr lang="en-US" dirty="0"/>
                    </a:p>
                    <a:p>
                      <a:r>
                        <a:rPr lang="en-US" dirty="0"/>
                        <a:t>17.1</a:t>
                      </a:r>
                    </a:p>
                  </a:txBody>
                  <a:tcPr/>
                </a:tc>
                <a:tc>
                  <a:txBody>
                    <a:bodyPr/>
                    <a:lstStyle/>
                    <a:p>
                      <a:endParaRPr lang="en-US" dirty="0"/>
                    </a:p>
                    <a:p>
                      <a:endParaRPr lang="en-US" dirty="0"/>
                    </a:p>
                    <a:p>
                      <a:r>
                        <a:rPr lang="en-US" dirty="0"/>
                        <a:t>13.9</a:t>
                      </a:r>
                    </a:p>
                  </a:txBody>
                  <a:tcPr/>
                </a:tc>
                <a:tc>
                  <a:txBody>
                    <a:bodyPr/>
                    <a:lstStyle/>
                    <a:p>
                      <a:endParaRPr lang="en-US" dirty="0"/>
                    </a:p>
                    <a:p>
                      <a:endParaRPr lang="en-US" dirty="0"/>
                    </a:p>
                    <a:p>
                      <a:r>
                        <a:rPr lang="en-US" dirty="0"/>
                        <a:t>19.5</a:t>
                      </a:r>
                    </a:p>
                  </a:txBody>
                  <a:tcPr/>
                </a:tc>
                <a:extLst>
                  <a:ext uri="{0D108BD9-81ED-4DB2-BD59-A6C34878D82A}">
                    <a16:rowId xmlns:a16="http://schemas.microsoft.com/office/drawing/2014/main" val="10004"/>
                  </a:ext>
                </a:extLst>
              </a:tr>
              <a:tr h="1449781">
                <a:tc>
                  <a:txBody>
                    <a:bodyPr/>
                    <a:lstStyle/>
                    <a:p>
                      <a:r>
                        <a:rPr lang="en-US" sz="1800" b="0" u="sng" kern="1200" dirty="0">
                          <a:solidFill>
                            <a:schemeClr val="dk1"/>
                          </a:solidFill>
                          <a:effectLst/>
                          <a:latin typeface="+mn-lt"/>
                          <a:ea typeface="+mn-ea"/>
                          <a:cs typeface="+mn-cs"/>
                        </a:rPr>
                        <a:t>Cervical cancer and breast cancer screening </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Women aged 50-69 years who have never had a mammography </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Women who have never had a breast exam </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Women aged 30-49 years who have ever had a screening test for cervical cancer </a:t>
                      </a:r>
                      <a:endParaRPr lang="en-US" b="0" u="sng" dirty="0"/>
                    </a:p>
                  </a:txBody>
                  <a:tcPr/>
                </a:tc>
                <a:tc>
                  <a:txBody>
                    <a:bodyPr/>
                    <a:lstStyle/>
                    <a:p>
                      <a:endParaRPr lang="en-US" dirty="0"/>
                    </a:p>
                    <a:p>
                      <a:endParaRPr lang="en-US" dirty="0"/>
                    </a:p>
                  </a:txBody>
                  <a:tcPr/>
                </a:tc>
                <a:tc>
                  <a:txBody>
                    <a:bodyPr/>
                    <a:lstStyle/>
                    <a:p>
                      <a:endParaRPr lang="en-US"/>
                    </a:p>
                  </a:txBody>
                  <a:tcPr/>
                </a:tc>
                <a:tc>
                  <a:txBody>
                    <a:bodyPr/>
                    <a:lstStyle/>
                    <a:p>
                      <a:endParaRPr lang="en-US" dirty="0"/>
                    </a:p>
                    <a:p>
                      <a:r>
                        <a:rPr lang="en-US" dirty="0">
                          <a:solidFill>
                            <a:srgbClr val="FF0000"/>
                          </a:solidFill>
                        </a:rPr>
                        <a:t>58.8</a:t>
                      </a:r>
                    </a:p>
                    <a:p>
                      <a:r>
                        <a:rPr lang="en-US" dirty="0"/>
                        <a:t>19.3</a:t>
                      </a:r>
                    </a:p>
                    <a:p>
                      <a:endParaRPr lang="en-US" dirty="0"/>
                    </a:p>
                    <a:p>
                      <a:r>
                        <a:rPr lang="en-US" dirty="0"/>
                        <a:t>80.8</a:t>
                      </a:r>
                    </a:p>
                  </a:txBody>
                  <a:tcPr/>
                </a:tc>
                <a:extLst>
                  <a:ext uri="{0D108BD9-81ED-4DB2-BD59-A6C34878D82A}">
                    <a16:rowId xmlns:a16="http://schemas.microsoft.com/office/drawing/2014/main" val="10005"/>
                  </a:ext>
                </a:extLst>
              </a:tr>
            </a:tbl>
          </a:graphicData>
        </a:graphic>
      </p:graphicFrame>
      <p:sp>
        <p:nvSpPr>
          <p:cNvPr id="9" name="TextBox 8"/>
          <p:cNvSpPr txBox="1"/>
          <p:nvPr/>
        </p:nvSpPr>
        <p:spPr>
          <a:xfrm>
            <a:off x="7013447" y="6365630"/>
            <a:ext cx="4202724" cy="369277"/>
          </a:xfrm>
          <a:prstGeom prst="rect">
            <a:avLst/>
          </a:prstGeom>
          <a:noFill/>
        </p:spPr>
        <p:txBody>
          <a:bodyPr wrap="square" rtlCol="0">
            <a:spAutoFit/>
          </a:bodyPr>
          <a:lstStyle/>
          <a:p>
            <a:r>
              <a:rPr lang="en-US" dirty="0"/>
              <a:t>Saint Lucia STEPS Survey, 2019</a:t>
            </a:r>
          </a:p>
        </p:txBody>
      </p:sp>
    </p:spTree>
    <p:extLst>
      <p:ext uri="{BB962C8B-B14F-4D97-AF65-F5344CB8AC3E}">
        <p14:creationId xmlns:p14="http://schemas.microsoft.com/office/powerpoint/2010/main" val="2435514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22602" y="0"/>
            <a:ext cx="10058400" cy="1609344"/>
          </a:xfrm>
        </p:spPr>
        <p:txBody>
          <a:bodyPr/>
          <a:lstStyle/>
          <a:p>
            <a:pPr algn="ctr"/>
            <a:r>
              <a:rPr lang="en-US" b="1" dirty="0">
                <a:effectLst>
                  <a:outerShdw blurRad="38100" dist="38100" dir="2700000" algn="tl">
                    <a:srgbClr val="000000">
                      <a:alpha val="43137"/>
                    </a:srgbClr>
                  </a:outerShdw>
                </a:effectLst>
              </a:rPr>
              <a:t>Risk factors</a:t>
            </a:r>
          </a:p>
        </p:txBody>
      </p:sp>
      <p:graphicFrame>
        <p:nvGraphicFramePr>
          <p:cNvPr id="4" name="Table 3"/>
          <p:cNvGraphicFramePr>
            <a:graphicFrameLocks noGrp="1"/>
          </p:cNvGraphicFramePr>
          <p:nvPr>
            <p:extLst>
              <p:ext uri="{D42A27DB-BD31-4B8C-83A1-F6EECF244321}">
                <p14:modId xmlns:p14="http://schemas.microsoft.com/office/powerpoint/2010/main" val="666552161"/>
              </p:ext>
            </p:extLst>
          </p:nvPr>
        </p:nvGraphicFramePr>
        <p:xfrm>
          <a:off x="351690" y="1248506"/>
          <a:ext cx="11517924" cy="4424375"/>
        </p:xfrm>
        <a:graphic>
          <a:graphicData uri="http://schemas.openxmlformats.org/drawingml/2006/table">
            <a:tbl>
              <a:tblPr firstRow="1" bandRow="1">
                <a:tableStyleId>{5C22544A-7EE6-4342-B048-85BDC9FD1C3A}</a:tableStyleId>
              </a:tblPr>
              <a:tblGrid>
                <a:gridCol w="8546125">
                  <a:extLst>
                    <a:ext uri="{9D8B030D-6E8A-4147-A177-3AD203B41FA5}">
                      <a16:colId xmlns:a16="http://schemas.microsoft.com/office/drawing/2014/main" val="20000"/>
                    </a:ext>
                  </a:extLst>
                </a:gridCol>
                <a:gridCol w="100232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055076">
                  <a:extLst>
                    <a:ext uri="{9D8B030D-6E8A-4147-A177-3AD203B41FA5}">
                      <a16:colId xmlns:a16="http://schemas.microsoft.com/office/drawing/2014/main" val="20003"/>
                    </a:ext>
                  </a:extLst>
                </a:gridCol>
              </a:tblGrid>
              <a:tr h="545125">
                <a:tc>
                  <a:txBody>
                    <a:bodyPr/>
                    <a:lstStyle/>
                    <a:p>
                      <a:r>
                        <a:rPr lang="en-US" dirty="0"/>
                        <a:t>Risk Factor</a:t>
                      </a:r>
                    </a:p>
                  </a:txBody>
                  <a:tcPr/>
                </a:tc>
                <a:tc>
                  <a:txBody>
                    <a:bodyPr/>
                    <a:lstStyle/>
                    <a:p>
                      <a:pPr algn="ctr"/>
                      <a:r>
                        <a:rPr lang="en-US" dirty="0"/>
                        <a:t>Both</a:t>
                      </a:r>
                    </a:p>
                  </a:txBody>
                  <a:tcPr/>
                </a:tc>
                <a:tc>
                  <a:txBody>
                    <a:bodyPr/>
                    <a:lstStyle/>
                    <a:p>
                      <a:pPr algn="ctr"/>
                      <a:r>
                        <a:rPr lang="en-US" dirty="0"/>
                        <a:t>Male</a:t>
                      </a:r>
                    </a:p>
                  </a:txBody>
                  <a:tcPr/>
                </a:tc>
                <a:tc>
                  <a:txBody>
                    <a:bodyPr/>
                    <a:lstStyle/>
                    <a:p>
                      <a:pPr algn="ctr"/>
                      <a:r>
                        <a:rPr lang="en-US" dirty="0"/>
                        <a:t>Female</a:t>
                      </a:r>
                    </a:p>
                  </a:txBody>
                  <a:tcPr/>
                </a:tc>
                <a:extLst>
                  <a:ext uri="{0D108BD9-81ED-4DB2-BD59-A6C34878D82A}">
                    <a16:rowId xmlns:a16="http://schemas.microsoft.com/office/drawing/2014/main" val="10000"/>
                  </a:ext>
                </a:extLst>
              </a:tr>
              <a:tr h="386861">
                <a:tc>
                  <a:txBody>
                    <a:bodyPr/>
                    <a:lstStyle/>
                    <a:p>
                      <a:r>
                        <a:rPr lang="en-US" dirty="0"/>
                        <a:t>Mean Body Mass Index (BMI)</a:t>
                      </a:r>
                    </a:p>
                  </a:txBody>
                  <a:tcPr/>
                </a:tc>
                <a:tc>
                  <a:txBody>
                    <a:bodyPr/>
                    <a:lstStyle/>
                    <a:p>
                      <a:pPr algn="ctr"/>
                      <a:r>
                        <a:rPr lang="en-US" dirty="0">
                          <a:solidFill>
                            <a:srgbClr val="FF0000"/>
                          </a:solidFill>
                        </a:rPr>
                        <a:t>28.4</a:t>
                      </a:r>
                    </a:p>
                  </a:txBody>
                  <a:tcPr/>
                </a:tc>
                <a:tc>
                  <a:txBody>
                    <a:bodyPr/>
                    <a:lstStyle/>
                    <a:p>
                      <a:pPr algn="ctr"/>
                      <a:r>
                        <a:rPr lang="en-US" dirty="0"/>
                        <a:t>26.1</a:t>
                      </a:r>
                    </a:p>
                  </a:txBody>
                  <a:tcPr/>
                </a:tc>
                <a:tc>
                  <a:txBody>
                    <a:bodyPr/>
                    <a:lstStyle/>
                    <a:p>
                      <a:pPr algn="ctr"/>
                      <a:r>
                        <a:rPr lang="en-US" dirty="0"/>
                        <a:t>30.2</a:t>
                      </a:r>
                    </a:p>
                  </a:txBody>
                  <a:tcPr/>
                </a:tc>
                <a:extLst>
                  <a:ext uri="{0D108BD9-81ED-4DB2-BD59-A6C34878D82A}">
                    <a16:rowId xmlns:a16="http://schemas.microsoft.com/office/drawing/2014/main" val="10001"/>
                  </a:ext>
                </a:extLst>
              </a:tr>
              <a:tr h="450166">
                <a:tc>
                  <a:txBody>
                    <a:bodyPr/>
                    <a:lstStyle/>
                    <a:p>
                      <a:r>
                        <a:rPr lang="en-US" sz="1800" kern="1200" dirty="0">
                          <a:solidFill>
                            <a:schemeClr val="dk1"/>
                          </a:solidFill>
                          <a:effectLst/>
                          <a:latin typeface="+mn-lt"/>
                          <a:ea typeface="+mn-ea"/>
                          <a:cs typeface="+mn-cs"/>
                        </a:rPr>
                        <a:t>Percentage who are overweight or obese (BMI ≥ 25 kg/m</a:t>
                      </a:r>
                      <a:r>
                        <a:rPr lang="en-US" sz="1800" kern="1200" baseline="30000" dirty="0">
                          <a:solidFill>
                            <a:schemeClr val="dk1"/>
                          </a:solidFill>
                          <a:effectLst/>
                          <a:latin typeface="+mn-lt"/>
                          <a:ea typeface="+mn-ea"/>
                          <a:cs typeface="+mn-cs"/>
                        </a:rPr>
                        <a:t>2</a:t>
                      </a:r>
                      <a:r>
                        <a:rPr lang="en-US" sz="1800" kern="1200" dirty="0">
                          <a:solidFill>
                            <a:schemeClr val="dk1"/>
                          </a:solidFill>
                          <a:effectLst/>
                          <a:latin typeface="+mn-lt"/>
                          <a:ea typeface="+mn-ea"/>
                          <a:cs typeface="+mn-cs"/>
                        </a:rPr>
                        <a:t>) </a:t>
                      </a:r>
                      <a:endParaRPr lang="en-US" dirty="0"/>
                    </a:p>
                  </a:txBody>
                  <a:tcPr/>
                </a:tc>
                <a:tc>
                  <a:txBody>
                    <a:bodyPr/>
                    <a:lstStyle/>
                    <a:p>
                      <a:pPr algn="ctr"/>
                      <a:r>
                        <a:rPr lang="en-US" dirty="0">
                          <a:solidFill>
                            <a:srgbClr val="FF0000"/>
                          </a:solidFill>
                        </a:rPr>
                        <a:t>65.0</a:t>
                      </a:r>
                    </a:p>
                  </a:txBody>
                  <a:tcPr/>
                </a:tc>
                <a:tc>
                  <a:txBody>
                    <a:bodyPr/>
                    <a:lstStyle/>
                    <a:p>
                      <a:pPr algn="ctr"/>
                      <a:r>
                        <a:rPr lang="en-US" dirty="0">
                          <a:solidFill>
                            <a:srgbClr val="FF0000"/>
                          </a:solidFill>
                        </a:rPr>
                        <a:t>50.0</a:t>
                      </a:r>
                    </a:p>
                  </a:txBody>
                  <a:tcPr/>
                </a:tc>
                <a:tc>
                  <a:txBody>
                    <a:bodyPr/>
                    <a:lstStyle/>
                    <a:p>
                      <a:pPr algn="ctr"/>
                      <a:r>
                        <a:rPr lang="en-US" dirty="0">
                          <a:solidFill>
                            <a:srgbClr val="FF0000"/>
                          </a:solidFill>
                        </a:rPr>
                        <a:t>76.8</a:t>
                      </a:r>
                    </a:p>
                  </a:txBody>
                  <a:tcPr/>
                </a:tc>
                <a:extLst>
                  <a:ext uri="{0D108BD9-81ED-4DB2-BD59-A6C34878D82A}">
                    <a16:rowId xmlns:a16="http://schemas.microsoft.com/office/drawing/2014/main" val="10002"/>
                  </a:ext>
                </a:extLst>
              </a:tr>
              <a:tr h="404446">
                <a:tc>
                  <a:txBody>
                    <a:bodyPr/>
                    <a:lstStyle/>
                    <a:p>
                      <a:r>
                        <a:rPr lang="en-US" sz="1800" kern="1200" dirty="0">
                          <a:solidFill>
                            <a:schemeClr val="dk1"/>
                          </a:solidFill>
                          <a:effectLst/>
                          <a:latin typeface="+mn-lt"/>
                          <a:ea typeface="+mn-ea"/>
                          <a:cs typeface="+mn-cs"/>
                        </a:rPr>
                        <a:t>Percentage who are obese (BMI ≥ 30 kg/m</a:t>
                      </a:r>
                      <a:r>
                        <a:rPr lang="en-US" sz="1800" kern="1200" baseline="30000" dirty="0">
                          <a:solidFill>
                            <a:schemeClr val="dk1"/>
                          </a:solidFill>
                          <a:effectLst/>
                          <a:latin typeface="+mn-lt"/>
                          <a:ea typeface="+mn-ea"/>
                          <a:cs typeface="+mn-cs"/>
                        </a:rPr>
                        <a:t>2</a:t>
                      </a:r>
                      <a:r>
                        <a:rPr lang="en-US" sz="1800" kern="1200" dirty="0">
                          <a:solidFill>
                            <a:schemeClr val="dk1"/>
                          </a:solidFill>
                          <a:effectLst/>
                          <a:latin typeface="+mn-lt"/>
                          <a:ea typeface="+mn-ea"/>
                          <a:cs typeface="+mn-cs"/>
                        </a:rPr>
                        <a:t>) </a:t>
                      </a:r>
                      <a:endParaRPr lang="en-US" dirty="0"/>
                    </a:p>
                  </a:txBody>
                  <a:tcPr/>
                </a:tc>
                <a:tc>
                  <a:txBody>
                    <a:bodyPr/>
                    <a:lstStyle/>
                    <a:p>
                      <a:pPr algn="ctr"/>
                      <a:r>
                        <a:rPr lang="en-US" dirty="0"/>
                        <a:t>34.9</a:t>
                      </a:r>
                    </a:p>
                  </a:txBody>
                  <a:tcPr/>
                </a:tc>
                <a:tc>
                  <a:txBody>
                    <a:bodyPr/>
                    <a:lstStyle/>
                    <a:p>
                      <a:pPr algn="ctr"/>
                      <a:r>
                        <a:rPr lang="en-US" dirty="0"/>
                        <a:t>20.6</a:t>
                      </a:r>
                    </a:p>
                  </a:txBody>
                  <a:tcPr/>
                </a:tc>
                <a:tc>
                  <a:txBody>
                    <a:bodyPr/>
                    <a:lstStyle/>
                    <a:p>
                      <a:pPr algn="ctr"/>
                      <a:r>
                        <a:rPr lang="en-US" dirty="0">
                          <a:solidFill>
                            <a:srgbClr val="FF0000"/>
                          </a:solidFill>
                        </a:rPr>
                        <a:t>46.1</a:t>
                      </a:r>
                    </a:p>
                  </a:txBody>
                  <a:tcPr/>
                </a:tc>
                <a:extLst>
                  <a:ext uri="{0D108BD9-81ED-4DB2-BD59-A6C34878D82A}">
                    <a16:rowId xmlns:a16="http://schemas.microsoft.com/office/drawing/2014/main" val="10003"/>
                  </a:ext>
                </a:extLst>
              </a:tr>
              <a:tr h="692834">
                <a:tc>
                  <a:txBody>
                    <a:bodyPr/>
                    <a:lstStyle/>
                    <a:p>
                      <a:r>
                        <a:rPr lang="en-US" sz="1800" kern="1200" dirty="0">
                          <a:solidFill>
                            <a:schemeClr val="dk1"/>
                          </a:solidFill>
                          <a:effectLst/>
                          <a:latin typeface="+mn-lt"/>
                          <a:ea typeface="+mn-ea"/>
                          <a:cs typeface="+mn-cs"/>
                        </a:rPr>
                        <a:t>Percentage with raised total cholesterol (≥ 190 mg/dl or currently on medication for raised cholesterol) </a:t>
                      </a:r>
                      <a:endParaRPr lang="en-US" dirty="0"/>
                    </a:p>
                  </a:txBody>
                  <a:tcPr/>
                </a:tc>
                <a:tc>
                  <a:txBody>
                    <a:bodyPr/>
                    <a:lstStyle/>
                    <a:p>
                      <a:pPr algn="ctr"/>
                      <a:r>
                        <a:rPr lang="en-US" dirty="0"/>
                        <a:t>31.9</a:t>
                      </a:r>
                    </a:p>
                  </a:txBody>
                  <a:tcPr/>
                </a:tc>
                <a:tc>
                  <a:txBody>
                    <a:bodyPr/>
                    <a:lstStyle/>
                    <a:p>
                      <a:pPr algn="ctr"/>
                      <a:r>
                        <a:rPr lang="en-US" dirty="0"/>
                        <a:t>23.4</a:t>
                      </a:r>
                    </a:p>
                  </a:txBody>
                  <a:tcPr/>
                </a:tc>
                <a:tc>
                  <a:txBody>
                    <a:bodyPr/>
                    <a:lstStyle/>
                    <a:p>
                      <a:pPr algn="ctr"/>
                      <a:r>
                        <a:rPr lang="en-US" dirty="0"/>
                        <a:t>38.5</a:t>
                      </a:r>
                    </a:p>
                  </a:txBody>
                  <a:tcPr/>
                </a:tc>
                <a:extLst>
                  <a:ext uri="{0D108BD9-81ED-4DB2-BD59-A6C34878D82A}">
                    <a16:rowId xmlns:a16="http://schemas.microsoft.com/office/drawing/2014/main" val="10004"/>
                  </a:ext>
                </a:extLst>
              </a:tr>
              <a:tr h="545124">
                <a:tc>
                  <a:txBody>
                    <a:bodyPr/>
                    <a:lstStyle/>
                    <a:p>
                      <a:r>
                        <a:rPr lang="en-US" sz="1800" kern="1200" dirty="0">
                          <a:solidFill>
                            <a:schemeClr val="dk1"/>
                          </a:solidFill>
                          <a:effectLst/>
                          <a:latin typeface="+mn-lt"/>
                          <a:ea typeface="+mn-ea"/>
                          <a:cs typeface="+mn-cs"/>
                        </a:rPr>
                        <a:t>Percentage with raised BP, not previously diagnosed </a:t>
                      </a:r>
                      <a:endParaRPr lang="en-US" dirty="0"/>
                    </a:p>
                  </a:txBody>
                  <a:tcPr/>
                </a:tc>
                <a:tc>
                  <a:txBody>
                    <a:bodyPr/>
                    <a:lstStyle/>
                    <a:p>
                      <a:pPr algn="ctr"/>
                      <a:r>
                        <a:rPr lang="en-US" dirty="0"/>
                        <a:t>37.3</a:t>
                      </a:r>
                    </a:p>
                  </a:txBody>
                  <a:tcPr/>
                </a:tc>
                <a:tc>
                  <a:txBody>
                    <a:bodyPr/>
                    <a:lstStyle/>
                    <a:p>
                      <a:pPr algn="ctr"/>
                      <a:r>
                        <a:rPr lang="en-US" dirty="0">
                          <a:solidFill>
                            <a:srgbClr val="FF0000"/>
                          </a:solidFill>
                        </a:rPr>
                        <a:t>52.8</a:t>
                      </a:r>
                    </a:p>
                  </a:txBody>
                  <a:tcPr/>
                </a:tc>
                <a:tc>
                  <a:txBody>
                    <a:bodyPr/>
                    <a:lstStyle/>
                    <a:p>
                      <a:pPr algn="ctr"/>
                      <a:r>
                        <a:rPr lang="en-US" dirty="0"/>
                        <a:t>26.0</a:t>
                      </a:r>
                    </a:p>
                  </a:txBody>
                  <a:tcPr/>
                </a:tc>
                <a:extLst>
                  <a:ext uri="{0D108BD9-81ED-4DB2-BD59-A6C34878D82A}">
                    <a16:rowId xmlns:a16="http://schemas.microsoft.com/office/drawing/2014/main" val="10005"/>
                  </a:ext>
                </a:extLst>
              </a:tr>
              <a:tr h="509953">
                <a:tc>
                  <a:txBody>
                    <a:bodyPr/>
                    <a:lstStyle/>
                    <a:p>
                      <a:pPr marL="52705">
                        <a:lnSpc>
                          <a:spcPct val="107000"/>
                        </a:lnSpc>
                        <a:spcAft>
                          <a:spcPts val="0"/>
                        </a:spcAft>
                      </a:pPr>
                      <a:r>
                        <a:rPr lang="en-US" sz="1800" dirty="0">
                          <a:solidFill>
                            <a:srgbClr val="000000"/>
                          </a:solidFill>
                          <a:effectLst/>
                          <a:latin typeface="+mn-lt"/>
                          <a:ea typeface="Arial" panose="020B0604020202020204" pitchFamily="34" charset="0"/>
                          <a:cs typeface="Times New Roman" panose="02020603050405020304" pitchFamily="18" charset="0"/>
                        </a:rPr>
                        <a:t>Percentage with raised BP, previously diagnosed, not currently on medication </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0" marR="5715" marT="37465" marB="0" anchor="ctr"/>
                </a:tc>
                <a:tc>
                  <a:txBody>
                    <a:bodyPr/>
                    <a:lstStyle/>
                    <a:p>
                      <a:pPr marL="3810" algn="ctr">
                        <a:lnSpc>
                          <a:spcPct val="107000"/>
                        </a:lnSpc>
                        <a:spcAft>
                          <a:spcPts val="0"/>
                        </a:spcAft>
                      </a:pPr>
                      <a:r>
                        <a:rPr lang="en-US" sz="1800" dirty="0">
                          <a:solidFill>
                            <a:srgbClr val="000000"/>
                          </a:solidFill>
                          <a:effectLst/>
                          <a:latin typeface="+mn-lt"/>
                          <a:ea typeface="Arial" panose="020B0604020202020204" pitchFamily="34" charset="0"/>
                          <a:cs typeface="Times New Roman" panose="02020603050405020304" pitchFamily="18" charset="0"/>
                        </a:rPr>
                        <a:t>22.5</a:t>
                      </a:r>
                      <a:endParaRPr lang="en-US" sz="1800" dirty="0">
                        <a:solidFill>
                          <a:srgbClr val="000000"/>
                        </a:solidFill>
                        <a:effectLst/>
                        <a:latin typeface="+mn-lt"/>
                        <a:ea typeface="Calibri" panose="020F0502020204030204" pitchFamily="34" charset="0"/>
                        <a:cs typeface="Times New Roman" panose="02020603050405020304" pitchFamily="18" charset="0"/>
                      </a:endParaRPr>
                    </a:p>
                    <a:p>
                      <a:pPr marL="1270" algn="ctr">
                        <a:lnSpc>
                          <a:spcPct val="107000"/>
                        </a:lnSpc>
                        <a:spcAft>
                          <a:spcPts val="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0" marR="5715" marT="37465" marB="0"/>
                </a:tc>
                <a:tc>
                  <a:txBody>
                    <a:bodyPr/>
                    <a:lstStyle/>
                    <a:p>
                      <a:pPr marL="4445" algn="ctr">
                        <a:lnSpc>
                          <a:spcPct val="107000"/>
                        </a:lnSpc>
                        <a:spcAft>
                          <a:spcPts val="0"/>
                        </a:spcAft>
                      </a:pPr>
                      <a:r>
                        <a:rPr lang="en-US" sz="1800" dirty="0">
                          <a:solidFill>
                            <a:srgbClr val="000000"/>
                          </a:solidFill>
                          <a:effectLst/>
                          <a:latin typeface="+mn-lt"/>
                          <a:ea typeface="Arial" panose="020B0604020202020204" pitchFamily="34" charset="0"/>
                          <a:cs typeface="Times New Roman" panose="02020603050405020304" pitchFamily="18" charset="0"/>
                        </a:rPr>
                        <a:t>21.8</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0" marR="5715" marT="37465" marB="0"/>
                </a:tc>
                <a:tc>
                  <a:txBody>
                    <a:bodyPr/>
                    <a:lstStyle/>
                    <a:p>
                      <a:pPr marL="3175" algn="ctr">
                        <a:lnSpc>
                          <a:spcPct val="107000"/>
                        </a:lnSpc>
                        <a:spcAft>
                          <a:spcPts val="0"/>
                        </a:spcAft>
                      </a:pPr>
                      <a:r>
                        <a:rPr lang="en-US" sz="1800" dirty="0">
                          <a:solidFill>
                            <a:srgbClr val="000000"/>
                          </a:solidFill>
                          <a:effectLst/>
                          <a:latin typeface="+mn-lt"/>
                          <a:ea typeface="Arial" panose="020B0604020202020204" pitchFamily="34" charset="0"/>
                          <a:cs typeface="Times New Roman" panose="02020603050405020304" pitchFamily="18" charset="0"/>
                        </a:rPr>
                        <a:t>23.1</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0" marR="5715" marT="37465" marB="0"/>
                </a:tc>
                <a:extLst>
                  <a:ext uri="{0D108BD9-81ED-4DB2-BD59-A6C34878D82A}">
                    <a16:rowId xmlns:a16="http://schemas.microsoft.com/office/drawing/2014/main" val="10006"/>
                  </a:ext>
                </a:extLst>
              </a:tr>
              <a:tr h="788377">
                <a:tc>
                  <a:txBody>
                    <a:bodyPr/>
                    <a:lstStyle/>
                    <a:p>
                      <a:pPr marL="52705">
                        <a:lnSpc>
                          <a:spcPct val="107000"/>
                        </a:lnSpc>
                        <a:spcAft>
                          <a:spcPts val="0"/>
                        </a:spcAft>
                      </a:pPr>
                      <a:r>
                        <a:rPr lang="en-US" sz="1800" dirty="0">
                          <a:solidFill>
                            <a:srgbClr val="000000"/>
                          </a:solidFill>
                          <a:effectLst/>
                          <a:latin typeface="+mn-lt"/>
                          <a:ea typeface="Arial" panose="020B0604020202020204" pitchFamily="34" charset="0"/>
                          <a:cs typeface="Times New Roman" panose="02020603050405020304" pitchFamily="18" charset="0"/>
                        </a:rPr>
                        <a:t>Percentage with raised BP, previously diagnosed, currently on medication, not controlled </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0" marR="5715" marT="37465" marB="0"/>
                </a:tc>
                <a:tc>
                  <a:txBody>
                    <a:bodyPr/>
                    <a:lstStyle/>
                    <a:p>
                      <a:pPr marL="3810" algn="ctr">
                        <a:lnSpc>
                          <a:spcPct val="107000"/>
                        </a:lnSpc>
                        <a:spcAft>
                          <a:spcPts val="0"/>
                        </a:spcAft>
                      </a:pPr>
                      <a:r>
                        <a:rPr lang="en-US" sz="1800" dirty="0">
                          <a:solidFill>
                            <a:srgbClr val="000000"/>
                          </a:solidFill>
                          <a:effectLst/>
                          <a:latin typeface="+mn-lt"/>
                          <a:ea typeface="Arial" panose="020B0604020202020204" pitchFamily="34" charset="0"/>
                          <a:cs typeface="Times New Roman" panose="02020603050405020304" pitchFamily="18" charset="0"/>
                        </a:rPr>
                        <a:t>26.1</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0" marR="5715" marT="37465" marB="0"/>
                </a:tc>
                <a:tc>
                  <a:txBody>
                    <a:bodyPr/>
                    <a:lstStyle/>
                    <a:p>
                      <a:pPr marL="4445" algn="ctr">
                        <a:lnSpc>
                          <a:spcPct val="107000"/>
                        </a:lnSpc>
                        <a:spcAft>
                          <a:spcPts val="0"/>
                        </a:spcAft>
                      </a:pPr>
                      <a:r>
                        <a:rPr lang="en-US" sz="1800" dirty="0">
                          <a:solidFill>
                            <a:srgbClr val="000000"/>
                          </a:solidFill>
                          <a:effectLst/>
                          <a:latin typeface="+mn-lt"/>
                          <a:ea typeface="Arial" panose="020B0604020202020204" pitchFamily="34" charset="0"/>
                          <a:cs typeface="Times New Roman" panose="02020603050405020304" pitchFamily="18" charset="0"/>
                        </a:rPr>
                        <a:t>18.1</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0" marR="5715" marT="37465" marB="0"/>
                </a:tc>
                <a:tc>
                  <a:txBody>
                    <a:bodyPr/>
                    <a:lstStyle/>
                    <a:p>
                      <a:pPr marL="3175" algn="ctr">
                        <a:lnSpc>
                          <a:spcPct val="107000"/>
                        </a:lnSpc>
                        <a:spcAft>
                          <a:spcPts val="0"/>
                        </a:spcAft>
                      </a:pPr>
                      <a:r>
                        <a:rPr lang="en-US" sz="1800" dirty="0">
                          <a:solidFill>
                            <a:srgbClr val="FF0000"/>
                          </a:solidFill>
                          <a:effectLst/>
                          <a:latin typeface="+mn-lt"/>
                          <a:ea typeface="Arial" panose="020B0604020202020204" pitchFamily="34" charset="0"/>
                          <a:cs typeface="Times New Roman" panose="02020603050405020304" pitchFamily="18" charset="0"/>
                        </a:rPr>
                        <a:t>31.9</a:t>
                      </a:r>
                      <a:endParaRPr lang="en-US" sz="1800" dirty="0">
                        <a:solidFill>
                          <a:srgbClr val="FF0000"/>
                        </a:solidFill>
                        <a:effectLst/>
                        <a:latin typeface="+mn-lt"/>
                        <a:ea typeface="Calibri" panose="020F0502020204030204" pitchFamily="34" charset="0"/>
                        <a:cs typeface="Times New Roman" panose="02020603050405020304" pitchFamily="18" charset="0"/>
                      </a:endParaRPr>
                    </a:p>
                  </a:txBody>
                  <a:tcPr marL="0" marR="5715" marT="37465"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47944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Mortality</a:t>
            </a:r>
          </a:p>
        </p:txBody>
      </p:sp>
      <p:sp>
        <p:nvSpPr>
          <p:cNvPr id="4" name="Subtitle 3"/>
          <p:cNvSpPr txBox="1">
            <a:spLocks/>
          </p:cNvSpPr>
          <p:nvPr/>
        </p:nvSpPr>
        <p:spPr>
          <a:xfrm>
            <a:off x="4424082" y="3602038"/>
            <a:ext cx="6243918" cy="1655762"/>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457200" indent="-457200" algn="just">
              <a:buFont typeface="Arial" pitchFamily="34" charset="0"/>
              <a:buChar char="•"/>
            </a:pPr>
            <a:r>
              <a:rPr lang="en-US" dirty="0"/>
              <a:t>Leading Causes of Death</a:t>
            </a:r>
          </a:p>
          <a:p>
            <a:pPr marL="457200" indent="-457200" algn="just">
              <a:buFont typeface="Arial" pitchFamily="34" charset="0"/>
              <a:buChar char="•"/>
            </a:pPr>
            <a:r>
              <a:rPr lang="en-US" dirty="0"/>
              <a:t>Infant Mortality</a:t>
            </a:r>
          </a:p>
          <a:p>
            <a:pPr algn="just"/>
            <a:endParaRPr lang="en-US" dirty="0"/>
          </a:p>
        </p:txBody>
      </p:sp>
    </p:spTree>
    <p:extLst>
      <p:ext uri="{BB962C8B-B14F-4D97-AF65-F5344CB8AC3E}">
        <p14:creationId xmlns:p14="http://schemas.microsoft.com/office/powerpoint/2010/main" val="404379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DEMOGRAPHY</a:t>
            </a:r>
            <a:endParaRPr lang="en-US" dirty="0">
              <a:effectLst>
                <a:outerShdw blurRad="38100" dist="38100" dir="2700000" algn="tl">
                  <a:srgbClr val="000000">
                    <a:alpha val="43137"/>
                  </a:srgbClr>
                </a:outerShdw>
              </a:effectLst>
            </a:endParaRPr>
          </a:p>
        </p:txBody>
      </p:sp>
      <p:sp>
        <p:nvSpPr>
          <p:cNvPr id="3" name="Subtitle 3"/>
          <p:cNvSpPr txBox="1">
            <a:spLocks/>
          </p:cNvSpPr>
          <p:nvPr/>
        </p:nvSpPr>
        <p:spPr>
          <a:xfrm>
            <a:off x="923544" y="2173224"/>
            <a:ext cx="9098280" cy="3678936"/>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Wingdings" panose="05000000000000000000" pitchFamily="2" charset="2"/>
              <a:buChar char="Ø"/>
            </a:pPr>
            <a:r>
              <a:rPr lang="en-US" sz="3400" dirty="0"/>
              <a:t>Population: Age and Gender, District</a:t>
            </a:r>
          </a:p>
          <a:p>
            <a:pPr marL="0" indent="0">
              <a:buNone/>
            </a:pPr>
            <a:endParaRPr lang="en-US" sz="3400" dirty="0"/>
          </a:p>
          <a:p>
            <a:pPr>
              <a:buFont typeface="Wingdings" panose="05000000000000000000" pitchFamily="2" charset="2"/>
              <a:buChar char="Ø"/>
            </a:pPr>
            <a:r>
              <a:rPr lang="en-US" sz="3400" dirty="0"/>
              <a:t>Life Expectancy</a:t>
            </a:r>
          </a:p>
          <a:p>
            <a:pPr>
              <a:buFont typeface="Wingdings" panose="05000000000000000000" pitchFamily="2" charset="2"/>
              <a:buChar char="Ø"/>
            </a:pPr>
            <a:endParaRPr lang="en-US" sz="3400" dirty="0"/>
          </a:p>
          <a:p>
            <a:pPr>
              <a:buFont typeface="Wingdings" panose="05000000000000000000" pitchFamily="2" charset="2"/>
              <a:buChar char="Ø"/>
            </a:pPr>
            <a:r>
              <a:rPr lang="en-US" sz="3400" dirty="0"/>
              <a:t>Demographic Determinants:  Fertility Rates</a:t>
            </a:r>
          </a:p>
          <a:p>
            <a:pPr marL="0" indent="0">
              <a:buNone/>
            </a:pPr>
            <a:endParaRPr lang="en-US" sz="34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252646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296" y="0"/>
            <a:ext cx="7162592" cy="582925"/>
          </a:xfrm>
        </p:spPr>
        <p:txBody>
          <a:bodyPr>
            <a:normAutofit/>
          </a:bodyPr>
          <a:lstStyle/>
          <a:p>
            <a:pPr algn="ctr"/>
            <a:r>
              <a:rPr lang="en-US" sz="2800" b="1" dirty="0">
                <a:effectLst>
                  <a:outerShdw blurRad="38100" dist="38100" dir="2700000" algn="tl">
                    <a:srgbClr val="000000">
                      <a:alpha val="43137"/>
                    </a:srgbClr>
                  </a:outerShdw>
                </a:effectLst>
              </a:rPr>
              <a:t>Top 10 Leading Causes of Death (1989 – 2022)</a:t>
            </a:r>
          </a:p>
        </p:txBody>
      </p:sp>
      <p:graphicFrame>
        <p:nvGraphicFramePr>
          <p:cNvPr id="3" name="Table 2"/>
          <p:cNvGraphicFramePr>
            <a:graphicFrameLocks noGrp="1"/>
          </p:cNvGraphicFramePr>
          <p:nvPr>
            <p:extLst>
              <p:ext uri="{D42A27DB-BD31-4B8C-83A1-F6EECF244321}">
                <p14:modId xmlns:p14="http://schemas.microsoft.com/office/powerpoint/2010/main" val="673602066"/>
              </p:ext>
            </p:extLst>
          </p:nvPr>
        </p:nvGraphicFramePr>
        <p:xfrm>
          <a:off x="114025" y="1533198"/>
          <a:ext cx="11956054" cy="5226527"/>
        </p:xfrm>
        <a:graphic>
          <a:graphicData uri="http://schemas.openxmlformats.org/drawingml/2006/table">
            <a:tbl>
              <a:tblPr firstRow="1" bandRow="1">
                <a:tableStyleId>{5C22544A-7EE6-4342-B048-85BDC9FD1C3A}</a:tableStyleId>
              </a:tblPr>
              <a:tblGrid>
                <a:gridCol w="523397">
                  <a:extLst>
                    <a:ext uri="{9D8B030D-6E8A-4147-A177-3AD203B41FA5}">
                      <a16:colId xmlns:a16="http://schemas.microsoft.com/office/drawing/2014/main" val="20000"/>
                    </a:ext>
                  </a:extLst>
                </a:gridCol>
                <a:gridCol w="1376030">
                  <a:extLst>
                    <a:ext uri="{9D8B030D-6E8A-4147-A177-3AD203B41FA5}">
                      <a16:colId xmlns:a16="http://schemas.microsoft.com/office/drawing/2014/main" val="20001"/>
                    </a:ext>
                  </a:extLst>
                </a:gridCol>
                <a:gridCol w="1384472">
                  <a:extLst>
                    <a:ext uri="{9D8B030D-6E8A-4147-A177-3AD203B41FA5}">
                      <a16:colId xmlns:a16="http://schemas.microsoft.com/office/drawing/2014/main" val="20002"/>
                    </a:ext>
                  </a:extLst>
                </a:gridCol>
                <a:gridCol w="1384472">
                  <a:extLst>
                    <a:ext uri="{9D8B030D-6E8A-4147-A177-3AD203B41FA5}">
                      <a16:colId xmlns:a16="http://schemas.microsoft.com/office/drawing/2014/main" val="20003"/>
                    </a:ext>
                  </a:extLst>
                </a:gridCol>
                <a:gridCol w="1350703">
                  <a:extLst>
                    <a:ext uri="{9D8B030D-6E8A-4147-A177-3AD203B41FA5}">
                      <a16:colId xmlns:a16="http://schemas.microsoft.com/office/drawing/2014/main" val="20004"/>
                    </a:ext>
                  </a:extLst>
                </a:gridCol>
                <a:gridCol w="1313704">
                  <a:extLst>
                    <a:ext uri="{9D8B030D-6E8A-4147-A177-3AD203B41FA5}">
                      <a16:colId xmlns:a16="http://schemas.microsoft.com/office/drawing/2014/main" val="20005"/>
                    </a:ext>
                  </a:extLst>
                </a:gridCol>
                <a:gridCol w="1099416">
                  <a:extLst>
                    <a:ext uri="{9D8B030D-6E8A-4147-A177-3AD203B41FA5}">
                      <a16:colId xmlns:a16="http://schemas.microsoft.com/office/drawing/2014/main" val="20006"/>
                    </a:ext>
                  </a:extLst>
                </a:gridCol>
                <a:gridCol w="1174620">
                  <a:extLst>
                    <a:ext uri="{9D8B030D-6E8A-4147-A177-3AD203B41FA5}">
                      <a16:colId xmlns:a16="http://schemas.microsoft.com/office/drawing/2014/main" val="20007"/>
                    </a:ext>
                  </a:extLst>
                </a:gridCol>
                <a:gridCol w="1174620">
                  <a:extLst>
                    <a:ext uri="{9D8B030D-6E8A-4147-A177-3AD203B41FA5}">
                      <a16:colId xmlns:a16="http://schemas.microsoft.com/office/drawing/2014/main" val="20008"/>
                    </a:ext>
                  </a:extLst>
                </a:gridCol>
                <a:gridCol w="1174620">
                  <a:extLst>
                    <a:ext uri="{9D8B030D-6E8A-4147-A177-3AD203B41FA5}">
                      <a16:colId xmlns:a16="http://schemas.microsoft.com/office/drawing/2014/main" val="20009"/>
                    </a:ext>
                  </a:extLst>
                </a:gridCol>
              </a:tblGrid>
              <a:tr h="335360">
                <a:tc>
                  <a:txBody>
                    <a:bodyPr/>
                    <a:lstStyle/>
                    <a:p>
                      <a:r>
                        <a:rPr lang="en-US" sz="1100" dirty="0"/>
                        <a:t>RANK</a:t>
                      </a:r>
                      <a:endParaRPr lang="en-US" sz="1000" dirty="0"/>
                    </a:p>
                  </a:txBody>
                  <a:tcPr/>
                </a:tc>
                <a:tc>
                  <a:txBody>
                    <a:bodyPr/>
                    <a:lstStyle/>
                    <a:p>
                      <a:pPr algn="ctr"/>
                      <a:r>
                        <a:rPr lang="en-US" sz="1400" dirty="0"/>
                        <a:t>1989</a:t>
                      </a:r>
                    </a:p>
                  </a:txBody>
                  <a:tcPr/>
                </a:tc>
                <a:tc>
                  <a:txBody>
                    <a:bodyPr/>
                    <a:lstStyle/>
                    <a:p>
                      <a:pPr algn="ctr"/>
                      <a:r>
                        <a:rPr lang="en-US" sz="1400" dirty="0"/>
                        <a:t>1995</a:t>
                      </a:r>
                    </a:p>
                  </a:txBody>
                  <a:tcPr/>
                </a:tc>
                <a:tc>
                  <a:txBody>
                    <a:bodyPr/>
                    <a:lstStyle/>
                    <a:p>
                      <a:r>
                        <a:rPr lang="en-US" sz="1400" dirty="0"/>
                        <a:t>2000</a:t>
                      </a:r>
                    </a:p>
                  </a:txBody>
                  <a:tcPr/>
                </a:tc>
                <a:tc>
                  <a:txBody>
                    <a:bodyPr/>
                    <a:lstStyle/>
                    <a:p>
                      <a:r>
                        <a:rPr lang="en-US" sz="1400" dirty="0"/>
                        <a:t>2005</a:t>
                      </a:r>
                    </a:p>
                  </a:txBody>
                  <a:tcPr/>
                </a:tc>
                <a:tc>
                  <a:txBody>
                    <a:bodyPr/>
                    <a:lstStyle/>
                    <a:p>
                      <a:r>
                        <a:rPr lang="en-US" sz="1400" dirty="0"/>
                        <a:t>2010</a:t>
                      </a:r>
                    </a:p>
                  </a:txBody>
                  <a:tcPr/>
                </a:tc>
                <a:tc>
                  <a:txBody>
                    <a:bodyPr/>
                    <a:lstStyle/>
                    <a:p>
                      <a:r>
                        <a:rPr lang="en-US" sz="1400" dirty="0"/>
                        <a:t>2015</a:t>
                      </a:r>
                    </a:p>
                  </a:txBody>
                  <a:tcPr/>
                </a:tc>
                <a:tc>
                  <a:txBody>
                    <a:bodyPr/>
                    <a:lstStyle/>
                    <a:p>
                      <a:r>
                        <a:rPr lang="en-US" sz="1400" dirty="0"/>
                        <a:t>2020</a:t>
                      </a:r>
                    </a:p>
                  </a:txBody>
                  <a:tcPr/>
                </a:tc>
                <a:tc>
                  <a:txBody>
                    <a:bodyPr/>
                    <a:lstStyle/>
                    <a:p>
                      <a:pPr algn="ctr"/>
                      <a:r>
                        <a:rPr lang="en-US" sz="1400" dirty="0"/>
                        <a:t>2021</a:t>
                      </a:r>
                    </a:p>
                  </a:txBody>
                  <a:tcPr/>
                </a:tc>
                <a:tc>
                  <a:txBody>
                    <a:bodyPr/>
                    <a:lstStyle/>
                    <a:p>
                      <a:r>
                        <a:rPr lang="en-US" sz="1400" dirty="0"/>
                        <a:t>2022</a:t>
                      </a:r>
                    </a:p>
                  </a:txBody>
                  <a:tcPr/>
                </a:tc>
                <a:extLst>
                  <a:ext uri="{0D108BD9-81ED-4DB2-BD59-A6C34878D82A}">
                    <a16:rowId xmlns:a16="http://schemas.microsoft.com/office/drawing/2014/main" val="10000"/>
                  </a:ext>
                </a:extLst>
              </a:tr>
              <a:tr h="512027">
                <a:tc>
                  <a:txBody>
                    <a:bodyPr/>
                    <a:lstStyle/>
                    <a:p>
                      <a:pPr algn="ctr"/>
                      <a:r>
                        <a:rPr lang="en-US" sz="1100" dirty="0"/>
                        <a:t>1</a:t>
                      </a:r>
                    </a:p>
                  </a:txBody>
                  <a:tcPr>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Heart diseases (I05-I09, I20-I52)</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Heart diseases (I05-I09, I20-I52)</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Malignant neoplasms (C00-C97)</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E10-E14:  Diabetes mellitus</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C00-C97:  Malignant neoplasms</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C00-C97:  Malignant neoplasms</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C00-C97:  Malignant neoplasms</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C00-C97:  Malignant neoplasms</a:t>
                      </a:r>
                    </a:p>
                  </a:txBody>
                  <a:tcPr marL="7620" marR="7620" marT="7620"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C00-C97:  Malignant neoplasms</a:t>
                      </a:r>
                    </a:p>
                  </a:txBody>
                  <a:tcPr marL="9525" marR="9525" marT="9525" marB="0" anchor="b">
                    <a:solidFill>
                      <a:srgbClr val="FFFFCC"/>
                    </a:solidFill>
                  </a:tcPr>
                </a:tc>
                <a:extLst>
                  <a:ext uri="{0D108BD9-81ED-4DB2-BD59-A6C34878D82A}">
                    <a16:rowId xmlns:a16="http://schemas.microsoft.com/office/drawing/2014/main" val="10001"/>
                  </a:ext>
                </a:extLst>
              </a:tr>
              <a:tr h="512027">
                <a:tc>
                  <a:txBody>
                    <a:bodyPr/>
                    <a:lstStyle/>
                    <a:p>
                      <a:pPr algn="ctr"/>
                      <a:r>
                        <a:rPr lang="en-US" sz="1100" dirty="0"/>
                        <a:t>2</a:t>
                      </a:r>
                    </a:p>
                  </a:txBody>
                  <a:tcPr>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Cerebrovascular disease (I60-I69)</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Malignant neoplasms (C00-C97)</a:t>
                      </a:r>
                    </a:p>
                  </a:txBody>
                  <a:tcPr marL="9525" marR="9525" marT="9525" marB="0" anchor="b">
                    <a:solidFill>
                      <a:srgbClr val="FFFFCC"/>
                    </a:solidFill>
                  </a:tcPr>
                </a:tc>
                <a:tc>
                  <a:txBody>
                    <a:bodyPr/>
                    <a:lstStyle/>
                    <a:p>
                      <a:pPr algn="l" fontAlgn="b"/>
                      <a:r>
                        <a:rPr lang="en-US" sz="1100" b="0" i="0" u="none" strike="noStrike">
                          <a:solidFill>
                            <a:schemeClr val="tx1"/>
                          </a:solidFill>
                          <a:effectLst/>
                          <a:latin typeface="Calibri" panose="020F0502020204030204" pitchFamily="34" charset="0"/>
                        </a:rPr>
                        <a:t>Heart diseases (I05-I09, I20-I52)</a:t>
                      </a:r>
                    </a:p>
                  </a:txBody>
                  <a:tcPr marL="9525" marR="9525" marT="9525" marB="0" anchor="b">
                    <a:solidFill>
                      <a:srgbClr val="FFFFCC"/>
                    </a:solidFill>
                  </a:tcPr>
                </a:tc>
                <a:tc>
                  <a:txBody>
                    <a:bodyPr/>
                    <a:lstStyle/>
                    <a:p>
                      <a:pPr algn="l" fontAlgn="b"/>
                      <a:r>
                        <a:rPr lang="en-US" sz="1100" b="0" i="0" u="none" strike="noStrike">
                          <a:solidFill>
                            <a:schemeClr val="tx1"/>
                          </a:solidFill>
                          <a:effectLst/>
                          <a:latin typeface="Calibri" panose="020F0502020204030204" pitchFamily="34" charset="0"/>
                        </a:rPr>
                        <a:t>I10-I15:  Hypertensive diseases</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I05-I09; I20-I52:  Heart diseases</a:t>
                      </a:r>
                    </a:p>
                  </a:txBody>
                  <a:tcPr marL="9525" marR="9525" marT="9525" marB="0" anchor="b">
                    <a:solidFill>
                      <a:srgbClr val="FFFFCC"/>
                    </a:solidFill>
                  </a:tcPr>
                </a:tc>
                <a:tc>
                  <a:txBody>
                    <a:bodyPr/>
                    <a:lstStyle/>
                    <a:p>
                      <a:pPr algn="l" fontAlgn="b"/>
                      <a:r>
                        <a:rPr lang="en-US" sz="1100" b="0" i="0" u="none" strike="noStrike">
                          <a:solidFill>
                            <a:schemeClr val="tx1"/>
                          </a:solidFill>
                          <a:effectLst/>
                          <a:latin typeface="Calibri" panose="020F0502020204030204" pitchFamily="34" charset="0"/>
                        </a:rPr>
                        <a:t>I60-I69:  Cerebrovascular diseases</a:t>
                      </a:r>
                    </a:p>
                  </a:txBody>
                  <a:tcPr marL="9525" marR="9525" marT="9525" marB="0" anchor="b">
                    <a:solidFill>
                      <a:srgbClr val="FFFFCC"/>
                    </a:solidFill>
                  </a:tcPr>
                </a:tc>
                <a:tc>
                  <a:txBody>
                    <a:bodyPr/>
                    <a:lstStyle/>
                    <a:p>
                      <a:pPr algn="l" fontAlgn="b"/>
                      <a:r>
                        <a:rPr lang="en-US" sz="1100" b="0" i="0" u="none" strike="noStrike">
                          <a:solidFill>
                            <a:schemeClr val="tx1"/>
                          </a:solidFill>
                          <a:effectLst/>
                          <a:latin typeface="Calibri" panose="020F0502020204030204" pitchFamily="34" charset="0"/>
                        </a:rPr>
                        <a:t>I60-I69:  Cerebrovascular diseases</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I05-I09; I20-I52:  Heart diseases</a:t>
                      </a:r>
                    </a:p>
                  </a:txBody>
                  <a:tcPr marL="7620" marR="7620" marT="7620"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I60-I69:  Cerebrovascular diseases</a:t>
                      </a:r>
                    </a:p>
                  </a:txBody>
                  <a:tcPr marL="9525" marR="9525" marT="9525" marB="0" anchor="b">
                    <a:solidFill>
                      <a:srgbClr val="FFFFCC"/>
                    </a:solidFill>
                  </a:tcPr>
                </a:tc>
                <a:extLst>
                  <a:ext uri="{0D108BD9-81ED-4DB2-BD59-A6C34878D82A}">
                    <a16:rowId xmlns:a16="http://schemas.microsoft.com/office/drawing/2014/main" val="10002"/>
                  </a:ext>
                </a:extLst>
              </a:tr>
              <a:tr h="344523">
                <a:tc>
                  <a:txBody>
                    <a:bodyPr/>
                    <a:lstStyle/>
                    <a:p>
                      <a:pPr algn="ctr"/>
                      <a:r>
                        <a:rPr lang="en-US" sz="1100" dirty="0"/>
                        <a:t>3</a:t>
                      </a:r>
                    </a:p>
                  </a:txBody>
                  <a:tcPr>
                    <a:solidFill>
                      <a:srgbClr val="FFFFCC"/>
                    </a:solidFill>
                  </a:tcPr>
                </a:tc>
                <a:tc>
                  <a:txBody>
                    <a:bodyPr/>
                    <a:lstStyle/>
                    <a:p>
                      <a:pPr algn="l" fontAlgn="b"/>
                      <a:r>
                        <a:rPr lang="en-US" sz="1100" b="0" i="0" u="none" strike="noStrike">
                          <a:solidFill>
                            <a:schemeClr val="tx1"/>
                          </a:solidFill>
                          <a:effectLst/>
                          <a:latin typeface="Calibri" panose="020F0502020204030204" pitchFamily="34" charset="0"/>
                        </a:rPr>
                        <a:t>Malignant neoplasms (C00-C97)</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Cerebrovascular disease (I60-I69)</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Diabetes mellitus (E10-E14)</a:t>
                      </a:r>
                    </a:p>
                  </a:txBody>
                  <a:tcPr marL="9525" marR="9525" marT="9525" marB="0" anchor="b">
                    <a:solidFill>
                      <a:srgbClr val="FFFFCC"/>
                    </a:solidFill>
                  </a:tcPr>
                </a:tc>
                <a:tc>
                  <a:txBody>
                    <a:bodyPr/>
                    <a:lstStyle/>
                    <a:p>
                      <a:pPr algn="l" fontAlgn="b"/>
                      <a:r>
                        <a:rPr lang="en-US" sz="1100" b="0" i="0" u="none" strike="noStrike">
                          <a:solidFill>
                            <a:schemeClr val="tx1"/>
                          </a:solidFill>
                          <a:effectLst/>
                          <a:latin typeface="Calibri" panose="020F0502020204030204" pitchFamily="34" charset="0"/>
                        </a:rPr>
                        <a:t>C00-C97:  Malignant neoplasms</a:t>
                      </a:r>
                    </a:p>
                  </a:txBody>
                  <a:tcPr marL="9525" marR="9525" marT="9525" marB="0" anchor="b">
                    <a:solidFill>
                      <a:srgbClr val="FFFFCC"/>
                    </a:solidFill>
                  </a:tcPr>
                </a:tc>
                <a:tc>
                  <a:txBody>
                    <a:bodyPr/>
                    <a:lstStyle/>
                    <a:p>
                      <a:pPr algn="l" fontAlgn="b"/>
                      <a:r>
                        <a:rPr lang="en-US" sz="1100" b="0" i="0" u="none" strike="noStrike">
                          <a:solidFill>
                            <a:schemeClr val="tx1"/>
                          </a:solidFill>
                          <a:effectLst/>
                          <a:latin typeface="Calibri" panose="020F0502020204030204" pitchFamily="34" charset="0"/>
                        </a:rPr>
                        <a:t>E10-E14:  Diabetes mellitus</a:t>
                      </a:r>
                    </a:p>
                  </a:txBody>
                  <a:tcPr marL="9525" marR="9525" marT="9525" marB="0" anchor="b">
                    <a:solidFill>
                      <a:srgbClr val="FFFFCC"/>
                    </a:solidFill>
                  </a:tcPr>
                </a:tc>
                <a:tc>
                  <a:txBody>
                    <a:bodyPr/>
                    <a:lstStyle/>
                    <a:p>
                      <a:pPr algn="l" fontAlgn="b"/>
                      <a:r>
                        <a:rPr lang="en-US" sz="1100" b="0" i="0" u="none" strike="noStrike">
                          <a:solidFill>
                            <a:schemeClr val="tx1"/>
                          </a:solidFill>
                          <a:effectLst/>
                          <a:latin typeface="Calibri" panose="020F0502020204030204" pitchFamily="34" charset="0"/>
                        </a:rPr>
                        <a:t>I05-I09; I20-I52:  Heart diseases</a:t>
                      </a:r>
                    </a:p>
                  </a:txBody>
                  <a:tcPr marL="9525" marR="9525" marT="9525" marB="0" anchor="b">
                    <a:solidFill>
                      <a:srgbClr val="FFFFCC"/>
                    </a:solidFill>
                  </a:tcPr>
                </a:tc>
                <a:tc>
                  <a:txBody>
                    <a:bodyPr/>
                    <a:lstStyle/>
                    <a:p>
                      <a:pPr algn="l" fontAlgn="b"/>
                      <a:r>
                        <a:rPr lang="en-US" sz="1100" b="0" i="0" u="none" strike="noStrike">
                          <a:solidFill>
                            <a:schemeClr val="tx1"/>
                          </a:solidFill>
                          <a:effectLst/>
                          <a:latin typeface="Calibri" panose="020F0502020204030204" pitchFamily="34" charset="0"/>
                        </a:rPr>
                        <a:t>I05-I09; I20-I52:  Heart diseases</a:t>
                      </a:r>
                    </a:p>
                  </a:txBody>
                  <a:tcPr marL="9525" marR="9525" marT="9525" marB="0" anchor="b">
                    <a:solidFill>
                      <a:srgbClr val="FFFFCC"/>
                    </a:solidFill>
                  </a:tcPr>
                </a:tc>
                <a:tc>
                  <a:txBody>
                    <a:bodyPr/>
                    <a:lstStyle/>
                    <a:p>
                      <a:pPr algn="l" fontAlgn="b"/>
                      <a:r>
                        <a:rPr lang="en-US" sz="1100" b="1" i="0" u="none" strike="noStrike" dirty="0">
                          <a:solidFill>
                            <a:schemeClr val="tx1"/>
                          </a:solidFill>
                          <a:effectLst/>
                          <a:latin typeface="Calibri" panose="020F0502020204030204" pitchFamily="34" charset="0"/>
                        </a:rPr>
                        <a:t>U00-U85: COVID-19</a:t>
                      </a:r>
                    </a:p>
                  </a:txBody>
                  <a:tcPr marL="7620" marR="7620" marT="7620"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I05-I09; I20-I52:  Heart diseases</a:t>
                      </a:r>
                    </a:p>
                  </a:txBody>
                  <a:tcPr marL="9525" marR="9525" marT="9525" marB="0" anchor="b">
                    <a:solidFill>
                      <a:srgbClr val="FFFFCC"/>
                    </a:solidFill>
                  </a:tcPr>
                </a:tc>
                <a:extLst>
                  <a:ext uri="{0D108BD9-81ED-4DB2-BD59-A6C34878D82A}">
                    <a16:rowId xmlns:a16="http://schemas.microsoft.com/office/drawing/2014/main" val="10003"/>
                  </a:ext>
                </a:extLst>
              </a:tr>
              <a:tr h="512027">
                <a:tc>
                  <a:txBody>
                    <a:bodyPr/>
                    <a:lstStyle/>
                    <a:p>
                      <a:pPr algn="ctr"/>
                      <a:r>
                        <a:rPr lang="en-US" sz="1100" dirty="0"/>
                        <a:t>4</a:t>
                      </a:r>
                    </a:p>
                  </a:txBody>
                  <a:tcPr>
                    <a:solidFill>
                      <a:srgbClr val="FFFFCC"/>
                    </a:solidFill>
                  </a:tcPr>
                </a:tc>
                <a:tc>
                  <a:txBody>
                    <a:bodyPr/>
                    <a:lstStyle/>
                    <a:p>
                      <a:pPr algn="l" fontAlgn="b"/>
                      <a:r>
                        <a:rPr lang="en-US" sz="1100" b="0" i="0" u="none" strike="noStrike">
                          <a:solidFill>
                            <a:schemeClr val="tx1"/>
                          </a:solidFill>
                          <a:effectLst/>
                          <a:latin typeface="Calibri" panose="020F0502020204030204" pitchFamily="34" charset="0"/>
                        </a:rPr>
                        <a:t>Accidents &amp; adverse effects (V01-X59)</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Diabetes mellitus (E10-E14)</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Cerebrovascular disease (I60-I69)</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I60-I69:  Cerebrovascular diseases</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I60-I69:  Cerebrovascular diseases</a:t>
                      </a:r>
                    </a:p>
                  </a:txBody>
                  <a:tcPr marL="9525" marR="9525" marT="9525" marB="0" anchor="b">
                    <a:solidFill>
                      <a:srgbClr val="FFFFCC"/>
                    </a:solidFill>
                  </a:tcPr>
                </a:tc>
                <a:tc>
                  <a:txBody>
                    <a:bodyPr/>
                    <a:lstStyle/>
                    <a:p>
                      <a:pPr algn="l" fontAlgn="b"/>
                      <a:r>
                        <a:rPr lang="en-US" sz="1100" b="0" i="0" u="none" strike="noStrike">
                          <a:solidFill>
                            <a:schemeClr val="tx1"/>
                          </a:solidFill>
                          <a:effectLst/>
                          <a:latin typeface="Calibri" panose="020F0502020204030204" pitchFamily="34" charset="0"/>
                        </a:rPr>
                        <a:t>E10-E14:  Diabetes mellitus</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E10-E14:  Diabetes mellitus</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I60-I69:  Cerebrovascular diseases</a:t>
                      </a:r>
                    </a:p>
                  </a:txBody>
                  <a:tcPr marL="7620" marR="7620" marT="7620"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E10-E14:  Diabetes mellitus</a:t>
                      </a:r>
                    </a:p>
                  </a:txBody>
                  <a:tcPr marL="9525" marR="9525" marT="9525" marB="0" anchor="b">
                    <a:solidFill>
                      <a:srgbClr val="FFFFCC"/>
                    </a:solidFill>
                  </a:tcPr>
                </a:tc>
                <a:extLst>
                  <a:ext uri="{0D108BD9-81ED-4DB2-BD59-A6C34878D82A}">
                    <a16:rowId xmlns:a16="http://schemas.microsoft.com/office/drawing/2014/main" val="10004"/>
                  </a:ext>
                </a:extLst>
              </a:tr>
              <a:tr h="512027">
                <a:tc>
                  <a:txBody>
                    <a:bodyPr/>
                    <a:lstStyle/>
                    <a:p>
                      <a:pPr algn="ctr"/>
                      <a:r>
                        <a:rPr lang="en-US" sz="1100" dirty="0"/>
                        <a:t>5</a:t>
                      </a:r>
                    </a:p>
                  </a:txBody>
                  <a:tcPr>
                    <a:solidFill>
                      <a:srgbClr val="FFFFCC"/>
                    </a:solidFill>
                  </a:tcPr>
                </a:tc>
                <a:tc>
                  <a:txBody>
                    <a:bodyPr/>
                    <a:lstStyle/>
                    <a:p>
                      <a:pPr algn="l" fontAlgn="b"/>
                      <a:r>
                        <a:rPr lang="en-US" sz="1100" b="0" i="0" u="none" strike="noStrike">
                          <a:solidFill>
                            <a:schemeClr val="tx1"/>
                          </a:solidFill>
                          <a:effectLst/>
                          <a:latin typeface="Calibri" panose="020F0502020204030204" pitchFamily="34" charset="0"/>
                        </a:rPr>
                        <a:t>Hypertensive disease (I10-I15)</a:t>
                      </a:r>
                    </a:p>
                  </a:txBody>
                  <a:tcPr marL="9525" marR="9525" marT="9525" marB="0" anchor="b">
                    <a:solidFill>
                      <a:srgbClr val="FFFFCC"/>
                    </a:solidFill>
                  </a:tcPr>
                </a:tc>
                <a:tc>
                  <a:txBody>
                    <a:bodyPr/>
                    <a:lstStyle/>
                    <a:p>
                      <a:pPr algn="l" fontAlgn="b"/>
                      <a:r>
                        <a:rPr lang="en-US" sz="1100" b="0" i="0" u="none" strike="noStrike">
                          <a:solidFill>
                            <a:schemeClr val="tx1"/>
                          </a:solidFill>
                          <a:effectLst/>
                          <a:latin typeface="Calibri" panose="020F0502020204030204" pitchFamily="34" charset="0"/>
                        </a:rPr>
                        <a:t>Accidents &amp; adverse effects (V01-X59)</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Accidents &amp; adverse effects (V01-X59)</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I05-I09; I20-I52:  Heart diseases</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I10-I15:  Hypertensive diseases</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I10-I15:  Hypertensive diseases</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I10-I15:  Hypertensive diseases</a:t>
                      </a:r>
                    </a:p>
                  </a:txBody>
                  <a:tcPr marL="9525" marR="9525" marT="9525"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E10-E14:  Diabetes mellitus</a:t>
                      </a:r>
                    </a:p>
                  </a:txBody>
                  <a:tcPr marL="7620" marR="7620" marT="7620" marB="0" anchor="b">
                    <a:solidFill>
                      <a:srgbClr val="FFFFCC"/>
                    </a:solidFill>
                  </a:tcPr>
                </a:tc>
                <a:tc>
                  <a:txBody>
                    <a:bodyPr/>
                    <a:lstStyle/>
                    <a:p>
                      <a:pPr algn="l" fontAlgn="b"/>
                      <a:r>
                        <a:rPr lang="en-US" sz="1100" b="0" i="0" u="none" strike="noStrike" dirty="0">
                          <a:solidFill>
                            <a:schemeClr val="tx1"/>
                          </a:solidFill>
                          <a:effectLst/>
                          <a:latin typeface="Calibri" panose="020F0502020204030204" pitchFamily="34" charset="0"/>
                        </a:rPr>
                        <a:t>U00-U85: Covid-19</a:t>
                      </a:r>
                    </a:p>
                  </a:txBody>
                  <a:tcPr marL="9525" marR="9525" marT="9525" marB="0" anchor="b">
                    <a:solidFill>
                      <a:srgbClr val="FFFFCC"/>
                    </a:solidFill>
                  </a:tcPr>
                </a:tc>
                <a:extLst>
                  <a:ext uri="{0D108BD9-81ED-4DB2-BD59-A6C34878D82A}">
                    <a16:rowId xmlns:a16="http://schemas.microsoft.com/office/drawing/2014/main" val="10005"/>
                  </a:ext>
                </a:extLst>
              </a:tr>
              <a:tr h="534480">
                <a:tc>
                  <a:txBody>
                    <a:bodyPr/>
                    <a:lstStyle/>
                    <a:p>
                      <a:pPr algn="ctr"/>
                      <a:r>
                        <a:rPr lang="en-US" sz="1100" dirty="0"/>
                        <a:t>6</a:t>
                      </a:r>
                    </a:p>
                  </a:txBody>
                  <a:tcPr/>
                </a:tc>
                <a:tc>
                  <a:txBody>
                    <a:bodyPr/>
                    <a:lstStyle/>
                    <a:p>
                      <a:pPr algn="l" fontAlgn="b"/>
                      <a:r>
                        <a:rPr lang="en-US" sz="1100" b="0" i="0" u="none" strike="noStrike" dirty="0">
                          <a:solidFill>
                            <a:srgbClr val="000000"/>
                          </a:solidFill>
                          <a:effectLst/>
                          <a:latin typeface="Calibri" panose="020F0502020204030204" pitchFamily="34" charset="0"/>
                        </a:rPr>
                        <a:t>Pneumonia &amp; influenza (J10-J18)</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Conditions originating in perinatal period (P00-P96)</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Conditions originating in perinatal period (P00-P96)</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J09-J18:  Influenza and pneumonia</a:t>
                      </a:r>
                    </a:p>
                  </a:txBody>
                  <a:tcPr marL="9525" marR="9525" marT="9525" marB="0" anchor="b"/>
                </a:tc>
                <a:tc>
                  <a:txBody>
                    <a:bodyPr/>
                    <a:lstStyle/>
                    <a:p>
                      <a:pPr algn="l" fontAlgn="b"/>
                      <a:r>
                        <a:rPr lang="en-US" sz="1100" b="1" i="0" u="none" strike="noStrike" dirty="0">
                          <a:solidFill>
                            <a:schemeClr val="tx1"/>
                          </a:solidFill>
                          <a:effectLst/>
                          <a:latin typeface="Calibri" panose="020F0502020204030204" pitchFamily="34" charset="0"/>
                        </a:rPr>
                        <a:t>X85-Y09:  Assault</a:t>
                      </a:r>
                    </a:p>
                  </a:txBody>
                  <a:tcPr marL="9525" marR="9525" marT="9525" marB="0" anchor="b"/>
                </a:tc>
                <a:tc>
                  <a:txBody>
                    <a:bodyPr/>
                    <a:lstStyle/>
                    <a:p>
                      <a:pPr algn="l" fontAlgn="b"/>
                      <a:r>
                        <a:rPr lang="en-US" sz="1100" b="0" i="0" u="none" strike="noStrike" dirty="0">
                          <a:solidFill>
                            <a:schemeClr val="accent4">
                              <a:lumMod val="75000"/>
                            </a:schemeClr>
                          </a:solidFill>
                          <a:effectLst/>
                          <a:latin typeface="Calibri" panose="020F0502020204030204" pitchFamily="34" charset="0"/>
                        </a:rPr>
                        <a:t>J40-J47:  Chronic lower respiratory diseases</a:t>
                      </a:r>
                    </a:p>
                  </a:txBody>
                  <a:tcPr marL="9525" marR="9525" marT="9525" marB="0" anchor="b"/>
                </a:tc>
                <a:tc>
                  <a:txBody>
                    <a:bodyPr/>
                    <a:lstStyle/>
                    <a:p>
                      <a:pPr algn="l" fontAlgn="b"/>
                      <a:r>
                        <a:rPr lang="en-US" sz="1100" b="0" i="0" u="none" strike="noStrike" dirty="0">
                          <a:solidFill>
                            <a:schemeClr val="accent4">
                              <a:lumMod val="75000"/>
                            </a:schemeClr>
                          </a:solidFill>
                          <a:effectLst/>
                          <a:latin typeface="Calibri" panose="020F0502020204030204" pitchFamily="34" charset="0"/>
                        </a:rPr>
                        <a:t>J40-J47:  Chronic lower respiratory diseases</a:t>
                      </a:r>
                    </a:p>
                  </a:txBody>
                  <a:tcPr marL="9525" marR="9525" marT="9525" marB="0" anchor="b"/>
                </a:tc>
                <a:tc>
                  <a:txBody>
                    <a:bodyPr/>
                    <a:lstStyle/>
                    <a:p>
                      <a:pPr lvl="0" algn="l" fontAlgn="b"/>
                      <a:r>
                        <a:rPr lang="en-US" sz="1000" b="0" i="0" u="none" strike="noStrike" dirty="0">
                          <a:solidFill>
                            <a:srgbClr val="000000"/>
                          </a:solidFill>
                          <a:effectLst/>
                          <a:latin typeface="Calibri" panose="020F0502020204030204" pitchFamily="34" charset="0"/>
                        </a:rPr>
                        <a:t>J40-J47:  Chronic lower respiratory diseases</a:t>
                      </a:r>
                    </a:p>
                  </a:txBody>
                  <a:tcPr marL="7620" marR="7620" marT="7620" marB="0" anchor="ctr"/>
                </a:tc>
                <a:tc>
                  <a:txBody>
                    <a:bodyPr/>
                    <a:lstStyle/>
                    <a:p>
                      <a:pPr algn="l" fontAlgn="b"/>
                      <a:r>
                        <a:rPr lang="en-US" sz="1100" b="0" i="0" u="none" strike="noStrike" dirty="0">
                          <a:solidFill>
                            <a:schemeClr val="accent4">
                              <a:lumMod val="75000"/>
                            </a:schemeClr>
                          </a:solidFill>
                          <a:effectLst/>
                          <a:latin typeface="Calibri" panose="020F0502020204030204" pitchFamily="34" charset="0"/>
                        </a:rPr>
                        <a:t>J40-J47:  Chronic lower respiratory diseases</a:t>
                      </a:r>
                    </a:p>
                  </a:txBody>
                  <a:tcPr marL="9525" marR="9525" marT="9525" marB="0" anchor="b"/>
                </a:tc>
                <a:extLst>
                  <a:ext uri="{0D108BD9-81ED-4DB2-BD59-A6C34878D82A}">
                    <a16:rowId xmlns:a16="http://schemas.microsoft.com/office/drawing/2014/main" val="10006"/>
                  </a:ext>
                </a:extLst>
              </a:tr>
              <a:tr h="512027">
                <a:tc>
                  <a:txBody>
                    <a:bodyPr/>
                    <a:lstStyle/>
                    <a:p>
                      <a:pPr algn="ctr"/>
                      <a:r>
                        <a:rPr lang="en-US" sz="1100" dirty="0"/>
                        <a:t>7</a:t>
                      </a:r>
                    </a:p>
                  </a:txBody>
                  <a:tcPr/>
                </a:tc>
                <a:tc>
                  <a:txBody>
                    <a:bodyPr/>
                    <a:lstStyle/>
                    <a:p>
                      <a:pPr algn="l" fontAlgn="b"/>
                      <a:r>
                        <a:rPr lang="en-US" sz="1100" b="0" i="0" u="none" strike="noStrike">
                          <a:solidFill>
                            <a:srgbClr val="000000"/>
                          </a:solidFill>
                          <a:effectLst/>
                          <a:latin typeface="Calibri" panose="020F0502020204030204" pitchFamily="34" charset="0"/>
                        </a:rPr>
                        <a:t>Diabetes mellitus (E10-E14)</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Hypertensive disease (I10-I15)</a:t>
                      </a:r>
                    </a:p>
                  </a:txBody>
                  <a:tcPr marL="9525" marR="9525" marT="9525" marB="0" anchor="b"/>
                </a:tc>
                <a:tc>
                  <a:txBody>
                    <a:bodyPr/>
                    <a:lstStyle/>
                    <a:p>
                      <a:pPr algn="l" fontAlgn="b"/>
                      <a:r>
                        <a:rPr lang="en-US" sz="1100" b="1" i="0" u="none" strike="noStrike" dirty="0">
                          <a:solidFill>
                            <a:schemeClr val="tx1"/>
                          </a:solidFill>
                          <a:effectLst/>
                          <a:latin typeface="Calibri" panose="020F0502020204030204" pitchFamily="34" charset="0"/>
                        </a:rPr>
                        <a:t>Homicide (X85-Y09)</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Ill-defined and unknown cause of mortality</a:t>
                      </a:r>
                    </a:p>
                  </a:txBody>
                  <a:tcPr marL="9525" marR="9525" marT="9525" marB="0" anchor="b"/>
                </a:tc>
                <a:tc>
                  <a:txBody>
                    <a:bodyPr/>
                    <a:lstStyle/>
                    <a:p>
                      <a:pPr algn="l" fontAlgn="b"/>
                      <a:r>
                        <a:rPr lang="en-US" sz="1100" b="0" i="0" u="none" strike="noStrike" dirty="0">
                          <a:solidFill>
                            <a:schemeClr val="accent4">
                              <a:lumMod val="75000"/>
                            </a:schemeClr>
                          </a:solidFill>
                          <a:effectLst/>
                          <a:latin typeface="Calibri" panose="020F0502020204030204" pitchFamily="34" charset="0"/>
                        </a:rPr>
                        <a:t>J40-J47:  Chronic lower respiratory diseases</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P00-P96:  Perinatal conditions</a:t>
                      </a:r>
                    </a:p>
                  </a:txBody>
                  <a:tcPr marL="9525" marR="9525" marT="9525" marB="0" anchor="b"/>
                </a:tc>
                <a:tc>
                  <a:txBody>
                    <a:bodyPr/>
                    <a:lstStyle/>
                    <a:p>
                      <a:pPr algn="l" fontAlgn="b"/>
                      <a:r>
                        <a:rPr lang="en-US" sz="1100" b="1" i="0" u="none" strike="noStrike" dirty="0">
                          <a:solidFill>
                            <a:schemeClr val="tx1"/>
                          </a:solidFill>
                          <a:effectLst/>
                          <a:latin typeface="Calibri" panose="020F0502020204030204" pitchFamily="34" charset="0"/>
                        </a:rPr>
                        <a:t>X85-Y09:  Assault</a:t>
                      </a:r>
                    </a:p>
                  </a:txBody>
                  <a:tcPr marL="9525" marR="9525" marT="9525" marB="0" anchor="b"/>
                </a:tc>
                <a:tc>
                  <a:txBody>
                    <a:bodyPr/>
                    <a:lstStyle/>
                    <a:p>
                      <a:pPr lvl="0" algn="l" fontAlgn="b"/>
                      <a:r>
                        <a:rPr lang="en-US" sz="1000" b="0" i="0" u="none" strike="noStrike" dirty="0">
                          <a:solidFill>
                            <a:srgbClr val="000000"/>
                          </a:solidFill>
                          <a:effectLst/>
                          <a:latin typeface="Calibri" panose="020F0502020204030204" pitchFamily="34" charset="0"/>
                        </a:rPr>
                        <a:t>Q00-Q99:  Congenital anomalies</a:t>
                      </a:r>
                    </a:p>
                  </a:txBody>
                  <a:tcPr marL="7620" marR="7620" marT="7620" marB="0" anchor="ctr"/>
                </a:tc>
                <a:tc>
                  <a:txBody>
                    <a:bodyPr/>
                    <a:lstStyle/>
                    <a:p>
                      <a:pPr algn="l" fontAlgn="b"/>
                      <a:r>
                        <a:rPr lang="en-US" sz="1100" b="1" i="0" u="none" strike="noStrike" dirty="0">
                          <a:solidFill>
                            <a:schemeClr val="tx1"/>
                          </a:solidFill>
                          <a:effectLst/>
                          <a:latin typeface="Calibri" panose="020F0502020204030204" pitchFamily="34" charset="0"/>
                        </a:rPr>
                        <a:t>X85-Y09:  Assault</a:t>
                      </a:r>
                    </a:p>
                  </a:txBody>
                  <a:tcPr marL="9525" marR="9525" marT="9525" marB="0" anchor="b"/>
                </a:tc>
                <a:extLst>
                  <a:ext uri="{0D108BD9-81ED-4DB2-BD59-A6C34878D82A}">
                    <a16:rowId xmlns:a16="http://schemas.microsoft.com/office/drawing/2014/main" val="10007"/>
                  </a:ext>
                </a:extLst>
              </a:tr>
              <a:tr h="534480">
                <a:tc>
                  <a:txBody>
                    <a:bodyPr/>
                    <a:lstStyle/>
                    <a:p>
                      <a:pPr algn="ctr"/>
                      <a:r>
                        <a:rPr lang="en-US" sz="1100" dirty="0"/>
                        <a:t>8</a:t>
                      </a:r>
                    </a:p>
                  </a:txBody>
                  <a:tcPr/>
                </a:tc>
                <a:tc>
                  <a:txBody>
                    <a:bodyPr/>
                    <a:lstStyle/>
                    <a:p>
                      <a:pPr algn="l" fontAlgn="b"/>
                      <a:r>
                        <a:rPr lang="en-US" sz="1100" b="0" i="0" u="none" strike="noStrike">
                          <a:solidFill>
                            <a:srgbClr val="000000"/>
                          </a:solidFill>
                          <a:effectLst/>
                          <a:latin typeface="Calibri" panose="020F0502020204030204" pitchFamily="34" charset="0"/>
                        </a:rPr>
                        <a:t>Conditions originating in perinatal period (P00-P96)</a:t>
                      </a:r>
                    </a:p>
                  </a:txBody>
                  <a:tcPr marL="9525" marR="9525" marT="9525" marB="0" anchor="b"/>
                </a:tc>
                <a:tc>
                  <a:txBody>
                    <a:bodyPr/>
                    <a:lstStyle/>
                    <a:p>
                      <a:pPr algn="l" fontAlgn="b"/>
                      <a:r>
                        <a:rPr lang="en-US" sz="1100" b="0" i="0" u="none" strike="noStrike" dirty="0">
                          <a:solidFill>
                            <a:srgbClr val="FF3399"/>
                          </a:solidFill>
                          <a:effectLst/>
                          <a:latin typeface="Calibri" panose="020F0502020204030204" pitchFamily="34" charset="0"/>
                        </a:rPr>
                        <a:t>Chronic liver disease &amp; cirrhosis (K70, K73, K74)</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Hypertensive disease (I10-I15)</a:t>
                      </a:r>
                    </a:p>
                  </a:txBody>
                  <a:tcPr marL="9525" marR="9525" marT="9525" marB="0" anchor="b"/>
                </a:tc>
                <a:tc>
                  <a:txBody>
                    <a:bodyPr/>
                    <a:lstStyle/>
                    <a:p>
                      <a:pPr algn="l" fontAlgn="b"/>
                      <a:r>
                        <a:rPr lang="en-US" sz="1100" b="0" i="0" u="none" strike="noStrike" dirty="0">
                          <a:solidFill>
                            <a:schemeClr val="accent4">
                              <a:lumMod val="75000"/>
                            </a:schemeClr>
                          </a:solidFill>
                          <a:effectLst/>
                          <a:latin typeface="Calibri" panose="020F0502020204030204" pitchFamily="34" charset="0"/>
                        </a:rPr>
                        <a:t>J40-J47:  Chronic lower respiratory diseases</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P00-P96:  Perinatal conditions</a:t>
                      </a:r>
                    </a:p>
                  </a:txBody>
                  <a:tcPr marL="9525" marR="9525" marT="9525" marB="0" anchor="b"/>
                </a:tc>
                <a:tc>
                  <a:txBody>
                    <a:bodyPr/>
                    <a:lstStyle/>
                    <a:p>
                      <a:pPr algn="l" fontAlgn="b"/>
                      <a:r>
                        <a:rPr lang="en-US" sz="1100" b="0" i="0" u="none" strike="noStrike" dirty="0">
                          <a:solidFill>
                            <a:srgbClr val="FF3399"/>
                          </a:solidFill>
                          <a:effectLst/>
                          <a:latin typeface="Calibri" panose="020F0502020204030204" pitchFamily="34" charset="0"/>
                        </a:rPr>
                        <a:t>K70-K74:  Chronic liver disease and cirrhosis</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J09-J18:  Influenza and pneumonia</a:t>
                      </a:r>
                    </a:p>
                  </a:txBody>
                  <a:tcPr marL="9525" marR="9525" marT="9525" marB="0" anchor="b"/>
                </a:tc>
                <a:tc>
                  <a:txBody>
                    <a:bodyPr/>
                    <a:lstStyle/>
                    <a:p>
                      <a:pPr lvl="0" algn="l" fontAlgn="b"/>
                      <a:r>
                        <a:rPr lang="en-US" sz="1000" b="0" i="0" u="none" strike="noStrike" dirty="0">
                          <a:solidFill>
                            <a:srgbClr val="FF3399"/>
                          </a:solidFill>
                          <a:effectLst/>
                          <a:latin typeface="Calibri" panose="020F0502020204030204" pitchFamily="34" charset="0"/>
                        </a:rPr>
                        <a:t>K70-K74:  Chronic liver disease and cirrhosis</a:t>
                      </a:r>
                    </a:p>
                  </a:txBody>
                  <a:tcPr marL="7620" marR="7620" marT="7620" marB="0" anchor="ctr"/>
                </a:tc>
                <a:tc>
                  <a:txBody>
                    <a:bodyPr/>
                    <a:lstStyle/>
                    <a:p>
                      <a:pPr algn="l" fontAlgn="b"/>
                      <a:r>
                        <a:rPr lang="en-US" sz="1100" b="0" i="0" u="none" strike="noStrike" dirty="0">
                          <a:solidFill>
                            <a:srgbClr val="FF3399"/>
                          </a:solidFill>
                          <a:effectLst/>
                          <a:latin typeface="Calibri" panose="020F0502020204030204" pitchFamily="34" charset="0"/>
                        </a:rPr>
                        <a:t>K70-K74:  Chronic liver disease and cirrhosis</a:t>
                      </a:r>
                    </a:p>
                  </a:txBody>
                  <a:tcPr marL="9525" marR="9525" marT="9525" marB="0" anchor="b"/>
                </a:tc>
                <a:extLst>
                  <a:ext uri="{0D108BD9-81ED-4DB2-BD59-A6C34878D82A}">
                    <a16:rowId xmlns:a16="http://schemas.microsoft.com/office/drawing/2014/main" val="10008"/>
                  </a:ext>
                </a:extLst>
              </a:tr>
              <a:tr h="402732">
                <a:tc>
                  <a:txBody>
                    <a:bodyPr/>
                    <a:lstStyle/>
                    <a:p>
                      <a:pPr algn="ctr"/>
                      <a:r>
                        <a:rPr lang="en-US" sz="1100" dirty="0"/>
                        <a:t>9</a:t>
                      </a:r>
                    </a:p>
                  </a:txBody>
                  <a:tcPr/>
                </a:tc>
                <a:tc>
                  <a:txBody>
                    <a:bodyPr/>
                    <a:lstStyle/>
                    <a:p>
                      <a:pPr algn="l" fontAlgn="b"/>
                      <a:r>
                        <a:rPr lang="en-US" sz="1100" b="0" i="0" u="none" strike="noStrike" dirty="0">
                          <a:solidFill>
                            <a:schemeClr val="accent4">
                              <a:lumMod val="75000"/>
                            </a:schemeClr>
                          </a:solidFill>
                          <a:effectLst/>
                          <a:latin typeface="Calibri" panose="020F0502020204030204" pitchFamily="34" charset="0"/>
                        </a:rPr>
                        <a:t>Bronchitis, emphysema &amp; asthma (J40-J46)</a:t>
                      </a:r>
                    </a:p>
                  </a:txBody>
                  <a:tcPr marL="9525" marR="9525" marT="9525" marB="0" anchor="b"/>
                </a:tc>
                <a:tc>
                  <a:txBody>
                    <a:bodyPr/>
                    <a:lstStyle/>
                    <a:p>
                      <a:pPr algn="l" fontAlgn="b"/>
                      <a:r>
                        <a:rPr lang="en-US" sz="1100" b="0" i="0" u="none" strike="noStrike" dirty="0">
                          <a:solidFill>
                            <a:schemeClr val="accent4">
                              <a:lumMod val="75000"/>
                            </a:schemeClr>
                          </a:solidFill>
                          <a:effectLst/>
                          <a:latin typeface="Calibri" panose="020F0502020204030204" pitchFamily="34" charset="0"/>
                        </a:rPr>
                        <a:t>Bronchitis, emphysema &amp; asthma (J40-J46)</a:t>
                      </a:r>
                    </a:p>
                  </a:txBody>
                  <a:tcPr marL="9525" marR="9525" marT="9525" marB="0" anchor="b"/>
                </a:tc>
                <a:tc>
                  <a:txBody>
                    <a:bodyPr/>
                    <a:lstStyle/>
                    <a:p>
                      <a:pPr algn="l" fontAlgn="b"/>
                      <a:r>
                        <a:rPr lang="en-US" sz="1100" b="0" i="0" u="none" strike="noStrike" dirty="0">
                          <a:solidFill>
                            <a:schemeClr val="accent4">
                              <a:lumMod val="75000"/>
                            </a:schemeClr>
                          </a:solidFill>
                          <a:effectLst/>
                          <a:latin typeface="Calibri" panose="020F0502020204030204" pitchFamily="34" charset="0"/>
                        </a:rPr>
                        <a:t>Bronchitis, emphysema &amp; asthma (J40-J46)</a:t>
                      </a:r>
                    </a:p>
                  </a:txBody>
                  <a:tcPr marL="9525" marR="9525" marT="9525" marB="0" anchor="b"/>
                </a:tc>
                <a:tc>
                  <a:txBody>
                    <a:bodyPr/>
                    <a:lstStyle/>
                    <a:p>
                      <a:pPr algn="l" fontAlgn="b"/>
                      <a:r>
                        <a:rPr lang="en-US" sz="1100" b="1" i="0" u="none" strike="noStrike" dirty="0">
                          <a:solidFill>
                            <a:schemeClr val="tx1"/>
                          </a:solidFill>
                          <a:effectLst/>
                          <a:latin typeface="Calibri" panose="020F0502020204030204" pitchFamily="34" charset="0"/>
                        </a:rPr>
                        <a:t>X85-Y09:  Assault</a:t>
                      </a:r>
                    </a:p>
                  </a:txBody>
                  <a:tcPr marL="9525" marR="9525" marT="9525" marB="0" anchor="b"/>
                </a:tc>
                <a:tc>
                  <a:txBody>
                    <a:bodyPr/>
                    <a:lstStyle/>
                    <a:p>
                      <a:pPr algn="l" fontAlgn="b"/>
                      <a:r>
                        <a:rPr lang="en-US" sz="1100" b="0" i="0" u="none" strike="noStrike" dirty="0">
                          <a:solidFill>
                            <a:srgbClr val="FF3399"/>
                          </a:solidFill>
                          <a:effectLst/>
                          <a:latin typeface="Calibri" panose="020F0502020204030204" pitchFamily="34" charset="0"/>
                        </a:rPr>
                        <a:t>K70-K74:  Chronic liver disease and cirrhosis</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J09-J18:  Influenza and pneumonia</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V01-V89:  Land transport accidents</a:t>
                      </a:r>
                    </a:p>
                  </a:txBody>
                  <a:tcPr marL="9525" marR="9525" marT="9525" marB="0" anchor="b"/>
                </a:tc>
                <a:tc>
                  <a:txBody>
                    <a:bodyPr/>
                    <a:lstStyle/>
                    <a:p>
                      <a:pPr lvl="0" algn="l" fontAlgn="b"/>
                      <a:r>
                        <a:rPr lang="en-US" sz="1000" b="1" i="0" u="none" strike="noStrike" dirty="0">
                          <a:solidFill>
                            <a:schemeClr val="tx1"/>
                          </a:solidFill>
                          <a:effectLst/>
                          <a:latin typeface="Calibri" panose="020F0502020204030204" pitchFamily="34" charset="0"/>
                        </a:rPr>
                        <a:t>X85-Y09:  Assault</a:t>
                      </a:r>
                    </a:p>
                  </a:txBody>
                  <a:tcPr marL="7620" marR="7620" marT="7620" marB="0" anchor="ctr"/>
                </a:tc>
                <a:tc>
                  <a:txBody>
                    <a:bodyPr/>
                    <a:lstStyle/>
                    <a:p>
                      <a:pPr algn="l" fontAlgn="b"/>
                      <a:r>
                        <a:rPr lang="en-US" sz="1100" b="0" i="0" u="none" strike="noStrike">
                          <a:solidFill>
                            <a:srgbClr val="000000"/>
                          </a:solidFill>
                          <a:effectLst/>
                          <a:latin typeface="Calibri" panose="020F0502020204030204" pitchFamily="34" charset="0"/>
                        </a:rPr>
                        <a:t>P00-P96:  Perinatal conditions</a:t>
                      </a:r>
                    </a:p>
                  </a:txBody>
                  <a:tcPr marL="9525" marR="9525" marT="9525" marB="0" anchor="b"/>
                </a:tc>
                <a:extLst>
                  <a:ext uri="{0D108BD9-81ED-4DB2-BD59-A6C34878D82A}">
                    <a16:rowId xmlns:a16="http://schemas.microsoft.com/office/drawing/2014/main" val="10009"/>
                  </a:ext>
                </a:extLst>
              </a:tr>
              <a:tr h="512027">
                <a:tc>
                  <a:txBody>
                    <a:bodyPr/>
                    <a:lstStyle/>
                    <a:p>
                      <a:pPr algn="ctr"/>
                      <a:r>
                        <a:rPr lang="en-US" sz="1100" dirty="0"/>
                        <a:t>10</a:t>
                      </a:r>
                    </a:p>
                  </a:txBody>
                  <a:tcPr/>
                </a:tc>
                <a:tc>
                  <a:txBody>
                    <a:bodyPr/>
                    <a:lstStyle/>
                    <a:p>
                      <a:pPr algn="l" fontAlgn="b"/>
                      <a:r>
                        <a:rPr lang="en-US" sz="1100" b="0" i="0" u="none" strike="noStrike" dirty="0">
                          <a:solidFill>
                            <a:srgbClr val="FF3399"/>
                          </a:solidFill>
                          <a:effectLst/>
                          <a:latin typeface="Calibri" panose="020F0502020204030204" pitchFamily="34" charset="0"/>
                        </a:rPr>
                        <a:t>Chronic liver disease &amp; cirrhosis (K70, K73, K74)</a:t>
                      </a:r>
                    </a:p>
                  </a:txBody>
                  <a:tcPr marL="9525" marR="9525" marT="9525" marB="0" anchor="b"/>
                </a:tc>
                <a:tc>
                  <a:txBody>
                    <a:bodyPr/>
                    <a:lstStyle/>
                    <a:p>
                      <a:pPr algn="l" fontAlgn="b"/>
                      <a:r>
                        <a:rPr lang="en-US" sz="1100" b="1" i="0" u="none" strike="noStrike" dirty="0">
                          <a:solidFill>
                            <a:schemeClr val="tx1"/>
                          </a:solidFill>
                          <a:effectLst/>
                          <a:latin typeface="Calibri" panose="020F0502020204030204" pitchFamily="34" charset="0"/>
                        </a:rPr>
                        <a:t>Homicide (X85-Y09)</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Pneumonia &amp; influenza (J10-J18)</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Other bacterial diseases</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J09-J18:  Influenza and pneumonia</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O00-O99:  Maternal causes of mortality</a:t>
                      </a:r>
                    </a:p>
                  </a:txBody>
                  <a:tcPr marL="9525" marR="9525" marT="9525" marB="0" anchor="b"/>
                </a:tc>
                <a:tc>
                  <a:txBody>
                    <a:bodyPr/>
                    <a:lstStyle/>
                    <a:p>
                      <a:pPr algn="l" fontAlgn="b"/>
                      <a:r>
                        <a:rPr lang="en-US" sz="1100" b="1" i="0" u="none" strike="noStrike" dirty="0">
                          <a:solidFill>
                            <a:schemeClr val="accent6">
                              <a:lumMod val="75000"/>
                            </a:schemeClr>
                          </a:solidFill>
                          <a:effectLst/>
                          <a:latin typeface="Calibri" panose="020F0502020204030204" pitchFamily="34" charset="0"/>
                        </a:rPr>
                        <a:t>F00-F99:  Mental, behavioral disorders</a:t>
                      </a:r>
                    </a:p>
                  </a:txBody>
                  <a:tcPr marL="9525" marR="9525" marT="9525" marB="0" anchor="b"/>
                </a:tc>
                <a:tc>
                  <a:txBody>
                    <a:bodyPr/>
                    <a:lstStyle/>
                    <a:p>
                      <a:pPr lvl="0" algn="l" fontAlgn="b"/>
                      <a:r>
                        <a:rPr lang="en-US" sz="1000" b="0" i="0" u="none" strike="noStrike" dirty="0">
                          <a:solidFill>
                            <a:srgbClr val="000000"/>
                          </a:solidFill>
                          <a:effectLst/>
                          <a:latin typeface="Calibri" panose="020F0502020204030204" pitchFamily="34" charset="0"/>
                        </a:rPr>
                        <a:t>V01-V89:  Land transport accidents</a:t>
                      </a:r>
                    </a:p>
                  </a:txBody>
                  <a:tcPr marL="7620" marR="7620" marT="7620" marB="0" anchor="ctr"/>
                </a:tc>
                <a:tc>
                  <a:txBody>
                    <a:bodyPr/>
                    <a:lstStyle/>
                    <a:p>
                      <a:pPr algn="l" fontAlgn="b"/>
                      <a:r>
                        <a:rPr lang="en-US" sz="1100" b="0" i="0" u="none" strike="noStrike" dirty="0">
                          <a:solidFill>
                            <a:srgbClr val="000000"/>
                          </a:solidFill>
                          <a:effectLst/>
                          <a:latin typeface="Calibri" panose="020F0502020204030204" pitchFamily="34" charset="0"/>
                        </a:rPr>
                        <a:t>J09-J18:  Influenza and pneumonia</a:t>
                      </a:r>
                    </a:p>
                  </a:txBody>
                  <a:tcPr marL="9525" marR="9525" marT="9525" marB="0" anchor="b"/>
                </a:tc>
                <a:extLst>
                  <a:ext uri="{0D108BD9-81ED-4DB2-BD59-A6C34878D82A}">
                    <a16:rowId xmlns:a16="http://schemas.microsoft.com/office/drawing/2014/main" val="10010"/>
                  </a:ext>
                </a:extLst>
              </a:tr>
            </a:tbl>
          </a:graphicData>
        </a:graphic>
      </p:graphicFrame>
      <p:sp>
        <p:nvSpPr>
          <p:cNvPr id="4" name="Rectangle 3"/>
          <p:cNvSpPr/>
          <p:nvPr/>
        </p:nvSpPr>
        <p:spPr>
          <a:xfrm>
            <a:off x="8883016" y="1290754"/>
            <a:ext cx="3222357" cy="230832"/>
          </a:xfrm>
          <a:prstGeom prst="rect">
            <a:avLst/>
          </a:prstGeom>
        </p:spPr>
        <p:txBody>
          <a:bodyPr wrap="none">
            <a:spAutoFit/>
          </a:bodyPr>
          <a:lstStyle/>
          <a:p>
            <a:r>
              <a:rPr lang="en-US" sz="900" dirty="0"/>
              <a:t>Source: Mortality Database, Epidemiology Unit, MoH, Saint Lucia</a:t>
            </a:r>
          </a:p>
        </p:txBody>
      </p:sp>
      <p:sp>
        <p:nvSpPr>
          <p:cNvPr id="5" name="Rectangle 4"/>
          <p:cNvSpPr/>
          <p:nvPr/>
        </p:nvSpPr>
        <p:spPr>
          <a:xfrm>
            <a:off x="202132" y="505923"/>
            <a:ext cx="11354600" cy="1015663"/>
          </a:xfrm>
          <a:prstGeom prst="rect">
            <a:avLst/>
          </a:prstGeom>
        </p:spPr>
        <p:txBody>
          <a:bodyPr wrap="square" numCol="2">
            <a:spAutoFit/>
          </a:bodyPr>
          <a:lstStyle/>
          <a:p>
            <a:pPr marL="171450" indent="-171450">
              <a:buFont typeface="Arial" panose="020B0604020202020204" pitchFamily="34" charset="0"/>
              <a:buChar char="•"/>
            </a:pPr>
            <a:r>
              <a:rPr lang="en-US" sz="1200" dirty="0"/>
              <a:t>From 1989 – 1999, Heart diseases was #1 cause of death</a:t>
            </a:r>
          </a:p>
          <a:p>
            <a:pPr marL="171450" indent="-171450">
              <a:buFont typeface="Arial" panose="020B0604020202020204" pitchFamily="34" charset="0"/>
              <a:buChar char="•"/>
            </a:pPr>
            <a:r>
              <a:rPr lang="en-US" sz="1200" dirty="0"/>
              <a:t>From the year 2000- 2022, malignant neoplasms has been the #1 cause of death, with the exception of 2005, where it ranked #3</a:t>
            </a:r>
          </a:p>
          <a:p>
            <a:pPr marL="171450" indent="-171450">
              <a:buFont typeface="Arial" panose="020B0604020202020204" pitchFamily="34" charset="0"/>
              <a:buChar char="•"/>
            </a:pPr>
            <a:r>
              <a:rPr lang="en-US" sz="1200" dirty="0"/>
              <a:t>From 1989, Heart Diseases, Strokes and cancers have been constantly in the top 5. </a:t>
            </a:r>
          </a:p>
          <a:p>
            <a:pPr marL="171450" indent="-171450">
              <a:buFont typeface="Arial" panose="020B0604020202020204" pitchFamily="34" charset="0"/>
              <a:buChar char="•"/>
            </a:pPr>
            <a:r>
              <a:rPr lang="en-US" sz="1200" dirty="0"/>
              <a:t>From 1989 to 2022, we can appreciate the movement of Chronic Lower Respiratory Diseases up the ranks in mortality.</a:t>
            </a:r>
          </a:p>
          <a:p>
            <a:pPr marL="171450" indent="-171450">
              <a:buFont typeface="Arial" panose="020B0604020202020204" pitchFamily="34" charset="0"/>
              <a:buChar char="•"/>
            </a:pPr>
            <a:r>
              <a:rPr lang="en-US" sz="1200" dirty="0"/>
              <a:t>In 2020, Mental health entered the top 10 causes for the first time</a:t>
            </a:r>
          </a:p>
          <a:p>
            <a:pPr marL="171450" indent="-171450">
              <a:buFont typeface="Arial" panose="020B0604020202020204" pitchFamily="34" charset="0"/>
              <a:buChar char="•"/>
            </a:pPr>
            <a:r>
              <a:rPr lang="en-US" sz="1200" dirty="0"/>
              <a:t>Chronic Liver Disease &amp; cirrhosis have been almost constant</a:t>
            </a:r>
          </a:p>
        </p:txBody>
      </p:sp>
    </p:spTree>
    <p:extLst>
      <p:ext uri="{BB962C8B-B14F-4D97-AF65-F5344CB8AC3E}">
        <p14:creationId xmlns:p14="http://schemas.microsoft.com/office/powerpoint/2010/main" val="425791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742" y="430306"/>
            <a:ext cx="10058400" cy="753036"/>
          </a:xfrm>
        </p:spPr>
        <p:txBody>
          <a:bodyPr>
            <a:noAutofit/>
          </a:bodyPr>
          <a:lstStyle/>
          <a:p>
            <a:pPr algn="ctr"/>
            <a:r>
              <a:rPr lang="en-US" sz="3600" b="1" dirty="0">
                <a:latin typeface="Calibri" panose="020F0502020204030204" pitchFamily="34" charset="0"/>
                <a:ea typeface="Times New Roman" panose="02020603050405020304" pitchFamily="18" charset="0"/>
              </a:rPr>
              <a:t>Principal causes of deaths in 2022</a:t>
            </a:r>
            <a:br>
              <a:rPr lang="en-US" sz="3600" dirty="0">
                <a:latin typeface="Times New Roman" panose="02020603050405020304" pitchFamily="18" charset="0"/>
                <a:ea typeface="Times New Roman" panose="02020603050405020304" pitchFamily="18" charset="0"/>
              </a:rPr>
            </a:br>
            <a:endParaRPr lang="en-US" sz="3600" dirty="0"/>
          </a:p>
        </p:txBody>
      </p:sp>
      <p:sp>
        <p:nvSpPr>
          <p:cNvPr id="3" name="Rectangle 2"/>
          <p:cNvSpPr/>
          <p:nvPr/>
        </p:nvSpPr>
        <p:spPr>
          <a:xfrm>
            <a:off x="412229" y="920714"/>
            <a:ext cx="11000647" cy="523220"/>
          </a:xfrm>
          <a:prstGeom prst="rect">
            <a:avLst/>
          </a:prstGeom>
        </p:spPr>
        <p:txBody>
          <a:bodyPr wrap="square">
            <a:spAutoFit/>
          </a:bodyPr>
          <a:lstStyle/>
          <a:p>
            <a:r>
              <a:rPr lang="en-US" sz="1400" dirty="0"/>
              <a:t>In 2021, deaths due to COVID-19 ranked 3</a:t>
            </a:r>
            <a:r>
              <a:rPr lang="en-US" sz="1400" baseline="30000" dirty="0"/>
              <a:t>rd</a:t>
            </a:r>
            <a:r>
              <a:rPr lang="en-US" sz="1400" dirty="0"/>
              <a:t> however, in 2022 as the outbreak declined it moved to 5</a:t>
            </a:r>
            <a:r>
              <a:rPr lang="en-US" sz="1400" baseline="30000" dirty="0"/>
              <a:t>th</a:t>
            </a:r>
            <a:r>
              <a:rPr lang="en-US" sz="1400" dirty="0"/>
              <a:t> place giving way to the usual top four causes of death which has dominated in Saint Lucia: </a:t>
            </a:r>
            <a:r>
              <a:rPr lang="en-US" sz="1400" b="1" i="1" dirty="0"/>
              <a:t>Cancer, Heart Disease, Cerebrovascular(stroke) Disease, and Diabetes .</a:t>
            </a:r>
          </a:p>
        </p:txBody>
      </p:sp>
      <p:sp>
        <p:nvSpPr>
          <p:cNvPr id="6" name="Text Box 26"/>
          <p:cNvSpPr txBox="1"/>
          <p:nvPr/>
        </p:nvSpPr>
        <p:spPr>
          <a:xfrm>
            <a:off x="7089786" y="1673750"/>
            <a:ext cx="4323091" cy="4408268"/>
          </a:xfrm>
          <a:prstGeom prst="rect">
            <a:avLst/>
          </a:prstGeom>
          <a:solidFill>
            <a:schemeClr val="bg1">
              <a:lumMod val="9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dirty="0">
                <a:solidFill>
                  <a:srgbClr val="FF0000"/>
                </a:solidFill>
                <a:latin typeface="Calibri" panose="020F0502020204030204" pitchFamily="34" charset="0"/>
                <a:ea typeface="Times New Roman" panose="02020603050405020304" pitchFamily="18" charset="0"/>
              </a:rPr>
              <a:t>In 2022, 1590 deaths were recorded; 959 male &amp; 631 female.</a:t>
            </a:r>
          </a:p>
          <a:p>
            <a:endParaRPr lang="en-US" sz="1400" b="1" dirty="0">
              <a:solidFill>
                <a:srgbClr val="FF0000"/>
              </a:solidFill>
              <a:latin typeface="Calibri" panose="020F0502020204030204" pitchFamily="34" charset="0"/>
              <a:ea typeface="Times New Roman" panose="02020603050405020304" pitchFamily="18" charset="0"/>
            </a:endParaRPr>
          </a:p>
          <a:p>
            <a:r>
              <a:rPr lang="en-US" sz="1400" b="1" dirty="0">
                <a:solidFill>
                  <a:srgbClr val="FF0000"/>
                </a:solidFill>
                <a:latin typeface="Calibri" panose="020F0502020204030204" pitchFamily="34" charset="0"/>
                <a:ea typeface="Times New Roman" panose="02020603050405020304" pitchFamily="18" charset="0"/>
              </a:rPr>
              <a:t>The top 10 leading causes of death accounted for about 81% of the total deaths</a:t>
            </a:r>
            <a:r>
              <a:rPr lang="en-US" sz="1400" dirty="0">
                <a:latin typeface="Calibri" panose="020F0502020204030204" pitchFamily="34" charset="0"/>
                <a:ea typeface="Times New Roman" panose="02020603050405020304" pitchFamily="18" charset="0"/>
              </a:rPr>
              <a:t> in Saint Lucia for 2022</a:t>
            </a:r>
            <a:r>
              <a:rPr lang="en-US" sz="1200" dirty="0">
                <a:latin typeface="Calibri" panose="020F0502020204030204" pitchFamily="34" charset="0"/>
                <a:ea typeface="Times New Roman" panose="02020603050405020304" pitchFamily="18" charset="0"/>
              </a:rPr>
              <a:t>.</a:t>
            </a:r>
          </a:p>
          <a:p>
            <a:endParaRPr lang="en-US" sz="1200" dirty="0">
              <a:latin typeface="Calibri" panose="020F0502020204030204" pitchFamily="34" charset="0"/>
              <a:ea typeface="Times New Roman" panose="02020603050405020304" pitchFamily="18" charset="0"/>
            </a:endParaRPr>
          </a:p>
          <a:p>
            <a:r>
              <a:rPr lang="en-US" sz="1400" dirty="0">
                <a:latin typeface="Calibri" panose="020F0502020204030204" pitchFamily="34" charset="0"/>
                <a:ea typeface="Times New Roman" panose="02020603050405020304" pitchFamily="18" charset="0"/>
              </a:rPr>
              <a:t>NCD’s accounted for </a:t>
            </a:r>
            <a:r>
              <a:rPr lang="en-US" sz="1400" b="1" dirty="0">
                <a:latin typeface="Calibri" panose="020F0502020204030204" pitchFamily="34" charset="0"/>
                <a:ea typeface="Times New Roman" panose="02020603050405020304" pitchFamily="18" charset="0"/>
              </a:rPr>
              <a:t>76% </a:t>
            </a:r>
            <a:r>
              <a:rPr lang="en-US" sz="1400" dirty="0">
                <a:latin typeface="Calibri" panose="020F0502020204030204" pitchFamily="34" charset="0"/>
                <a:ea typeface="Times New Roman" panose="02020603050405020304" pitchFamily="18" charset="0"/>
              </a:rPr>
              <a:t>of all deaths for 2022, a </a:t>
            </a:r>
            <a:r>
              <a:rPr lang="en-US" sz="1400" b="1" dirty="0">
                <a:latin typeface="Calibri" panose="020F0502020204030204" pitchFamily="34" charset="0"/>
                <a:ea typeface="Times New Roman" panose="02020603050405020304" pitchFamily="18" charset="0"/>
              </a:rPr>
              <a:t>5% </a:t>
            </a:r>
            <a:r>
              <a:rPr lang="en-US" sz="1400" dirty="0">
                <a:latin typeface="Calibri" panose="020F0502020204030204" pitchFamily="34" charset="0"/>
                <a:ea typeface="Times New Roman" panose="02020603050405020304" pitchFamily="18" charset="0"/>
              </a:rPr>
              <a:t>increase from the previous year.</a:t>
            </a:r>
          </a:p>
          <a:p>
            <a:endParaRPr lang="en-US" sz="1200"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rPr>
              <a:t>The top 4 principal causes of death which are CNCD’s accounted for </a:t>
            </a:r>
            <a:r>
              <a:rPr lang="en-US" sz="1400" b="1" dirty="0">
                <a:effectLst/>
                <a:latin typeface="Calibri" panose="020F0502020204030204" pitchFamily="34" charset="0"/>
                <a:ea typeface="Times New Roman" panose="02020603050405020304" pitchFamily="18" charset="0"/>
              </a:rPr>
              <a:t>55% </a:t>
            </a:r>
            <a:r>
              <a:rPr lang="en-US" sz="1400" dirty="0">
                <a:effectLst/>
                <a:latin typeface="Calibri" panose="020F0502020204030204" pitchFamily="34" charset="0"/>
                <a:ea typeface="Times New Roman" panose="02020603050405020304" pitchFamily="18" charset="0"/>
              </a:rPr>
              <a:t>of all deaths.</a:t>
            </a:r>
          </a:p>
          <a:p>
            <a:pPr marL="0" marR="0">
              <a:spcBef>
                <a:spcPts val="0"/>
              </a:spcBef>
              <a:spcAft>
                <a:spcPts val="0"/>
              </a:spcAft>
            </a:pPr>
            <a:endParaRPr lang="en-US" sz="1400" dirty="0">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rPr>
              <a:t>Communicable diseases do not present as a significant cause of death and accounted for 13% of all deaths in 2022, approx. </a:t>
            </a:r>
            <a:r>
              <a:rPr lang="en-US" sz="1400" b="1" dirty="0">
                <a:effectLst/>
                <a:latin typeface="Calibri" panose="020F0502020204030204" pitchFamily="34" charset="0"/>
                <a:ea typeface="Times New Roman" panose="02020603050405020304" pitchFamily="18" charset="0"/>
              </a:rPr>
              <a:t>6% </a:t>
            </a:r>
            <a:r>
              <a:rPr lang="en-US" sz="1400" dirty="0">
                <a:effectLst/>
                <a:latin typeface="Calibri" panose="020F0502020204030204" pitchFamily="34" charset="0"/>
                <a:ea typeface="Times New Roman" panose="02020603050405020304" pitchFamily="18" charset="0"/>
              </a:rPr>
              <a:t>less than the previous year. </a:t>
            </a:r>
          </a:p>
          <a:p>
            <a:pPr marL="0" marR="0">
              <a:spcBef>
                <a:spcPts val="0"/>
              </a:spcBef>
              <a:spcAft>
                <a:spcPts val="0"/>
              </a:spcAft>
            </a:pPr>
            <a:endParaRPr lang="en-US" sz="1400" dirty="0">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latin typeface="Calibri" panose="020F0502020204030204" pitchFamily="34" charset="0"/>
                <a:ea typeface="Times New Roman" panose="02020603050405020304" pitchFamily="18" charset="0"/>
              </a:rPr>
              <a:t>The rate of Assault doubled from the previous year.</a:t>
            </a: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400" dirty="0">
              <a:latin typeface="Calibri" panose="020F0502020204030204" pitchFamily="34"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a:t>
            </a:r>
          </a:p>
        </p:txBody>
      </p:sp>
      <p:sp>
        <p:nvSpPr>
          <p:cNvPr id="7" name="Rectangle 6"/>
          <p:cNvSpPr/>
          <p:nvPr/>
        </p:nvSpPr>
        <p:spPr>
          <a:xfrm>
            <a:off x="9104984" y="6427694"/>
            <a:ext cx="3239990" cy="215444"/>
          </a:xfrm>
          <a:prstGeom prst="rect">
            <a:avLst/>
          </a:prstGeom>
        </p:spPr>
        <p:txBody>
          <a:bodyPr wrap="none">
            <a:spAutoFit/>
          </a:bodyPr>
          <a:lstStyle/>
          <a:p>
            <a:r>
              <a:rPr lang="en-US" sz="800" dirty="0"/>
              <a:t>Source: Mortality Database, Epidemiology Unit, MoH, Saint Lucia</a:t>
            </a:r>
          </a:p>
        </p:txBody>
      </p:sp>
      <p:pic>
        <p:nvPicPr>
          <p:cNvPr id="8" name="Picture 7">
            <a:extLst>
              <a:ext uri="{FF2B5EF4-FFF2-40B4-BE49-F238E27FC236}">
                <a16:creationId xmlns:a16="http://schemas.microsoft.com/office/drawing/2014/main" id="{9A13EEFD-1FA3-4DEB-ACFD-CCEBA0150731}"/>
              </a:ext>
            </a:extLst>
          </p:cNvPr>
          <p:cNvPicPr>
            <a:picLocks noChangeAspect="1"/>
          </p:cNvPicPr>
          <p:nvPr/>
        </p:nvPicPr>
        <p:blipFill>
          <a:blip r:embed="rId2"/>
          <a:stretch>
            <a:fillRect/>
          </a:stretch>
        </p:blipFill>
        <p:spPr>
          <a:xfrm>
            <a:off x="412230" y="1996579"/>
            <a:ext cx="6355830" cy="3665989"/>
          </a:xfrm>
          <a:prstGeom prst="rect">
            <a:avLst/>
          </a:prstGeom>
        </p:spPr>
      </p:pic>
      <p:sp>
        <p:nvSpPr>
          <p:cNvPr id="5" name="Rectangle 4"/>
          <p:cNvSpPr/>
          <p:nvPr/>
        </p:nvSpPr>
        <p:spPr>
          <a:xfrm>
            <a:off x="1588168" y="2043557"/>
            <a:ext cx="4244741" cy="3916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Top 10 Leading Causes of Death for 2022 (per 10, 000)</a:t>
            </a:r>
          </a:p>
        </p:txBody>
      </p:sp>
    </p:spTree>
    <p:extLst>
      <p:ext uri="{BB962C8B-B14F-4D97-AF65-F5344CB8AC3E}">
        <p14:creationId xmlns:p14="http://schemas.microsoft.com/office/powerpoint/2010/main" val="3802040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C9A005-3DB1-47EE-85E9-4720881221F4}"/>
              </a:ext>
            </a:extLst>
          </p:cNvPr>
          <p:cNvSpPr/>
          <p:nvPr/>
        </p:nvSpPr>
        <p:spPr>
          <a:xfrm>
            <a:off x="3532" y="-16823"/>
            <a:ext cx="12192000" cy="6626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C" dirty="0"/>
          </a:p>
        </p:txBody>
      </p:sp>
      <p:sp>
        <p:nvSpPr>
          <p:cNvPr id="2" name="Title 1"/>
          <p:cNvSpPr>
            <a:spLocks noGrp="1"/>
          </p:cNvSpPr>
          <p:nvPr>
            <p:ph type="title"/>
          </p:nvPr>
        </p:nvSpPr>
        <p:spPr>
          <a:xfrm>
            <a:off x="838200" y="123997"/>
            <a:ext cx="10515600" cy="498941"/>
          </a:xfrm>
        </p:spPr>
        <p:txBody>
          <a:bodyPr>
            <a:noAutofit/>
          </a:bodyPr>
          <a:lstStyle/>
          <a:p>
            <a:pPr algn="ctr"/>
            <a:r>
              <a:rPr lang="en-US" sz="3200" b="1" dirty="0"/>
              <a:t>Cause of death by sex (2022)</a:t>
            </a:r>
          </a:p>
        </p:txBody>
      </p:sp>
      <p:sp>
        <p:nvSpPr>
          <p:cNvPr id="5" name="Oval 4"/>
          <p:cNvSpPr/>
          <p:nvPr/>
        </p:nvSpPr>
        <p:spPr>
          <a:xfrm>
            <a:off x="1373365" y="3013024"/>
            <a:ext cx="875160" cy="283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6" name="Picture 5">
            <a:extLst>
              <a:ext uri="{FF2B5EF4-FFF2-40B4-BE49-F238E27FC236}">
                <a16:creationId xmlns:a16="http://schemas.microsoft.com/office/drawing/2014/main" id="{DFDAEA38-4C31-477F-8A4C-3051298B97CE}"/>
              </a:ext>
            </a:extLst>
          </p:cNvPr>
          <p:cNvPicPr>
            <a:picLocks noChangeAspect="1"/>
          </p:cNvPicPr>
          <p:nvPr/>
        </p:nvPicPr>
        <p:blipFill>
          <a:blip r:embed="rId3"/>
          <a:stretch>
            <a:fillRect/>
          </a:stretch>
        </p:blipFill>
        <p:spPr>
          <a:xfrm>
            <a:off x="453345" y="1644977"/>
            <a:ext cx="5272936" cy="4614248"/>
          </a:xfrm>
          <a:prstGeom prst="rect">
            <a:avLst/>
          </a:prstGeom>
        </p:spPr>
      </p:pic>
      <p:pic>
        <p:nvPicPr>
          <p:cNvPr id="8" name="Picture 7">
            <a:extLst>
              <a:ext uri="{FF2B5EF4-FFF2-40B4-BE49-F238E27FC236}">
                <a16:creationId xmlns:a16="http://schemas.microsoft.com/office/drawing/2014/main" id="{649300F7-1B72-4687-B3B4-B964EBEAB542}"/>
              </a:ext>
            </a:extLst>
          </p:cNvPr>
          <p:cNvPicPr>
            <a:picLocks noChangeAspect="1"/>
          </p:cNvPicPr>
          <p:nvPr/>
        </p:nvPicPr>
        <p:blipFill>
          <a:blip r:embed="rId4"/>
          <a:stretch>
            <a:fillRect/>
          </a:stretch>
        </p:blipFill>
        <p:spPr>
          <a:xfrm>
            <a:off x="6437461" y="1644978"/>
            <a:ext cx="5272934" cy="4614247"/>
          </a:xfrm>
          <a:prstGeom prst="rect">
            <a:avLst/>
          </a:prstGeom>
        </p:spPr>
      </p:pic>
      <p:sp>
        <p:nvSpPr>
          <p:cNvPr id="9" name="Rectangle 8">
            <a:extLst>
              <a:ext uri="{FF2B5EF4-FFF2-40B4-BE49-F238E27FC236}">
                <a16:creationId xmlns:a16="http://schemas.microsoft.com/office/drawing/2014/main" id="{76D13814-68C3-4150-B11B-115ADE6FDF38}"/>
              </a:ext>
            </a:extLst>
          </p:cNvPr>
          <p:cNvSpPr/>
          <p:nvPr/>
        </p:nvSpPr>
        <p:spPr>
          <a:xfrm rot="16200000">
            <a:off x="-298530" y="3765145"/>
            <a:ext cx="1018227" cy="584775"/>
          </a:xfrm>
          <a:prstGeom prst="rect">
            <a:avLst/>
          </a:prstGeom>
          <a:noFill/>
        </p:spPr>
        <p:txBody>
          <a:bodyPr wrap="none" lIns="91440" tIns="45720" rIns="91440" bIns="45720">
            <a:spAutoFit/>
          </a:bodyPr>
          <a:lstStyle/>
          <a:p>
            <a:pPr algn="ctr"/>
            <a:r>
              <a:rPr lang="en-US" sz="3200" b="0" cap="none" spc="0" dirty="0">
                <a:ln w="0"/>
                <a:solidFill>
                  <a:schemeClr val="bg1"/>
                </a:solidFill>
                <a:effectLst>
                  <a:outerShdw blurRad="38100" dist="19050" dir="2700000" algn="tl" rotWithShape="0">
                    <a:schemeClr val="dk1">
                      <a:alpha val="40000"/>
                    </a:schemeClr>
                  </a:outerShdw>
                </a:effectLst>
              </a:rPr>
              <a:t>2022</a:t>
            </a:r>
          </a:p>
        </p:txBody>
      </p:sp>
      <p:sp>
        <p:nvSpPr>
          <p:cNvPr id="3" name="Oval 2"/>
          <p:cNvSpPr/>
          <p:nvPr/>
        </p:nvSpPr>
        <p:spPr>
          <a:xfrm>
            <a:off x="676275" y="4065730"/>
            <a:ext cx="1953710" cy="25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14918" y="3501225"/>
            <a:ext cx="1269242" cy="2047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6972969" y="3894287"/>
            <a:ext cx="436728" cy="115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016854" y="3795943"/>
            <a:ext cx="550969" cy="132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134022" y="4024469"/>
            <a:ext cx="1285672" cy="427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2577" y="2845905"/>
            <a:ext cx="1868403" cy="330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551291" y="3190075"/>
            <a:ext cx="1868403" cy="330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8600" y="542926"/>
            <a:ext cx="118491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top 3 causes of death were the same for both males and females, however in different order.</a:t>
            </a:r>
          </a:p>
          <a:p>
            <a:pPr marL="285750" indent="-285750">
              <a:buFont typeface="Arial" panose="020B0604020202020204" pitchFamily="34" charset="0"/>
              <a:buChar char="•"/>
            </a:pPr>
            <a:r>
              <a:rPr lang="en-US" sz="1400" dirty="0"/>
              <a:t>COVID-19 ranked at #5 for both sexes.</a:t>
            </a:r>
          </a:p>
          <a:p>
            <a:pPr marL="285750" indent="-285750">
              <a:buFont typeface="Arial" panose="020B0604020202020204" pitchFamily="34" charset="0"/>
              <a:buChar char="•"/>
            </a:pPr>
            <a:r>
              <a:rPr lang="en-US" sz="1400" dirty="0"/>
              <a:t>Chronic lower respiratory diseases and assault ranked higher among males compared to diabetes among females.</a:t>
            </a:r>
          </a:p>
          <a:p>
            <a:pPr marL="285750" indent="-285750">
              <a:buFont typeface="Arial" panose="020B0604020202020204" pitchFamily="34" charset="0"/>
              <a:buChar char="•"/>
            </a:pPr>
            <a:r>
              <a:rPr lang="en-US" sz="1400" dirty="0"/>
              <a:t>Important to note the presence of land transport accidents and mental &amp; behavioral disorders among males and not females.</a:t>
            </a:r>
          </a:p>
        </p:txBody>
      </p:sp>
      <p:sp>
        <p:nvSpPr>
          <p:cNvPr id="17" name="Rectangle 16"/>
          <p:cNvSpPr/>
          <p:nvPr/>
        </p:nvSpPr>
        <p:spPr>
          <a:xfrm>
            <a:off x="1016854" y="1745992"/>
            <a:ext cx="4244741" cy="3916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Top 10 Leading Causes of Death in Males for 2022 (per 10, 000)</a:t>
            </a:r>
          </a:p>
        </p:txBody>
      </p:sp>
      <p:sp>
        <p:nvSpPr>
          <p:cNvPr id="18" name="Rectangle 17"/>
          <p:cNvSpPr/>
          <p:nvPr/>
        </p:nvSpPr>
        <p:spPr>
          <a:xfrm>
            <a:off x="6728059" y="1776400"/>
            <a:ext cx="4803005" cy="3916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Top 10 Leading Causes of Death in Females for 2022 (per 10, 000)</a:t>
            </a:r>
          </a:p>
        </p:txBody>
      </p:sp>
    </p:spTree>
    <p:extLst>
      <p:ext uri="{BB962C8B-B14F-4D97-AF65-F5344CB8AC3E}">
        <p14:creationId xmlns:p14="http://schemas.microsoft.com/office/powerpoint/2010/main" val="1565859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910" y="196013"/>
            <a:ext cx="10058400" cy="609754"/>
          </a:xfrm>
        </p:spPr>
        <p:txBody>
          <a:bodyPr>
            <a:noAutofit/>
          </a:bodyPr>
          <a:lstStyle/>
          <a:p>
            <a:pPr algn="ctr"/>
            <a:r>
              <a:rPr lang="en-US" sz="3200" b="1" dirty="0">
                <a:latin typeface="Calibri" panose="020F0502020204030204" pitchFamily="34" charset="0"/>
                <a:ea typeface="Times New Roman" panose="02020603050405020304" pitchFamily="18" charset="0"/>
              </a:rPr>
              <a:t>Total Mor</a:t>
            </a:r>
            <a:r>
              <a:rPr lang="en-US" sz="2800" b="1" dirty="0">
                <a:latin typeface="Calibri" panose="020F0502020204030204" pitchFamily="34" charset="0"/>
                <a:ea typeface="Times New Roman" panose="02020603050405020304" pitchFamily="18" charset="0"/>
              </a:rPr>
              <a:t>t</a:t>
            </a:r>
            <a:r>
              <a:rPr lang="en-US" sz="3200" b="1" dirty="0">
                <a:latin typeface="Calibri" panose="020F0502020204030204" pitchFamily="34" charset="0"/>
                <a:ea typeface="Times New Roman" panose="02020603050405020304" pitchFamily="18" charset="0"/>
              </a:rPr>
              <a:t>ality-Years of Potential Life Lost (2022)</a:t>
            </a:r>
            <a:endParaRPr lang="en-US" sz="3200" dirty="0"/>
          </a:p>
        </p:txBody>
      </p:sp>
      <p:sp>
        <p:nvSpPr>
          <p:cNvPr id="3" name="Rectangle 2"/>
          <p:cNvSpPr/>
          <p:nvPr/>
        </p:nvSpPr>
        <p:spPr>
          <a:xfrm>
            <a:off x="177421" y="805767"/>
            <a:ext cx="11900848" cy="954107"/>
          </a:xfrm>
          <a:prstGeom prst="rect">
            <a:avLst/>
          </a:prstGeom>
        </p:spPr>
        <p:txBody>
          <a:bodyPr wrap="square">
            <a:spAutoFit/>
          </a:bodyPr>
          <a:lstStyle/>
          <a:p>
            <a:r>
              <a:rPr lang="en-US" sz="1400" dirty="0"/>
              <a:t>A total of 17,552 Years of Potential Life was lost in 2022. </a:t>
            </a:r>
          </a:p>
          <a:p>
            <a:pPr marL="285750" indent="-285750">
              <a:buFontTx/>
              <a:buChar char="-"/>
            </a:pPr>
            <a:r>
              <a:rPr lang="en-US" sz="1400" dirty="0"/>
              <a:t>Assault (3132 YPLL) ranked at number 1, accounting for 18% of total YPLL. </a:t>
            </a:r>
          </a:p>
          <a:p>
            <a:pPr marL="285750" indent="-285750">
              <a:buFontTx/>
              <a:buChar char="-"/>
            </a:pPr>
            <a:r>
              <a:rPr lang="en-US" sz="1400" dirty="0"/>
              <a:t>Cancers (2872 YPLL) ranked number 2  accounting for 16%. </a:t>
            </a:r>
          </a:p>
          <a:p>
            <a:pPr marL="285750" indent="-285750">
              <a:buFontTx/>
              <a:buChar char="-"/>
            </a:pPr>
            <a:r>
              <a:rPr lang="en-US" sz="1400" dirty="0"/>
              <a:t>Chronic Lower Resp. Disease (1773 YPLL) accounted for 10% of total YPLL of which 80% were due to COPD.</a:t>
            </a:r>
          </a:p>
        </p:txBody>
      </p:sp>
      <p:sp>
        <p:nvSpPr>
          <p:cNvPr id="7" name="Rectangle 6"/>
          <p:cNvSpPr/>
          <p:nvPr/>
        </p:nvSpPr>
        <p:spPr>
          <a:xfrm>
            <a:off x="9033897" y="6627047"/>
            <a:ext cx="3239990" cy="215444"/>
          </a:xfrm>
          <a:prstGeom prst="rect">
            <a:avLst/>
          </a:prstGeom>
        </p:spPr>
        <p:txBody>
          <a:bodyPr wrap="none">
            <a:spAutoFit/>
          </a:bodyPr>
          <a:lstStyle/>
          <a:p>
            <a:r>
              <a:rPr lang="en-US" sz="800" dirty="0"/>
              <a:t>Source: Mortality Database, Epidemiology Unit, MoH, Saint Lucia</a:t>
            </a:r>
          </a:p>
        </p:txBody>
      </p:sp>
      <p:pic>
        <p:nvPicPr>
          <p:cNvPr id="4" name="Picture 3">
            <a:extLst>
              <a:ext uri="{FF2B5EF4-FFF2-40B4-BE49-F238E27FC236}">
                <a16:creationId xmlns:a16="http://schemas.microsoft.com/office/drawing/2014/main" id="{BFC52A75-A474-45EC-A16D-4D62410A361B}"/>
              </a:ext>
            </a:extLst>
          </p:cNvPr>
          <p:cNvPicPr>
            <a:picLocks noChangeAspect="1"/>
          </p:cNvPicPr>
          <p:nvPr/>
        </p:nvPicPr>
        <p:blipFill>
          <a:blip r:embed="rId3"/>
          <a:stretch>
            <a:fillRect/>
          </a:stretch>
        </p:blipFill>
        <p:spPr>
          <a:xfrm>
            <a:off x="545910" y="1759874"/>
            <a:ext cx="11259403" cy="4867173"/>
          </a:xfrm>
          <a:prstGeom prst="rect">
            <a:avLst/>
          </a:prstGeom>
        </p:spPr>
      </p:pic>
      <p:sp>
        <p:nvSpPr>
          <p:cNvPr id="6" name="Rectangle 5"/>
          <p:cNvSpPr/>
          <p:nvPr/>
        </p:nvSpPr>
        <p:spPr>
          <a:xfrm>
            <a:off x="2248234" y="1827251"/>
            <a:ext cx="7854754" cy="5189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Years of Potential Life Lost due to Principal Causes of Death (2022)</a:t>
            </a:r>
          </a:p>
          <a:p>
            <a:pPr algn="ctr"/>
            <a:r>
              <a:rPr lang="en-US" sz="1600" dirty="0">
                <a:solidFill>
                  <a:schemeClr val="bg1"/>
                </a:solidFill>
              </a:rPr>
              <a:t>Source: Mortality Database 2022, Epidemiology</a:t>
            </a:r>
          </a:p>
        </p:txBody>
      </p:sp>
    </p:spTree>
    <p:extLst>
      <p:ext uri="{BB962C8B-B14F-4D97-AF65-F5344CB8AC3E}">
        <p14:creationId xmlns:p14="http://schemas.microsoft.com/office/powerpoint/2010/main" val="3107759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910" y="196013"/>
            <a:ext cx="10058400" cy="609754"/>
          </a:xfrm>
        </p:spPr>
        <p:txBody>
          <a:bodyPr>
            <a:noAutofit/>
          </a:bodyPr>
          <a:lstStyle/>
          <a:p>
            <a:pPr algn="ctr"/>
            <a:r>
              <a:rPr lang="en-US" sz="3200" b="1" dirty="0">
                <a:latin typeface="Calibri" panose="020F0502020204030204" pitchFamily="34" charset="0"/>
                <a:ea typeface="Times New Roman" panose="02020603050405020304" pitchFamily="18" charset="0"/>
              </a:rPr>
              <a:t>Total Mor</a:t>
            </a:r>
            <a:r>
              <a:rPr lang="en-US" sz="2800" b="1" dirty="0">
                <a:latin typeface="Calibri" panose="020F0502020204030204" pitchFamily="34" charset="0"/>
                <a:ea typeface="Times New Roman" panose="02020603050405020304" pitchFamily="18" charset="0"/>
              </a:rPr>
              <a:t>t</a:t>
            </a:r>
            <a:r>
              <a:rPr lang="en-US" sz="3200" b="1" dirty="0">
                <a:latin typeface="Calibri" panose="020F0502020204030204" pitchFamily="34" charset="0"/>
                <a:ea typeface="Times New Roman" panose="02020603050405020304" pitchFamily="18" charset="0"/>
              </a:rPr>
              <a:t>ality-Years of Potential Life Lost (YPLL) by Sex (2022)</a:t>
            </a:r>
            <a:endParaRPr lang="en-US" sz="3200" dirty="0"/>
          </a:p>
        </p:txBody>
      </p:sp>
      <p:sp>
        <p:nvSpPr>
          <p:cNvPr id="3" name="Rectangle 2"/>
          <p:cNvSpPr/>
          <p:nvPr/>
        </p:nvSpPr>
        <p:spPr>
          <a:xfrm>
            <a:off x="0" y="805767"/>
            <a:ext cx="5062330"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outerShdw blurRad="50800" dist="38100" dir="2700000" algn="tl" rotWithShape="0">
              <a:prstClr val="black">
                <a:alpha val="40000"/>
              </a:prstClr>
            </a:outerShdw>
          </a:effectLst>
        </p:spPr>
        <p:txBody>
          <a:bodyPr wrap="square">
            <a:spAutoFit/>
          </a:bodyPr>
          <a:lstStyle/>
          <a:p>
            <a:pPr marL="285750" indent="-285750">
              <a:buFont typeface="Arial" panose="020B0604020202020204" pitchFamily="34" charset="0"/>
              <a:buChar char="•"/>
            </a:pPr>
            <a:r>
              <a:rPr lang="en-US" sz="1400" dirty="0"/>
              <a:t>Males Lost A total of </a:t>
            </a:r>
            <a:r>
              <a:rPr lang="en-US" sz="1400" b="1" dirty="0"/>
              <a:t>11,247</a:t>
            </a:r>
            <a:r>
              <a:rPr lang="en-US" sz="1400" dirty="0"/>
              <a:t> of Potential Life</a:t>
            </a:r>
          </a:p>
          <a:p>
            <a:pPr marL="285750" indent="-285750">
              <a:buFont typeface="Arial" panose="020B0604020202020204" pitchFamily="34" charset="0"/>
              <a:buChar char="•"/>
            </a:pPr>
            <a:r>
              <a:rPr lang="en-US" sz="1400" dirty="0"/>
              <a:t>Assault accounted for </a:t>
            </a:r>
            <a:r>
              <a:rPr lang="en-US" sz="1400" b="1" dirty="0"/>
              <a:t>25% </a:t>
            </a:r>
            <a:r>
              <a:rPr lang="en-US" sz="1400" dirty="0"/>
              <a:t>of YPLL</a:t>
            </a:r>
          </a:p>
          <a:p>
            <a:pPr marL="285750" indent="-285750">
              <a:buFont typeface="Arial" panose="020B0604020202020204" pitchFamily="34" charset="0"/>
              <a:buChar char="•"/>
            </a:pPr>
            <a:r>
              <a:rPr lang="en-US" sz="1400" dirty="0"/>
              <a:t>Chronic Lower Respiratory Diseases accounted for </a:t>
            </a:r>
            <a:r>
              <a:rPr lang="en-US" sz="1400" b="1" dirty="0"/>
              <a:t>14% </a:t>
            </a:r>
            <a:r>
              <a:rPr lang="en-US" sz="1400" dirty="0"/>
              <a:t>of YPLL</a:t>
            </a:r>
          </a:p>
          <a:p>
            <a:pPr marL="742950" lvl="1" indent="-285750">
              <a:buFont typeface="Arial" panose="020B0604020202020204" pitchFamily="34" charset="0"/>
              <a:buChar char="•"/>
            </a:pPr>
            <a:r>
              <a:rPr lang="en-US" sz="1400" dirty="0"/>
              <a:t>Of which </a:t>
            </a:r>
            <a:r>
              <a:rPr lang="en-US" sz="1400" b="1" dirty="0"/>
              <a:t>78% </a:t>
            </a:r>
            <a:r>
              <a:rPr lang="en-US" sz="1400" dirty="0"/>
              <a:t>was due to COPD</a:t>
            </a:r>
          </a:p>
        </p:txBody>
      </p:sp>
      <p:sp>
        <p:nvSpPr>
          <p:cNvPr id="7" name="Rectangle 6"/>
          <p:cNvSpPr/>
          <p:nvPr/>
        </p:nvSpPr>
        <p:spPr>
          <a:xfrm>
            <a:off x="9037872" y="6535416"/>
            <a:ext cx="3239990" cy="215444"/>
          </a:xfrm>
          <a:prstGeom prst="rect">
            <a:avLst/>
          </a:prstGeom>
        </p:spPr>
        <p:txBody>
          <a:bodyPr wrap="none">
            <a:spAutoFit/>
          </a:bodyPr>
          <a:lstStyle/>
          <a:p>
            <a:r>
              <a:rPr lang="en-US" sz="800" dirty="0"/>
              <a:t>Source: Mortality Database, Epidemiology Unit, MoH, Saint Lucia</a:t>
            </a:r>
          </a:p>
        </p:txBody>
      </p:sp>
      <p:pic>
        <p:nvPicPr>
          <p:cNvPr id="5" name="Picture 4">
            <a:extLst>
              <a:ext uri="{FF2B5EF4-FFF2-40B4-BE49-F238E27FC236}">
                <a16:creationId xmlns:a16="http://schemas.microsoft.com/office/drawing/2014/main" id="{56076C7E-6078-4D5B-B699-2CC91BE50CE6}"/>
              </a:ext>
            </a:extLst>
          </p:cNvPr>
          <p:cNvPicPr>
            <a:picLocks noChangeAspect="1"/>
          </p:cNvPicPr>
          <p:nvPr/>
        </p:nvPicPr>
        <p:blipFill>
          <a:blip r:embed="rId2"/>
          <a:stretch>
            <a:fillRect/>
          </a:stretch>
        </p:blipFill>
        <p:spPr>
          <a:xfrm>
            <a:off x="0" y="1759874"/>
            <a:ext cx="5744190" cy="328033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CE20B0E-AB1B-4300-8D3C-235748394ADD}"/>
              </a:ext>
            </a:extLst>
          </p:cNvPr>
          <p:cNvPicPr>
            <a:picLocks noChangeAspect="1"/>
          </p:cNvPicPr>
          <p:nvPr/>
        </p:nvPicPr>
        <p:blipFill>
          <a:blip r:embed="rId3"/>
          <a:stretch>
            <a:fillRect/>
          </a:stretch>
        </p:blipFill>
        <p:spPr>
          <a:xfrm>
            <a:off x="6302110" y="2293527"/>
            <a:ext cx="5606396" cy="3280338"/>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CCE63A8A-6D01-4E67-AB22-CCDFE9533F0B}"/>
              </a:ext>
            </a:extLst>
          </p:cNvPr>
          <p:cNvSpPr/>
          <p:nvPr/>
        </p:nvSpPr>
        <p:spPr>
          <a:xfrm>
            <a:off x="8016636" y="5573865"/>
            <a:ext cx="3895816" cy="738664"/>
          </a:xfrm>
          <a:prstGeom prst="rect">
            <a:avLst/>
          </a:prstGeom>
          <a:gradFill flip="none" rotWithShape="1">
            <a:gsLst>
              <a:gs pos="0">
                <a:srgbClr val="F17FD0">
                  <a:tint val="66000"/>
                  <a:satMod val="160000"/>
                </a:srgbClr>
              </a:gs>
              <a:gs pos="50000">
                <a:srgbClr val="F17FD0">
                  <a:tint val="44500"/>
                  <a:satMod val="160000"/>
                </a:srgbClr>
              </a:gs>
              <a:gs pos="100000">
                <a:srgbClr val="F17FD0">
                  <a:tint val="23500"/>
                  <a:satMod val="160000"/>
                </a:srgbClr>
              </a:gs>
            </a:gsLst>
            <a:lin ang="2700000" scaled="1"/>
            <a:tileRect/>
          </a:gradFill>
          <a:ln>
            <a:noFill/>
          </a:ln>
          <a:effectLst>
            <a:outerShdw blurRad="50800" dist="38100" dir="2700000" algn="tl" rotWithShape="0">
              <a:prstClr val="black">
                <a:alpha val="40000"/>
              </a:prstClr>
            </a:outerShdw>
          </a:effectLst>
        </p:spPr>
        <p:txBody>
          <a:bodyPr wrap="square">
            <a:spAutoFit/>
          </a:bodyPr>
          <a:lstStyle/>
          <a:p>
            <a:pPr marL="285750" indent="-285750">
              <a:buFont typeface="Arial" panose="020B0604020202020204" pitchFamily="34" charset="0"/>
              <a:buChar char="•"/>
            </a:pPr>
            <a:r>
              <a:rPr lang="en-US" sz="1400" dirty="0"/>
              <a:t>Females Lost A total of </a:t>
            </a:r>
            <a:r>
              <a:rPr lang="en-US" sz="1400" b="1" dirty="0"/>
              <a:t>6,305 </a:t>
            </a:r>
            <a:r>
              <a:rPr lang="en-US" sz="1400" dirty="0"/>
              <a:t>of Potential Life</a:t>
            </a:r>
          </a:p>
          <a:p>
            <a:pPr marL="285750" indent="-285750">
              <a:buFont typeface="Arial" panose="020B0604020202020204" pitchFamily="34" charset="0"/>
              <a:buChar char="•"/>
            </a:pPr>
            <a:r>
              <a:rPr lang="en-US" sz="1400" dirty="0"/>
              <a:t>Cancer accounted for </a:t>
            </a:r>
            <a:r>
              <a:rPr lang="en-US" sz="1400" b="1" dirty="0"/>
              <a:t>26% </a:t>
            </a:r>
            <a:r>
              <a:rPr lang="en-US" sz="1400" dirty="0"/>
              <a:t>of YPLL</a:t>
            </a:r>
          </a:p>
          <a:p>
            <a:pPr marL="285750" indent="-285750">
              <a:buFont typeface="Arial" panose="020B0604020202020204" pitchFamily="34" charset="0"/>
              <a:buChar char="•"/>
            </a:pPr>
            <a:r>
              <a:rPr lang="en-US" sz="1400" dirty="0"/>
              <a:t>The top 4 CNCD’s accounted for </a:t>
            </a:r>
            <a:r>
              <a:rPr lang="en-US" sz="1400" b="1" dirty="0"/>
              <a:t>59%</a:t>
            </a:r>
          </a:p>
        </p:txBody>
      </p:sp>
      <p:sp>
        <p:nvSpPr>
          <p:cNvPr id="9" name="Rectangle 8"/>
          <p:cNvSpPr/>
          <p:nvPr/>
        </p:nvSpPr>
        <p:spPr>
          <a:xfrm>
            <a:off x="452389" y="1759874"/>
            <a:ext cx="4697127" cy="2499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Years of Potential Life Lost due to Principal Causes of Death for Males (2022)</a:t>
            </a:r>
          </a:p>
        </p:txBody>
      </p:sp>
      <p:sp>
        <p:nvSpPr>
          <p:cNvPr id="10" name="Rectangle 9"/>
          <p:cNvSpPr/>
          <p:nvPr/>
        </p:nvSpPr>
        <p:spPr>
          <a:xfrm>
            <a:off x="6647117" y="2293527"/>
            <a:ext cx="4781509" cy="2499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Years of Potential Life Lost due to Principal Causes of Death for Females (2022)</a:t>
            </a:r>
          </a:p>
        </p:txBody>
      </p:sp>
    </p:spTree>
    <p:extLst>
      <p:ext uri="{BB962C8B-B14F-4D97-AF65-F5344CB8AC3E}">
        <p14:creationId xmlns:p14="http://schemas.microsoft.com/office/powerpoint/2010/main" val="3568519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4548"/>
          </a:xfrm>
        </p:spPr>
        <p:txBody>
          <a:bodyPr>
            <a:normAutofit/>
          </a:bodyPr>
          <a:lstStyle/>
          <a:p>
            <a:pPr algn="ctr"/>
            <a:r>
              <a:rPr lang="en-US" sz="3600" b="1" dirty="0"/>
              <a:t>Cancer mortality</a:t>
            </a:r>
          </a:p>
        </p:txBody>
      </p:sp>
      <p:pic>
        <p:nvPicPr>
          <p:cNvPr id="3" name="Picture 2"/>
          <p:cNvPicPr>
            <a:picLocks noChangeAspect="1"/>
          </p:cNvPicPr>
          <p:nvPr/>
        </p:nvPicPr>
        <p:blipFill>
          <a:blip r:embed="rId2"/>
          <a:stretch>
            <a:fillRect/>
          </a:stretch>
        </p:blipFill>
        <p:spPr>
          <a:xfrm>
            <a:off x="637068" y="2389077"/>
            <a:ext cx="4949965" cy="3206382"/>
          </a:xfrm>
          <a:prstGeom prst="rect">
            <a:avLst/>
          </a:prstGeom>
        </p:spPr>
      </p:pic>
      <p:sp>
        <p:nvSpPr>
          <p:cNvPr id="4" name="Text Box 26">
            <a:extLst>
              <a:ext uri="{FF2B5EF4-FFF2-40B4-BE49-F238E27FC236}">
                <a16:creationId xmlns:a16="http://schemas.microsoft.com/office/drawing/2014/main" id="{0045B621-7B3A-42FF-A2D3-D40536EE7536}"/>
              </a:ext>
            </a:extLst>
          </p:cNvPr>
          <p:cNvSpPr txBox="1"/>
          <p:nvPr/>
        </p:nvSpPr>
        <p:spPr>
          <a:xfrm>
            <a:off x="2609851" y="1262542"/>
            <a:ext cx="6165240" cy="654548"/>
          </a:xfrm>
          <a:prstGeom prst="rect">
            <a:avLst/>
          </a:prstGeom>
          <a:solidFill>
            <a:schemeClr val="bg1">
              <a:lumMod val="9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400" b="1" dirty="0">
                <a:solidFill>
                  <a:srgbClr val="FF0000"/>
                </a:solidFill>
                <a:latin typeface="Calibri" panose="020F0502020204030204" pitchFamily="34" charset="0"/>
                <a:ea typeface="Times New Roman" panose="02020603050405020304" pitchFamily="18" charset="0"/>
              </a:rPr>
              <a:t>Cancers account for about 17% of the total deaths for both 2021 and 2022</a:t>
            </a:r>
            <a:r>
              <a:rPr lang="en-US" sz="1200" dirty="0">
                <a:effectLst/>
                <a:latin typeface="Times New Roman" panose="02020603050405020304" pitchFamily="18" charset="0"/>
                <a:ea typeface="Times New Roman" panose="02020603050405020304" pitchFamily="18" charset="0"/>
              </a:rPr>
              <a:t>.</a:t>
            </a:r>
          </a:p>
        </p:txBody>
      </p:sp>
      <p:pic>
        <p:nvPicPr>
          <p:cNvPr id="5" name="Picture 4">
            <a:extLst>
              <a:ext uri="{FF2B5EF4-FFF2-40B4-BE49-F238E27FC236}">
                <a16:creationId xmlns:a16="http://schemas.microsoft.com/office/drawing/2014/main" id="{0907F221-CC71-4B9E-AE7E-AF74521FE651}"/>
              </a:ext>
            </a:extLst>
          </p:cNvPr>
          <p:cNvPicPr>
            <a:picLocks noChangeAspect="1"/>
          </p:cNvPicPr>
          <p:nvPr/>
        </p:nvPicPr>
        <p:blipFill>
          <a:blip r:embed="rId3"/>
          <a:stretch>
            <a:fillRect/>
          </a:stretch>
        </p:blipFill>
        <p:spPr>
          <a:xfrm>
            <a:off x="5993145" y="2389076"/>
            <a:ext cx="5759832" cy="3206382"/>
          </a:xfrm>
          <a:prstGeom prst="rect">
            <a:avLst/>
          </a:prstGeom>
        </p:spPr>
      </p:pic>
    </p:spTree>
    <p:extLst>
      <p:ext uri="{BB962C8B-B14F-4D97-AF65-F5344CB8AC3E}">
        <p14:creationId xmlns:p14="http://schemas.microsoft.com/office/powerpoint/2010/main" val="1557029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723"/>
          </a:xfrm>
        </p:spPr>
        <p:txBody>
          <a:bodyPr>
            <a:normAutofit/>
          </a:bodyPr>
          <a:lstStyle/>
          <a:p>
            <a:pPr algn="ctr"/>
            <a:r>
              <a:rPr lang="en-US" sz="4000" b="1" dirty="0"/>
              <a:t>Cancer mortality by sex</a:t>
            </a:r>
          </a:p>
        </p:txBody>
      </p:sp>
      <p:sp>
        <p:nvSpPr>
          <p:cNvPr id="3" name="TextBox 2"/>
          <p:cNvSpPr txBox="1"/>
          <p:nvPr/>
        </p:nvSpPr>
        <p:spPr>
          <a:xfrm>
            <a:off x="1308847" y="1829172"/>
            <a:ext cx="9574306" cy="369332"/>
          </a:xfrm>
          <a:prstGeom prst="rect">
            <a:avLst/>
          </a:prstGeom>
          <a:noFill/>
        </p:spPr>
        <p:txBody>
          <a:bodyPr wrap="square" rtlCol="0">
            <a:spAutoFit/>
          </a:bodyPr>
          <a:lstStyle/>
          <a:p>
            <a:pPr algn="ctr"/>
            <a:r>
              <a:rPr lang="en-US" b="1" i="1" dirty="0"/>
              <a:t>Between 2017-2022, cancer accounted for almost 1/5 (20%) of total deaths. </a:t>
            </a:r>
          </a:p>
        </p:txBody>
      </p:sp>
      <p:pic>
        <p:nvPicPr>
          <p:cNvPr id="6" name="Picture 5">
            <a:extLst>
              <a:ext uri="{FF2B5EF4-FFF2-40B4-BE49-F238E27FC236}">
                <a16:creationId xmlns:a16="http://schemas.microsoft.com/office/drawing/2014/main" id="{509F693D-5B92-434F-8A7E-A4B149774D7F}"/>
              </a:ext>
            </a:extLst>
          </p:cNvPr>
          <p:cNvPicPr>
            <a:picLocks noChangeAspect="1"/>
          </p:cNvPicPr>
          <p:nvPr/>
        </p:nvPicPr>
        <p:blipFill>
          <a:blip r:embed="rId2"/>
          <a:stretch>
            <a:fillRect/>
          </a:stretch>
        </p:blipFill>
        <p:spPr>
          <a:xfrm>
            <a:off x="488538" y="2554044"/>
            <a:ext cx="5509590" cy="3511600"/>
          </a:xfrm>
          <a:prstGeom prst="rect">
            <a:avLst/>
          </a:prstGeom>
        </p:spPr>
      </p:pic>
      <p:pic>
        <p:nvPicPr>
          <p:cNvPr id="7" name="Picture 6">
            <a:extLst>
              <a:ext uri="{FF2B5EF4-FFF2-40B4-BE49-F238E27FC236}">
                <a16:creationId xmlns:a16="http://schemas.microsoft.com/office/drawing/2014/main" id="{A091CF55-0966-4537-B43D-DB5A95445C48}"/>
              </a:ext>
            </a:extLst>
          </p:cNvPr>
          <p:cNvPicPr>
            <a:picLocks noChangeAspect="1"/>
          </p:cNvPicPr>
          <p:nvPr/>
        </p:nvPicPr>
        <p:blipFill>
          <a:blip r:embed="rId3"/>
          <a:stretch>
            <a:fillRect/>
          </a:stretch>
        </p:blipFill>
        <p:spPr>
          <a:xfrm>
            <a:off x="6193874" y="2554044"/>
            <a:ext cx="5584269" cy="3517697"/>
          </a:xfrm>
          <a:prstGeom prst="rect">
            <a:avLst/>
          </a:prstGeom>
        </p:spPr>
      </p:pic>
    </p:spTree>
    <p:extLst>
      <p:ext uri="{BB962C8B-B14F-4D97-AF65-F5344CB8AC3E}">
        <p14:creationId xmlns:p14="http://schemas.microsoft.com/office/powerpoint/2010/main" val="2812064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42" y="180256"/>
            <a:ext cx="10515600" cy="781623"/>
          </a:xfrm>
        </p:spPr>
        <p:txBody>
          <a:bodyPr>
            <a:normAutofit/>
          </a:bodyPr>
          <a:lstStyle/>
          <a:p>
            <a:r>
              <a:rPr lang="en-US" sz="4000" dirty="0"/>
              <a:t>Infant mortality rate</a:t>
            </a:r>
          </a:p>
        </p:txBody>
      </p:sp>
      <p:sp>
        <p:nvSpPr>
          <p:cNvPr id="3" name="Rectangle 2"/>
          <p:cNvSpPr/>
          <p:nvPr/>
        </p:nvSpPr>
        <p:spPr>
          <a:xfrm>
            <a:off x="1003330" y="988245"/>
            <a:ext cx="10185340" cy="523220"/>
          </a:xfrm>
          <a:prstGeom prst="rect">
            <a:avLst/>
          </a:prstGeom>
        </p:spPr>
        <p:txBody>
          <a:bodyPr wrap="square">
            <a:spAutoFit/>
          </a:bodyPr>
          <a:lstStyle/>
          <a:p>
            <a:r>
              <a:rPr lang="en-US" sz="1400" dirty="0"/>
              <a:t>The infant mortality rate (IMR) is the number of deaths of infants (&lt;1 year old) per 1,000 live births.  The rate is often used as an indicator of the level of health in a country.</a:t>
            </a:r>
          </a:p>
        </p:txBody>
      </p:sp>
      <p:sp>
        <p:nvSpPr>
          <p:cNvPr id="5" name="Rectangle 4"/>
          <p:cNvSpPr/>
          <p:nvPr/>
        </p:nvSpPr>
        <p:spPr>
          <a:xfrm>
            <a:off x="1686187" y="5687373"/>
            <a:ext cx="8498048" cy="677108"/>
          </a:xfrm>
          <a:prstGeom prst="rect">
            <a:avLst/>
          </a:prstGeom>
        </p:spPr>
        <p:txBody>
          <a:bodyPr wrap="square">
            <a:spAutoFit/>
          </a:bodyPr>
          <a:lstStyle/>
          <a:p>
            <a:pPr algn="just"/>
            <a:r>
              <a:rPr lang="en-US" sz="1200" i="1"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Trends in IMR, Early, Late and Post Neonatal rates per 1,000 live births per year, 2015 to 2024</a:t>
            </a:r>
          </a:p>
          <a:p>
            <a:pPr algn="just"/>
            <a:r>
              <a:rPr lang="en-US" sz="1200" i="1" dirty="0">
                <a:solidFill>
                  <a:srgbClr val="44546A"/>
                </a:solidFill>
                <a:latin typeface="Calibri" panose="020F0502020204030204" pitchFamily="34" charset="0"/>
                <a:ea typeface="Calibri" panose="020F0502020204030204" pitchFamily="34" charset="0"/>
                <a:cs typeface="Calibri" panose="020F0502020204030204" pitchFamily="34" charset="0"/>
              </a:rPr>
              <a:t>NB: 2023-2024 rates are forecasted</a:t>
            </a:r>
            <a:endParaRPr lang="en-US"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400" b="1" dirty="0">
                <a:effectLst/>
                <a:latin typeface="Calibri" panose="020F050202020403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21FB721D-14F5-4069-B672-51A2E5D133EB}"/>
              </a:ext>
            </a:extLst>
          </p:cNvPr>
          <p:cNvPicPr>
            <a:picLocks noChangeAspect="1"/>
          </p:cNvPicPr>
          <p:nvPr/>
        </p:nvPicPr>
        <p:blipFill>
          <a:blip r:embed="rId3"/>
          <a:stretch>
            <a:fillRect/>
          </a:stretch>
        </p:blipFill>
        <p:spPr>
          <a:xfrm>
            <a:off x="1686187" y="1755218"/>
            <a:ext cx="8498048" cy="3688402"/>
          </a:xfrm>
          <a:prstGeom prst="rect">
            <a:avLst/>
          </a:prstGeom>
        </p:spPr>
      </p:pic>
    </p:spTree>
    <p:extLst>
      <p:ext uri="{BB962C8B-B14F-4D97-AF65-F5344CB8AC3E}">
        <p14:creationId xmlns:p14="http://schemas.microsoft.com/office/powerpoint/2010/main" val="323738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7CCA-525C-4720-9C99-370E625B383E}"/>
              </a:ext>
            </a:extLst>
          </p:cNvPr>
          <p:cNvSpPr>
            <a:spLocks noGrp="1"/>
          </p:cNvSpPr>
          <p:nvPr>
            <p:ph type="title"/>
          </p:nvPr>
        </p:nvSpPr>
        <p:spPr/>
        <p:txBody>
          <a:bodyPr/>
          <a:lstStyle/>
          <a:p>
            <a:r>
              <a:rPr lang="en-US" b="1" dirty="0"/>
              <a:t>Broad Causes</a:t>
            </a:r>
            <a:endParaRPr lang="en-LC" b="1" dirty="0"/>
          </a:p>
        </p:txBody>
      </p:sp>
      <p:pic>
        <p:nvPicPr>
          <p:cNvPr id="3" name="Picture 2">
            <a:extLst>
              <a:ext uri="{FF2B5EF4-FFF2-40B4-BE49-F238E27FC236}">
                <a16:creationId xmlns:a16="http://schemas.microsoft.com/office/drawing/2014/main" id="{5EB7A6A8-AF4E-46A5-ACF7-20121C674032}"/>
              </a:ext>
            </a:extLst>
          </p:cNvPr>
          <p:cNvPicPr>
            <a:picLocks noChangeAspect="1"/>
          </p:cNvPicPr>
          <p:nvPr/>
        </p:nvPicPr>
        <p:blipFill>
          <a:blip r:embed="rId2"/>
          <a:stretch>
            <a:fillRect/>
          </a:stretch>
        </p:blipFill>
        <p:spPr>
          <a:xfrm>
            <a:off x="386982" y="1913912"/>
            <a:ext cx="5686173" cy="3429874"/>
          </a:xfrm>
          <a:prstGeom prst="rect">
            <a:avLst/>
          </a:prstGeom>
        </p:spPr>
      </p:pic>
      <p:pic>
        <p:nvPicPr>
          <p:cNvPr id="4" name="Picture 3">
            <a:extLst>
              <a:ext uri="{FF2B5EF4-FFF2-40B4-BE49-F238E27FC236}">
                <a16:creationId xmlns:a16="http://schemas.microsoft.com/office/drawing/2014/main" id="{B321DF37-F7CC-4EE3-B511-F6B98E790C6C}"/>
              </a:ext>
            </a:extLst>
          </p:cNvPr>
          <p:cNvPicPr>
            <a:picLocks noChangeAspect="1"/>
          </p:cNvPicPr>
          <p:nvPr/>
        </p:nvPicPr>
        <p:blipFill>
          <a:blip r:embed="rId3"/>
          <a:stretch>
            <a:fillRect/>
          </a:stretch>
        </p:blipFill>
        <p:spPr>
          <a:xfrm>
            <a:off x="6266577" y="1913913"/>
            <a:ext cx="5538442" cy="3429874"/>
          </a:xfrm>
          <a:prstGeom prst="rect">
            <a:avLst/>
          </a:prstGeom>
        </p:spPr>
      </p:pic>
    </p:spTree>
    <p:extLst>
      <p:ext uri="{BB962C8B-B14F-4D97-AF65-F5344CB8AC3E}">
        <p14:creationId xmlns:p14="http://schemas.microsoft.com/office/powerpoint/2010/main" val="1483503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372" y="5943599"/>
            <a:ext cx="11698014" cy="677303"/>
          </a:xfrm>
        </p:spPr>
        <p:txBody>
          <a:bodyPr>
            <a:normAutofit fontScale="90000"/>
          </a:bodyPr>
          <a:lstStyle/>
          <a:p>
            <a:r>
              <a:rPr lang="en-US" b="1" dirty="0">
                <a:effectLst>
                  <a:outerShdw blurRad="38100" dist="38100" dir="2700000" algn="tl">
                    <a:srgbClr val="000000">
                      <a:alpha val="43137"/>
                    </a:srgbClr>
                  </a:outerShdw>
                </a:effectLst>
              </a:rPr>
              <a:t>Thank you for your attention……..</a:t>
            </a:r>
          </a:p>
        </p:txBody>
      </p:sp>
      <p:pic>
        <p:nvPicPr>
          <p:cNvPr id="5" name="Picture 4">
            <a:extLst>
              <a:ext uri="{FF2B5EF4-FFF2-40B4-BE49-F238E27FC236}">
                <a16:creationId xmlns:a16="http://schemas.microsoft.com/office/drawing/2014/main" id="{DE5A9206-2D00-2493-0490-4587633DD2A3}"/>
              </a:ext>
            </a:extLst>
          </p:cNvPr>
          <p:cNvPicPr>
            <a:picLocks noChangeAspect="1"/>
          </p:cNvPicPr>
          <p:nvPr/>
        </p:nvPicPr>
        <p:blipFill>
          <a:blip r:embed="rId2"/>
          <a:srcRect l="2781" t="2711" r="4299" b="4131"/>
          <a:stretch/>
        </p:blipFill>
        <p:spPr>
          <a:xfrm>
            <a:off x="378372" y="-1"/>
            <a:ext cx="11161987" cy="5770179"/>
          </a:xfrm>
          <a:prstGeom prst="rect">
            <a:avLst/>
          </a:prstGeom>
        </p:spPr>
      </p:pic>
    </p:spTree>
    <p:extLst>
      <p:ext uri="{BB962C8B-B14F-4D97-AF65-F5344CB8AC3E}">
        <p14:creationId xmlns:p14="http://schemas.microsoft.com/office/powerpoint/2010/main" val="141623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772955" cy="1048564"/>
          </a:xfrm>
        </p:spPr>
        <p:txBody>
          <a:bodyPr>
            <a:normAutofit fontScale="90000"/>
          </a:bodyPr>
          <a:lstStyle/>
          <a:p>
            <a:pPr algn="ctr"/>
            <a:br>
              <a:rPr lang="en-US" dirty="0"/>
            </a:br>
            <a:r>
              <a:rPr lang="en-US" b="1" dirty="0"/>
              <a:t>Population by Age Group and Gender, 2022 (census)</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1934680"/>
              </p:ext>
            </p:extLst>
          </p:nvPr>
        </p:nvGraphicFramePr>
        <p:xfrm>
          <a:off x="469659" y="2238374"/>
          <a:ext cx="11246270" cy="4467225"/>
        </p:xfrm>
        <a:graphic>
          <a:graphicData uri="http://schemas.openxmlformats.org/drawingml/2006/table">
            <a:tbl>
              <a:tblPr firstRow="1" firstCol="1" bandRow="1">
                <a:tableStyleId>{0505E3EF-67EA-436B-97B2-0124C06EBD24}</a:tableStyleId>
              </a:tblPr>
              <a:tblGrid>
                <a:gridCol w="2038489">
                  <a:extLst>
                    <a:ext uri="{9D8B030D-6E8A-4147-A177-3AD203B41FA5}">
                      <a16:colId xmlns:a16="http://schemas.microsoft.com/office/drawing/2014/main" val="20000"/>
                    </a:ext>
                  </a:extLst>
                </a:gridCol>
                <a:gridCol w="1408742">
                  <a:extLst>
                    <a:ext uri="{9D8B030D-6E8A-4147-A177-3AD203B41FA5}">
                      <a16:colId xmlns:a16="http://schemas.microsoft.com/office/drawing/2014/main" val="20001"/>
                    </a:ext>
                  </a:extLst>
                </a:gridCol>
                <a:gridCol w="1592570">
                  <a:extLst>
                    <a:ext uri="{9D8B030D-6E8A-4147-A177-3AD203B41FA5}">
                      <a16:colId xmlns:a16="http://schemas.microsoft.com/office/drawing/2014/main" val="20002"/>
                    </a:ext>
                  </a:extLst>
                </a:gridCol>
                <a:gridCol w="1408742">
                  <a:extLst>
                    <a:ext uri="{9D8B030D-6E8A-4147-A177-3AD203B41FA5}">
                      <a16:colId xmlns:a16="http://schemas.microsoft.com/office/drawing/2014/main" val="20003"/>
                    </a:ext>
                  </a:extLst>
                </a:gridCol>
                <a:gridCol w="1592570">
                  <a:extLst>
                    <a:ext uri="{9D8B030D-6E8A-4147-A177-3AD203B41FA5}">
                      <a16:colId xmlns:a16="http://schemas.microsoft.com/office/drawing/2014/main" val="20004"/>
                    </a:ext>
                  </a:extLst>
                </a:gridCol>
                <a:gridCol w="1612587">
                  <a:extLst>
                    <a:ext uri="{9D8B030D-6E8A-4147-A177-3AD203B41FA5}">
                      <a16:colId xmlns:a16="http://schemas.microsoft.com/office/drawing/2014/main" val="20005"/>
                    </a:ext>
                  </a:extLst>
                </a:gridCol>
                <a:gridCol w="1592570">
                  <a:extLst>
                    <a:ext uri="{9D8B030D-6E8A-4147-A177-3AD203B41FA5}">
                      <a16:colId xmlns:a16="http://schemas.microsoft.com/office/drawing/2014/main" val="20006"/>
                    </a:ext>
                  </a:extLst>
                </a:gridCol>
              </a:tblGrid>
              <a:tr h="394349">
                <a:tc>
                  <a:txBody>
                    <a:bodyPr/>
                    <a:lstStyle/>
                    <a:p>
                      <a:endParaRPr lang="en-US" sz="1800" dirty="0">
                        <a:effectLst/>
                        <a:latin typeface="Calibri" panose="020F0502020204030204" pitchFamily="34"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dirty="0">
                          <a:effectLst/>
                        </a:rPr>
                        <a:t>     Males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   Females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Total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28624">
                <a:tc>
                  <a:txBody>
                    <a:bodyPr/>
                    <a:lstStyle/>
                    <a:p>
                      <a:endParaRPr lang="en-US" sz="18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0" dirty="0">
                          <a:effectLst/>
                          <a:latin typeface="+mn-lt"/>
                          <a:ea typeface="+mn-ea"/>
                          <a:cs typeface="+mn-cs"/>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0" dirty="0">
                          <a:effectLst/>
                          <a:latin typeface="+mn-lt"/>
                          <a:ea typeface="+mn-ea"/>
                          <a:cs typeface="+mn-cs"/>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36840">
                <a:tc>
                  <a:txBody>
                    <a:bodyPr/>
                    <a:lstStyle/>
                    <a:p>
                      <a:pPr marL="0" marR="0" algn="just">
                        <a:spcBef>
                          <a:spcPts val="0"/>
                        </a:spcBef>
                        <a:spcAft>
                          <a:spcPts val="0"/>
                        </a:spcAft>
                      </a:pPr>
                      <a:r>
                        <a:rPr lang="en-US" sz="2000" dirty="0">
                          <a:effectLst/>
                        </a:rPr>
                        <a:t>&lt;1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
                      <a:r>
                        <a:rPr lang="en-LC" sz="2000" u="none" strike="noStrike" dirty="0">
                          <a:effectLst/>
                        </a:rPr>
                        <a:t>923</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0.5%</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839</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0.5%</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1762</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1.0%</a:t>
                      </a:r>
                      <a:endParaRPr lang="en-LC"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336840">
                <a:tc>
                  <a:txBody>
                    <a:bodyPr/>
                    <a:lstStyle/>
                    <a:p>
                      <a:pPr marL="0" marR="0" algn="just">
                        <a:spcBef>
                          <a:spcPts val="0"/>
                        </a:spcBef>
                        <a:spcAft>
                          <a:spcPts val="0"/>
                        </a:spcAft>
                      </a:pPr>
                      <a:r>
                        <a:rPr lang="en-US" sz="2000" dirty="0">
                          <a:effectLst/>
                        </a:rPr>
                        <a:t>1-4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
                      <a:r>
                        <a:rPr lang="en-LC" sz="2000" u="none" strike="noStrike">
                          <a:effectLst/>
                        </a:rPr>
                        <a:t>4,117</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2.4%</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3,997</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2.3%</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8114</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4.7%</a:t>
                      </a:r>
                      <a:endParaRPr lang="en-LC"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511762">
                <a:tc>
                  <a:txBody>
                    <a:bodyPr/>
                    <a:lstStyle/>
                    <a:p>
                      <a:pPr marL="0" marR="0" algn="just">
                        <a:spcBef>
                          <a:spcPts val="0"/>
                        </a:spcBef>
                        <a:spcAft>
                          <a:spcPts val="0"/>
                        </a:spcAft>
                      </a:pPr>
                      <a:r>
                        <a:rPr lang="en-US" sz="2000" dirty="0">
                          <a:effectLst/>
                        </a:rPr>
                        <a:t>5-14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
                      <a:r>
                        <a:rPr lang="en-LC" sz="2000" u="none" strike="noStrike">
                          <a:effectLst/>
                        </a:rPr>
                        <a:t>11,268</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6.6%</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11,179</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6.5%</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22,448</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13.1%</a:t>
                      </a:r>
                      <a:endParaRPr lang="en-LC"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4"/>
                  </a:ext>
                </a:extLst>
              </a:tr>
              <a:tr h="511762">
                <a:tc>
                  <a:txBody>
                    <a:bodyPr/>
                    <a:lstStyle/>
                    <a:p>
                      <a:pPr marL="0" marR="0" algn="just">
                        <a:spcBef>
                          <a:spcPts val="0"/>
                        </a:spcBef>
                        <a:spcAft>
                          <a:spcPts val="0"/>
                        </a:spcAft>
                      </a:pPr>
                      <a:r>
                        <a:rPr lang="en-US" sz="2000">
                          <a:effectLst/>
                        </a:rPr>
                        <a:t>15-24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
                      <a:r>
                        <a:rPr lang="en-LC" sz="2000" u="none" strike="noStrike">
                          <a:effectLst/>
                        </a:rPr>
                        <a:t>11,889</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6.9%</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11,363</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6.6%</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23,252</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13.5%</a:t>
                      </a:r>
                      <a:endParaRPr lang="en-LC"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5"/>
                  </a:ext>
                </a:extLst>
              </a:tr>
              <a:tr h="511762">
                <a:tc>
                  <a:txBody>
                    <a:bodyPr/>
                    <a:lstStyle/>
                    <a:p>
                      <a:pPr marL="0" marR="0" algn="just">
                        <a:spcBef>
                          <a:spcPts val="0"/>
                        </a:spcBef>
                        <a:spcAft>
                          <a:spcPts val="0"/>
                        </a:spcAft>
                      </a:pPr>
                      <a:r>
                        <a:rPr lang="en-US" sz="2000">
                          <a:effectLst/>
                        </a:rPr>
                        <a:t>25-44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
                      <a:r>
                        <a:rPr lang="en-LC" sz="2000" u="none" strike="noStrike">
                          <a:effectLst/>
                        </a:rPr>
                        <a:t>25,001</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14.5%</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26,291</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15.3%</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51,293</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b="1" u="none" strike="noStrike" dirty="0">
                          <a:effectLst/>
                        </a:rPr>
                        <a:t>29.9%</a:t>
                      </a:r>
                      <a:endParaRPr lang="en-LC"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6"/>
                  </a:ext>
                </a:extLst>
              </a:tr>
              <a:tr h="511762">
                <a:tc>
                  <a:txBody>
                    <a:bodyPr/>
                    <a:lstStyle/>
                    <a:p>
                      <a:pPr marL="0" marR="0" algn="just">
                        <a:spcBef>
                          <a:spcPts val="0"/>
                        </a:spcBef>
                        <a:spcAft>
                          <a:spcPts val="0"/>
                        </a:spcAft>
                      </a:pPr>
                      <a:r>
                        <a:rPr lang="en-US" sz="2000">
                          <a:effectLst/>
                        </a:rPr>
                        <a:t>45-64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
                      <a:r>
                        <a:rPr lang="en-LC" sz="2000" u="none" strike="noStrike">
                          <a:effectLst/>
                        </a:rPr>
                        <a:t>22,023</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12.8%</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22,362</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13.0%</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44,385</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b="1" u="none" strike="noStrike" dirty="0">
                          <a:effectLst/>
                        </a:rPr>
                        <a:t>25.8%</a:t>
                      </a:r>
                      <a:endParaRPr lang="en-LC"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7"/>
                  </a:ext>
                </a:extLst>
              </a:tr>
              <a:tr h="511762">
                <a:tc>
                  <a:txBody>
                    <a:bodyPr/>
                    <a:lstStyle/>
                    <a:p>
                      <a:pPr marL="0" marR="0" algn="just">
                        <a:spcBef>
                          <a:spcPts val="0"/>
                        </a:spcBef>
                        <a:spcAft>
                          <a:spcPts val="0"/>
                        </a:spcAft>
                      </a:pPr>
                      <a:r>
                        <a:rPr lang="en-US" sz="2000" dirty="0">
                          <a:effectLst/>
                        </a:rPr>
                        <a:t>65 or Older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
                      <a:r>
                        <a:rPr lang="en-LC" sz="2000" u="none" strike="noStrike">
                          <a:effectLst/>
                        </a:rPr>
                        <a:t>9,493</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5.5%</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11,089</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a:effectLst/>
                        </a:rPr>
                        <a:t>6.5%</a:t>
                      </a:r>
                      <a:endParaRPr lang="en-LC"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20,581</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12.0%</a:t>
                      </a:r>
                      <a:endParaRPr lang="en-LC"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8"/>
                  </a:ext>
                </a:extLst>
              </a:tr>
              <a:tr h="511762">
                <a:tc>
                  <a:txBody>
                    <a:bodyPr/>
                    <a:lstStyle/>
                    <a:p>
                      <a:pPr marL="0" marR="0" algn="just">
                        <a:spcBef>
                          <a:spcPts val="0"/>
                        </a:spcBef>
                        <a:spcAft>
                          <a:spcPts val="0"/>
                        </a:spcAft>
                      </a:pPr>
                      <a:r>
                        <a:rPr lang="en-US" sz="2000">
                          <a:effectLst/>
                        </a:rPr>
                        <a:t>Total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
                      <a:r>
                        <a:rPr lang="en-LC" sz="2000" u="none" strike="noStrike" dirty="0">
                          <a:effectLst/>
                        </a:rPr>
                        <a:t>84</a:t>
                      </a:r>
                      <a:r>
                        <a:rPr lang="en-US" sz="2000" u="none" strike="noStrike" dirty="0">
                          <a:effectLst/>
                        </a:rPr>
                        <a:t>, </a:t>
                      </a:r>
                      <a:r>
                        <a:rPr lang="en-LC" sz="2000" u="none" strike="noStrike" dirty="0">
                          <a:effectLst/>
                        </a:rPr>
                        <a:t>714</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b="1" u="none" strike="noStrike" dirty="0">
                          <a:effectLst/>
                        </a:rPr>
                        <a:t>49.3%</a:t>
                      </a:r>
                      <a:endParaRPr lang="en-LC"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87</a:t>
                      </a:r>
                      <a:r>
                        <a:rPr lang="en-US" sz="2000" u="none" strike="noStrike" dirty="0">
                          <a:effectLst/>
                        </a:rPr>
                        <a:t>, </a:t>
                      </a:r>
                      <a:r>
                        <a:rPr lang="en-LC" sz="2000" u="none" strike="noStrike" dirty="0">
                          <a:effectLst/>
                        </a:rPr>
                        <a:t>120</a:t>
                      </a:r>
                      <a:endParaRPr lang="en-LC"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b="1" u="none" strike="noStrike" dirty="0">
                          <a:effectLst/>
                        </a:rPr>
                        <a:t>50.7%</a:t>
                      </a:r>
                      <a:endParaRPr lang="en-LC"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b="1" u="none" strike="noStrike" dirty="0">
                          <a:effectLst/>
                        </a:rPr>
                        <a:t>171</a:t>
                      </a:r>
                      <a:r>
                        <a:rPr lang="en-US" sz="2000" b="1" u="none" strike="noStrike" dirty="0">
                          <a:effectLst/>
                        </a:rPr>
                        <a:t>, </a:t>
                      </a:r>
                      <a:r>
                        <a:rPr lang="en-LC" sz="2000" b="1" u="none" strike="noStrike" dirty="0">
                          <a:effectLst/>
                        </a:rPr>
                        <a:t>834</a:t>
                      </a:r>
                      <a:endParaRPr lang="en-LC"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LC" sz="2000" u="none" strike="noStrike" dirty="0">
                          <a:effectLst/>
                        </a:rPr>
                        <a:t>100.0%</a:t>
                      </a:r>
                      <a:endParaRPr lang="en-LC"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9"/>
                  </a:ext>
                </a:extLst>
              </a:tr>
            </a:tbl>
          </a:graphicData>
        </a:graphic>
      </p:graphicFrame>
      <p:sp>
        <p:nvSpPr>
          <p:cNvPr id="5" name="Rectangle 4"/>
          <p:cNvSpPr/>
          <p:nvPr/>
        </p:nvSpPr>
        <p:spPr>
          <a:xfrm>
            <a:off x="942975" y="1274805"/>
            <a:ext cx="9334500" cy="719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400">
              <a:buFont typeface="Arial" panose="020B0604020202020204" pitchFamily="34" charset="0"/>
              <a:buChar char="•"/>
              <a:defRPr/>
            </a:pPr>
            <a:endParaRPr lang="en-US" dirty="0"/>
          </a:p>
          <a:p>
            <a:pPr marL="285750" indent="-285750" defTabSz="914400">
              <a:buFont typeface="Arial" panose="020B0604020202020204" pitchFamily="34" charset="0"/>
              <a:buChar char="•"/>
              <a:defRPr/>
            </a:pPr>
            <a:r>
              <a:rPr lang="en-US" dirty="0"/>
              <a:t>Census 2022 has estimated the population of Saint Lucia to be 171,834 for 2022. </a:t>
            </a:r>
          </a:p>
          <a:p>
            <a:pPr marL="285750" indent="-285750" defTabSz="914400">
              <a:buFont typeface="Arial" panose="020B0604020202020204" pitchFamily="34" charset="0"/>
              <a:buChar char="•"/>
              <a:defRPr/>
            </a:pPr>
            <a:r>
              <a:rPr lang="en-US" dirty="0"/>
              <a:t>Children (&lt;15 years) represent about 19% and the elderly (65 years or older) 12%.</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9518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260" b="48723"/>
          <a:stretch/>
        </p:blipFill>
        <p:spPr>
          <a:xfrm>
            <a:off x="890974" y="2474976"/>
            <a:ext cx="6865204" cy="4208455"/>
          </a:xfrm>
          <a:prstGeom prst="rect">
            <a:avLst/>
          </a:prstGeom>
          <a:ln>
            <a:solidFill>
              <a:schemeClr val="bg1">
                <a:lumMod val="85000"/>
              </a:schemeClr>
            </a:solidFill>
          </a:ln>
        </p:spPr>
      </p:pic>
      <p:sp>
        <p:nvSpPr>
          <p:cNvPr id="4" name="TextBox 3"/>
          <p:cNvSpPr txBox="1"/>
          <p:nvPr/>
        </p:nvSpPr>
        <p:spPr>
          <a:xfrm>
            <a:off x="4525449" y="2167199"/>
            <a:ext cx="2959331" cy="307777"/>
          </a:xfrm>
          <a:prstGeom prst="rect">
            <a:avLst/>
          </a:prstGeom>
          <a:noFill/>
        </p:spPr>
        <p:txBody>
          <a:bodyPr wrap="square" rtlCol="0">
            <a:spAutoFit/>
          </a:bodyPr>
          <a:lstStyle/>
          <a:p>
            <a:r>
              <a:rPr lang="en-US" sz="1400" b="1" dirty="0">
                <a:solidFill>
                  <a:schemeClr val="tx1">
                    <a:lumMod val="50000"/>
                    <a:lumOff val="50000"/>
                  </a:schemeClr>
                </a:solidFill>
              </a:rPr>
              <a:t>Saint Lucia Population Pyramid 2020</a:t>
            </a:r>
          </a:p>
        </p:txBody>
      </p:sp>
      <p:sp>
        <p:nvSpPr>
          <p:cNvPr id="5" name="TextBox 4"/>
          <p:cNvSpPr txBox="1"/>
          <p:nvPr/>
        </p:nvSpPr>
        <p:spPr>
          <a:xfrm>
            <a:off x="1364245" y="2167198"/>
            <a:ext cx="2959331" cy="307777"/>
          </a:xfrm>
          <a:prstGeom prst="rect">
            <a:avLst/>
          </a:prstGeom>
          <a:noFill/>
        </p:spPr>
        <p:txBody>
          <a:bodyPr wrap="square" rtlCol="0">
            <a:spAutoFit/>
          </a:bodyPr>
          <a:lstStyle/>
          <a:p>
            <a:r>
              <a:rPr lang="en-US" sz="1400" b="1" dirty="0">
                <a:solidFill>
                  <a:schemeClr val="tx1">
                    <a:lumMod val="50000"/>
                    <a:lumOff val="50000"/>
                  </a:schemeClr>
                </a:solidFill>
              </a:rPr>
              <a:t>Saint Lucia Population Pyramid 2022</a:t>
            </a:r>
          </a:p>
        </p:txBody>
      </p:sp>
      <p:pic>
        <p:nvPicPr>
          <p:cNvPr id="6" name="Picture 2" descr="https://images.populationpyramid.net/capture/?selector=%23pyramid-share-container&amp;url=https%3A%2F%2Fwww.populationpyramid.net%2Fsaint-lucia%2F1980%2F%3Fshare%3D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6178" y="2474975"/>
            <a:ext cx="3597622" cy="4208456"/>
          </a:xfrm>
          <a:prstGeom prst="rect">
            <a:avLst/>
          </a:prstGeom>
          <a:noFill/>
          <a:ln>
            <a:solidFill>
              <a:schemeClr val="bg2">
                <a:lumMod val="90000"/>
              </a:schemeClr>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29449" y="2167197"/>
            <a:ext cx="2959331" cy="307777"/>
          </a:xfrm>
          <a:prstGeom prst="rect">
            <a:avLst/>
          </a:prstGeom>
          <a:noFill/>
        </p:spPr>
        <p:txBody>
          <a:bodyPr wrap="square" rtlCol="0">
            <a:spAutoFit/>
          </a:bodyPr>
          <a:lstStyle/>
          <a:p>
            <a:r>
              <a:rPr lang="en-US" sz="1400" b="1" dirty="0">
                <a:solidFill>
                  <a:schemeClr val="tx1">
                    <a:lumMod val="50000"/>
                    <a:lumOff val="50000"/>
                  </a:schemeClr>
                </a:solidFill>
              </a:rPr>
              <a:t>Saint Lucia Population Pyramid 1980</a:t>
            </a:r>
          </a:p>
        </p:txBody>
      </p:sp>
      <p:sp>
        <p:nvSpPr>
          <p:cNvPr id="8"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Saint Lucia Population Pyramid</a:t>
            </a:r>
          </a:p>
        </p:txBody>
      </p:sp>
      <p:sp>
        <p:nvSpPr>
          <p:cNvPr id="9" name="Rectangle 8"/>
          <p:cNvSpPr/>
          <p:nvPr/>
        </p:nvSpPr>
        <p:spPr>
          <a:xfrm>
            <a:off x="1740131" y="6605502"/>
            <a:ext cx="4748608" cy="276999"/>
          </a:xfrm>
          <a:prstGeom prst="rect">
            <a:avLst/>
          </a:prstGeom>
        </p:spPr>
        <p:txBody>
          <a:bodyPr wrap="none">
            <a:spAutoFit/>
          </a:bodyPr>
          <a:lstStyle/>
          <a:p>
            <a:r>
              <a:rPr lang="en-US" sz="1200" dirty="0"/>
              <a:t>Source: St. Lucia 2022 Population and Housing Census Provisional Results</a:t>
            </a:r>
          </a:p>
        </p:txBody>
      </p:sp>
    </p:spTree>
    <p:extLst>
      <p:ext uri="{BB962C8B-B14F-4D97-AF65-F5344CB8AC3E}">
        <p14:creationId xmlns:p14="http://schemas.microsoft.com/office/powerpoint/2010/main" val="234879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155575"/>
            <a:ext cx="10515600" cy="911225"/>
          </a:xfrm>
        </p:spPr>
        <p:txBody>
          <a:bodyPr/>
          <a:lstStyle/>
          <a:p>
            <a:pPr algn="ctr"/>
            <a:r>
              <a:rPr lang="en-US" b="1" dirty="0">
                <a:effectLst>
                  <a:outerShdw blurRad="38100" dist="38100" dir="2700000" algn="tl">
                    <a:srgbClr val="000000">
                      <a:alpha val="43137"/>
                    </a:srgbClr>
                  </a:outerShdw>
                </a:effectLst>
              </a:rPr>
              <a:t>LIFE EXPECTANCY BY SEX</a:t>
            </a:r>
          </a:p>
        </p:txBody>
      </p:sp>
      <p:sp>
        <p:nvSpPr>
          <p:cNvPr id="4" name="Rectangle 3"/>
          <p:cNvSpPr/>
          <p:nvPr/>
        </p:nvSpPr>
        <p:spPr>
          <a:xfrm>
            <a:off x="7900036" y="6604084"/>
            <a:ext cx="4137896" cy="253916"/>
          </a:xfrm>
          <a:prstGeom prst="rect">
            <a:avLst/>
          </a:prstGeom>
        </p:spPr>
        <p:txBody>
          <a:bodyPr wrap="square">
            <a:spAutoFit/>
          </a:bodyPr>
          <a:lstStyle/>
          <a:p>
            <a:r>
              <a:rPr lang="en-US" sz="1050" dirty="0">
                <a:solidFill>
                  <a:srgbClr val="000000"/>
                </a:solidFill>
                <a:latin typeface="Calibri" panose="020F0502020204030204" pitchFamily="34" charset="0"/>
              </a:rPr>
              <a:t>Source: Epidemiological Trend Indicators Database, Epi Unit, Saint Lucia</a:t>
            </a:r>
            <a:endParaRPr lang="en-US" sz="1050" dirty="0"/>
          </a:p>
        </p:txBody>
      </p:sp>
      <p:pic>
        <p:nvPicPr>
          <p:cNvPr id="3" name="Picture 2">
            <a:extLst>
              <a:ext uri="{FF2B5EF4-FFF2-40B4-BE49-F238E27FC236}">
                <a16:creationId xmlns:a16="http://schemas.microsoft.com/office/drawing/2014/main" id="{D9A2287F-E8F9-4717-B64F-D449E04E51B2}"/>
              </a:ext>
            </a:extLst>
          </p:cNvPr>
          <p:cNvPicPr>
            <a:picLocks noChangeAspect="1"/>
          </p:cNvPicPr>
          <p:nvPr/>
        </p:nvPicPr>
        <p:blipFill>
          <a:blip r:embed="rId3"/>
          <a:stretch>
            <a:fillRect/>
          </a:stretch>
        </p:blipFill>
        <p:spPr>
          <a:xfrm>
            <a:off x="499872" y="2457450"/>
            <a:ext cx="11192256" cy="4146634"/>
          </a:xfrm>
          <a:prstGeom prst="rect">
            <a:avLst/>
          </a:prstGeom>
        </p:spPr>
      </p:pic>
      <p:sp>
        <p:nvSpPr>
          <p:cNvPr id="5" name="Rectangle 4"/>
          <p:cNvSpPr/>
          <p:nvPr/>
        </p:nvSpPr>
        <p:spPr>
          <a:xfrm>
            <a:off x="685800" y="1352550"/>
            <a:ext cx="10887075" cy="1019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In keeping with global trends, women consistently outlive men. </a:t>
            </a:r>
          </a:p>
          <a:p>
            <a:pPr marL="285750" indent="-285750">
              <a:buFont typeface="Arial" panose="020B0604020202020204" pitchFamily="34" charset="0"/>
              <a:buChar char="•"/>
            </a:pPr>
            <a:r>
              <a:rPr lang="en-US" dirty="0"/>
              <a:t>In 2024, women outlived men by 7 years.</a:t>
            </a:r>
          </a:p>
          <a:p>
            <a:pPr marL="285750" indent="-285750">
              <a:buFont typeface="Arial" panose="020B0604020202020204" pitchFamily="34" charset="0"/>
              <a:buChar char="•"/>
            </a:pPr>
            <a:r>
              <a:rPr lang="en-US" dirty="0"/>
              <a:t>This may be a combination of genetics, social behaviors and health-seeking behaviors</a:t>
            </a:r>
          </a:p>
        </p:txBody>
      </p:sp>
    </p:spTree>
    <p:extLst>
      <p:ext uri="{BB962C8B-B14F-4D97-AF65-F5344CB8AC3E}">
        <p14:creationId xmlns:p14="http://schemas.microsoft.com/office/powerpoint/2010/main" val="382479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95412"/>
            <a:ext cx="10515600" cy="720690"/>
          </a:xfrm>
        </p:spPr>
        <p:txBody>
          <a:bodyPr>
            <a:normAutofit/>
          </a:bodyPr>
          <a:lstStyle/>
          <a:p>
            <a:r>
              <a:rPr lang="en-US" sz="3600" b="1" dirty="0">
                <a:effectLst>
                  <a:outerShdw blurRad="38100" dist="38100" dir="2700000" algn="tl">
                    <a:srgbClr val="000000">
                      <a:alpha val="43137"/>
                    </a:srgbClr>
                  </a:outerShdw>
                </a:effectLst>
              </a:rPr>
              <a:t>Saint Lucia Population growth rate</a:t>
            </a:r>
          </a:p>
        </p:txBody>
      </p:sp>
      <p:sp>
        <p:nvSpPr>
          <p:cNvPr id="4" name="Rectangle 3"/>
          <p:cNvSpPr/>
          <p:nvPr/>
        </p:nvSpPr>
        <p:spPr>
          <a:xfrm>
            <a:off x="2746248" y="3420977"/>
            <a:ext cx="6096000" cy="276999"/>
          </a:xfrm>
          <a:prstGeom prst="rect">
            <a:avLst/>
          </a:prstGeom>
        </p:spPr>
        <p:txBody>
          <a:bodyPr>
            <a:spAutoFit/>
          </a:bodyPr>
          <a:lstStyle/>
          <a:p>
            <a:pPr algn="just"/>
            <a:r>
              <a:rPr lang="en-US" sz="1200" i="1"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Trends in Crude Birth Rates (CBRs) and Crude Death Rates (CDRs), 2015 - 2024</a:t>
            </a:r>
            <a:endParaRPr lang="en-US"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564085" y="6316216"/>
            <a:ext cx="3758401" cy="276999"/>
          </a:xfrm>
          <a:prstGeom prst="rect">
            <a:avLst/>
          </a:prstGeom>
        </p:spPr>
        <p:txBody>
          <a:bodyPr wrap="none">
            <a:spAutoFit/>
          </a:bodyPr>
          <a:lstStyle/>
          <a:p>
            <a:r>
              <a:rPr lang="en-US" sz="1200" i="1" dirty="0">
                <a:solidFill>
                  <a:srgbClr val="44546A"/>
                </a:solidFill>
                <a:latin typeface="Calibri" panose="020F0502020204030204" pitchFamily="34" charset="0"/>
                <a:ea typeface="Calibri" panose="020F0502020204030204" pitchFamily="34" charset="0"/>
                <a:cs typeface="Calibri" panose="020F0502020204030204" pitchFamily="34" charset="0"/>
              </a:rPr>
              <a:t>Annual growth rate of mid-year population, 2011 to 2020</a:t>
            </a:r>
            <a:endParaRPr lang="en-US" sz="1200" dirty="0"/>
          </a:p>
        </p:txBody>
      </p:sp>
      <p:sp>
        <p:nvSpPr>
          <p:cNvPr id="10" name="Rectangle 9"/>
          <p:cNvSpPr/>
          <p:nvPr/>
        </p:nvSpPr>
        <p:spPr>
          <a:xfrm>
            <a:off x="9208009" y="6485589"/>
            <a:ext cx="3369515" cy="276999"/>
          </a:xfrm>
          <a:prstGeom prst="rect">
            <a:avLst/>
          </a:prstGeom>
        </p:spPr>
        <p:txBody>
          <a:bodyPr wrap="square">
            <a:spAutoFit/>
          </a:bodyPr>
          <a:lstStyle/>
          <a:p>
            <a:r>
              <a:rPr lang="en-US" sz="1200" dirty="0"/>
              <a:t>Source: Epidemiology Unit, MoH, Saint Lucia</a:t>
            </a:r>
          </a:p>
        </p:txBody>
      </p:sp>
      <p:pic>
        <p:nvPicPr>
          <p:cNvPr id="5" name="Picture 4">
            <a:extLst>
              <a:ext uri="{FF2B5EF4-FFF2-40B4-BE49-F238E27FC236}">
                <a16:creationId xmlns:a16="http://schemas.microsoft.com/office/drawing/2014/main" id="{7BE97244-E54F-4E91-A71A-18CDFB8FAAB5}"/>
              </a:ext>
            </a:extLst>
          </p:cNvPr>
          <p:cNvPicPr>
            <a:picLocks noChangeAspect="1"/>
          </p:cNvPicPr>
          <p:nvPr/>
        </p:nvPicPr>
        <p:blipFill>
          <a:blip r:embed="rId3"/>
          <a:stretch>
            <a:fillRect/>
          </a:stretch>
        </p:blipFill>
        <p:spPr>
          <a:xfrm>
            <a:off x="2309112" y="3780854"/>
            <a:ext cx="6778728" cy="2472321"/>
          </a:xfrm>
          <a:prstGeom prst="rect">
            <a:avLst/>
          </a:prstGeom>
        </p:spPr>
      </p:pic>
      <p:pic>
        <p:nvPicPr>
          <p:cNvPr id="7" name="Picture 6">
            <a:extLst>
              <a:ext uri="{FF2B5EF4-FFF2-40B4-BE49-F238E27FC236}">
                <a16:creationId xmlns:a16="http://schemas.microsoft.com/office/drawing/2014/main" id="{257CCBA5-0B51-49CE-9F9F-1F1A9CC3814A}"/>
              </a:ext>
            </a:extLst>
          </p:cNvPr>
          <p:cNvPicPr>
            <a:picLocks noChangeAspect="1"/>
          </p:cNvPicPr>
          <p:nvPr/>
        </p:nvPicPr>
        <p:blipFill>
          <a:blip r:embed="rId4"/>
          <a:stretch>
            <a:fillRect/>
          </a:stretch>
        </p:blipFill>
        <p:spPr>
          <a:xfrm>
            <a:off x="1780447" y="816102"/>
            <a:ext cx="7892059" cy="2521998"/>
          </a:xfrm>
          <a:prstGeom prst="rect">
            <a:avLst/>
          </a:prstGeom>
        </p:spPr>
      </p:pic>
    </p:spTree>
    <p:extLst>
      <p:ext uri="{BB962C8B-B14F-4D97-AF65-F5344CB8AC3E}">
        <p14:creationId xmlns:p14="http://schemas.microsoft.com/office/powerpoint/2010/main" val="179457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226295"/>
            <a:ext cx="10515600" cy="1325563"/>
          </a:xfrm>
        </p:spPr>
        <p:txBody>
          <a:bodyPr/>
          <a:lstStyle/>
          <a:p>
            <a:pPr algn="ctr"/>
            <a:r>
              <a:rPr lang="en-US" b="1" dirty="0">
                <a:effectLst>
                  <a:outerShdw blurRad="38100" dist="38100" dir="2700000" algn="tl">
                    <a:srgbClr val="000000">
                      <a:alpha val="43137"/>
                    </a:srgbClr>
                  </a:outerShdw>
                </a:effectLst>
              </a:rPr>
              <a:t>Total Fertility Rate</a:t>
            </a:r>
            <a:br>
              <a:rPr lang="en-US" dirty="0"/>
            </a:br>
            <a:endParaRPr lang="en-US" dirty="0"/>
          </a:p>
        </p:txBody>
      </p:sp>
      <p:sp>
        <p:nvSpPr>
          <p:cNvPr id="5" name="Rectangle 4"/>
          <p:cNvSpPr/>
          <p:nvPr/>
        </p:nvSpPr>
        <p:spPr>
          <a:xfrm>
            <a:off x="8050325" y="6530174"/>
            <a:ext cx="3369515" cy="276999"/>
          </a:xfrm>
          <a:prstGeom prst="rect">
            <a:avLst/>
          </a:prstGeom>
        </p:spPr>
        <p:txBody>
          <a:bodyPr wrap="square">
            <a:spAutoFit/>
          </a:bodyPr>
          <a:lstStyle/>
          <a:p>
            <a:r>
              <a:rPr lang="en-US" sz="1200" dirty="0"/>
              <a:t>Source: Epidemiology Unit, MoH, Saint Lucia</a:t>
            </a:r>
          </a:p>
        </p:txBody>
      </p:sp>
      <p:pic>
        <p:nvPicPr>
          <p:cNvPr id="4" name="Picture 3">
            <a:extLst>
              <a:ext uri="{FF2B5EF4-FFF2-40B4-BE49-F238E27FC236}">
                <a16:creationId xmlns:a16="http://schemas.microsoft.com/office/drawing/2014/main" id="{0860B09C-8FB1-48D3-9006-A1D350F9AFAC}"/>
              </a:ext>
            </a:extLst>
          </p:cNvPr>
          <p:cNvPicPr>
            <a:picLocks noChangeAspect="1"/>
          </p:cNvPicPr>
          <p:nvPr/>
        </p:nvPicPr>
        <p:blipFill>
          <a:blip r:embed="rId3"/>
          <a:stretch>
            <a:fillRect/>
          </a:stretch>
        </p:blipFill>
        <p:spPr>
          <a:xfrm>
            <a:off x="752179" y="2447925"/>
            <a:ext cx="10317480" cy="4082249"/>
          </a:xfrm>
          <a:prstGeom prst="rect">
            <a:avLst/>
          </a:prstGeom>
        </p:spPr>
      </p:pic>
      <p:cxnSp>
        <p:nvCxnSpPr>
          <p:cNvPr id="8" name="Straight Connector 7">
            <a:extLst>
              <a:ext uri="{FF2B5EF4-FFF2-40B4-BE49-F238E27FC236}">
                <a16:creationId xmlns:a16="http://schemas.microsoft.com/office/drawing/2014/main" id="{F1887006-306E-4EC9-A973-1878C4B3E33D}"/>
              </a:ext>
            </a:extLst>
          </p:cNvPr>
          <p:cNvCxnSpPr/>
          <p:nvPr/>
        </p:nvCxnSpPr>
        <p:spPr>
          <a:xfrm>
            <a:off x="1825284" y="3582543"/>
            <a:ext cx="8342721" cy="0"/>
          </a:xfrm>
          <a:prstGeom prst="line">
            <a:avLst/>
          </a:prstGeom>
          <a:ln w="38100">
            <a:solidFill>
              <a:srgbClr val="FF0000"/>
            </a:solidFill>
            <a:prstDash val="dashDot"/>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1ED096F5-18DE-4801-987E-D58AE5074B53}"/>
              </a:ext>
            </a:extLst>
          </p:cNvPr>
          <p:cNvSpPr txBox="1"/>
          <p:nvPr/>
        </p:nvSpPr>
        <p:spPr>
          <a:xfrm>
            <a:off x="4957741" y="3222627"/>
            <a:ext cx="1906356" cy="369332"/>
          </a:xfrm>
          <a:prstGeom prst="rect">
            <a:avLst/>
          </a:prstGeom>
          <a:noFill/>
        </p:spPr>
        <p:txBody>
          <a:bodyPr wrap="none" rtlCol="0">
            <a:spAutoFit/>
          </a:bodyPr>
          <a:lstStyle/>
          <a:p>
            <a:r>
              <a:rPr lang="en-US" i="1" dirty="0">
                <a:solidFill>
                  <a:srgbClr val="FF0000"/>
                </a:solidFill>
              </a:rPr>
              <a:t>Replacement level</a:t>
            </a:r>
            <a:endParaRPr lang="en-LC" i="1" dirty="0">
              <a:solidFill>
                <a:srgbClr val="FF0000"/>
              </a:solidFill>
            </a:endParaRPr>
          </a:p>
        </p:txBody>
      </p:sp>
      <p:sp>
        <p:nvSpPr>
          <p:cNvPr id="6" name="Rectangle 5"/>
          <p:cNvSpPr/>
          <p:nvPr/>
        </p:nvSpPr>
        <p:spPr>
          <a:xfrm>
            <a:off x="466724" y="876300"/>
            <a:ext cx="11372850" cy="1441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spc="-5" dirty="0">
                <a:solidFill>
                  <a:schemeClr val="bg1"/>
                </a:solidFill>
                <a:ea typeface="Times New Roman" panose="02020603050405020304" pitchFamily="18" charset="0"/>
              </a:rPr>
              <a:t>Replacement</a:t>
            </a:r>
            <a:r>
              <a:rPr lang="en-US" sz="1400" spc="45" dirty="0">
                <a:solidFill>
                  <a:schemeClr val="bg1"/>
                </a:solidFill>
                <a:ea typeface="Times New Roman" panose="02020603050405020304" pitchFamily="18" charset="0"/>
              </a:rPr>
              <a:t> </a:t>
            </a:r>
            <a:r>
              <a:rPr lang="en-US" sz="1400" dirty="0">
                <a:solidFill>
                  <a:schemeClr val="bg1"/>
                </a:solidFill>
                <a:ea typeface="Times New Roman" panose="02020603050405020304" pitchFamily="18" charset="0"/>
              </a:rPr>
              <a:t>fertility</a:t>
            </a:r>
            <a:r>
              <a:rPr lang="en-US" sz="1400" spc="10" dirty="0">
                <a:solidFill>
                  <a:schemeClr val="bg1"/>
                </a:solidFill>
                <a:ea typeface="Times New Roman" panose="02020603050405020304" pitchFamily="18" charset="0"/>
              </a:rPr>
              <a:t> </a:t>
            </a:r>
            <a:r>
              <a:rPr lang="en-US" sz="1400" dirty="0">
                <a:solidFill>
                  <a:schemeClr val="bg1"/>
                </a:solidFill>
                <a:ea typeface="Times New Roman" panose="02020603050405020304" pitchFamily="18" charset="0"/>
              </a:rPr>
              <a:t>is</a:t>
            </a:r>
            <a:r>
              <a:rPr lang="en-US" sz="1400" spc="60" dirty="0">
                <a:solidFill>
                  <a:schemeClr val="bg1"/>
                </a:solidFill>
                <a:ea typeface="Times New Roman" panose="02020603050405020304" pitchFamily="18" charset="0"/>
              </a:rPr>
              <a:t> </a:t>
            </a:r>
            <a:r>
              <a:rPr lang="en-US" sz="1400" dirty="0">
                <a:solidFill>
                  <a:schemeClr val="bg1"/>
                </a:solidFill>
                <a:ea typeface="Times New Roman" panose="02020603050405020304" pitchFamily="18" charset="0"/>
              </a:rPr>
              <a:t>the</a:t>
            </a:r>
            <a:r>
              <a:rPr lang="en-US" sz="1400" spc="40" dirty="0">
                <a:solidFill>
                  <a:schemeClr val="bg1"/>
                </a:solidFill>
                <a:ea typeface="Times New Roman" panose="02020603050405020304" pitchFamily="18" charset="0"/>
              </a:rPr>
              <a:t> </a:t>
            </a:r>
            <a:r>
              <a:rPr lang="en-US" sz="1400" spc="-5" dirty="0">
                <a:solidFill>
                  <a:schemeClr val="bg1"/>
                </a:solidFill>
                <a:ea typeface="Times New Roman" panose="02020603050405020304" pitchFamily="18" charset="0"/>
              </a:rPr>
              <a:t>TFR</a:t>
            </a:r>
            <a:r>
              <a:rPr lang="en-US" sz="1400" spc="45" dirty="0">
                <a:solidFill>
                  <a:schemeClr val="bg1"/>
                </a:solidFill>
                <a:ea typeface="Times New Roman" panose="02020603050405020304" pitchFamily="18" charset="0"/>
              </a:rPr>
              <a:t> </a:t>
            </a:r>
            <a:r>
              <a:rPr lang="en-US" sz="1400" spc="-5" dirty="0">
                <a:solidFill>
                  <a:schemeClr val="bg1"/>
                </a:solidFill>
                <a:ea typeface="Times New Roman" panose="02020603050405020304" pitchFamily="18" charset="0"/>
              </a:rPr>
              <a:t>at</a:t>
            </a:r>
            <a:r>
              <a:rPr lang="en-US" sz="1400" spc="45" dirty="0">
                <a:solidFill>
                  <a:schemeClr val="bg1"/>
                </a:solidFill>
                <a:ea typeface="Times New Roman" panose="02020603050405020304" pitchFamily="18" charset="0"/>
              </a:rPr>
              <a:t> </a:t>
            </a:r>
            <a:r>
              <a:rPr lang="en-US" sz="1400" spc="-5" dirty="0">
                <a:solidFill>
                  <a:schemeClr val="bg1"/>
                </a:solidFill>
                <a:ea typeface="Times New Roman" panose="02020603050405020304" pitchFamily="18" charset="0"/>
              </a:rPr>
              <a:t>which</a:t>
            </a:r>
            <a:r>
              <a:rPr lang="en-US" sz="1400" spc="45" dirty="0">
                <a:solidFill>
                  <a:schemeClr val="bg1"/>
                </a:solidFill>
                <a:ea typeface="Times New Roman" panose="02020603050405020304" pitchFamily="18" charset="0"/>
              </a:rPr>
              <a:t> </a:t>
            </a:r>
            <a:r>
              <a:rPr lang="en-US" sz="1400" spc="-5" dirty="0">
                <a:solidFill>
                  <a:schemeClr val="bg1"/>
                </a:solidFill>
                <a:ea typeface="Times New Roman" panose="02020603050405020304" pitchFamily="18" charset="0"/>
              </a:rPr>
              <a:t>women</a:t>
            </a:r>
            <a:r>
              <a:rPr lang="en-US" sz="1400" spc="45" dirty="0">
                <a:solidFill>
                  <a:schemeClr val="bg1"/>
                </a:solidFill>
                <a:ea typeface="Times New Roman" panose="02020603050405020304" pitchFamily="18" charset="0"/>
              </a:rPr>
              <a:t> </a:t>
            </a:r>
            <a:r>
              <a:rPr lang="en-US" sz="1400" spc="-5" dirty="0">
                <a:solidFill>
                  <a:schemeClr val="bg1"/>
                </a:solidFill>
                <a:ea typeface="Times New Roman" panose="02020603050405020304" pitchFamily="18" charset="0"/>
              </a:rPr>
              <a:t>give</a:t>
            </a:r>
            <a:r>
              <a:rPr lang="en-US" sz="1400" spc="40" dirty="0">
                <a:solidFill>
                  <a:schemeClr val="bg1"/>
                </a:solidFill>
                <a:ea typeface="Times New Roman" panose="02020603050405020304" pitchFamily="18" charset="0"/>
              </a:rPr>
              <a:t> </a:t>
            </a:r>
            <a:r>
              <a:rPr lang="en-US" sz="1400" dirty="0">
                <a:solidFill>
                  <a:schemeClr val="bg1"/>
                </a:solidFill>
                <a:ea typeface="Times New Roman" panose="02020603050405020304" pitchFamily="18" charset="0"/>
              </a:rPr>
              <a:t>birth</a:t>
            </a:r>
            <a:r>
              <a:rPr lang="en-US" sz="1400" spc="45" dirty="0">
                <a:solidFill>
                  <a:schemeClr val="bg1"/>
                </a:solidFill>
                <a:ea typeface="Times New Roman" panose="02020603050405020304" pitchFamily="18" charset="0"/>
              </a:rPr>
              <a:t> </a:t>
            </a:r>
            <a:r>
              <a:rPr lang="en-US" sz="1400" dirty="0">
                <a:solidFill>
                  <a:schemeClr val="bg1"/>
                </a:solidFill>
                <a:ea typeface="Times New Roman" panose="02020603050405020304" pitchFamily="18" charset="0"/>
              </a:rPr>
              <a:t>to</a:t>
            </a:r>
            <a:r>
              <a:rPr lang="en-US" sz="1400" spc="45" dirty="0">
                <a:solidFill>
                  <a:schemeClr val="bg1"/>
                </a:solidFill>
                <a:ea typeface="Times New Roman" panose="02020603050405020304" pitchFamily="18" charset="0"/>
              </a:rPr>
              <a:t> </a:t>
            </a:r>
            <a:r>
              <a:rPr lang="en-US" sz="1400" spc="-5" dirty="0">
                <a:solidFill>
                  <a:schemeClr val="bg1"/>
                </a:solidFill>
                <a:ea typeface="Times New Roman" panose="02020603050405020304" pitchFamily="18" charset="0"/>
              </a:rPr>
              <a:t>enough</a:t>
            </a:r>
            <a:r>
              <a:rPr lang="en-US" sz="1400" spc="45" dirty="0">
                <a:solidFill>
                  <a:schemeClr val="bg1"/>
                </a:solidFill>
                <a:ea typeface="Times New Roman" panose="02020603050405020304" pitchFamily="18" charset="0"/>
              </a:rPr>
              <a:t> </a:t>
            </a:r>
            <a:r>
              <a:rPr lang="en-US" sz="1400" spc="-5" dirty="0">
                <a:solidFill>
                  <a:schemeClr val="bg1"/>
                </a:solidFill>
                <a:ea typeface="Times New Roman" panose="02020603050405020304" pitchFamily="18" charset="0"/>
              </a:rPr>
              <a:t>babies</a:t>
            </a:r>
            <a:r>
              <a:rPr lang="en-US" sz="1400" spc="75" dirty="0">
                <a:solidFill>
                  <a:schemeClr val="bg1"/>
                </a:solidFill>
                <a:ea typeface="Times New Roman" panose="02020603050405020304" pitchFamily="18" charset="0"/>
              </a:rPr>
              <a:t> </a:t>
            </a:r>
            <a:r>
              <a:rPr lang="en-US" sz="1400" dirty="0">
                <a:solidFill>
                  <a:schemeClr val="bg1"/>
                </a:solidFill>
                <a:ea typeface="Times New Roman" panose="02020603050405020304" pitchFamily="18" charset="0"/>
              </a:rPr>
              <a:t>to</a:t>
            </a:r>
            <a:r>
              <a:rPr lang="en-US" sz="1400" spc="45" dirty="0">
                <a:solidFill>
                  <a:schemeClr val="bg1"/>
                </a:solidFill>
                <a:ea typeface="Times New Roman" panose="02020603050405020304" pitchFamily="18" charset="0"/>
              </a:rPr>
              <a:t> </a:t>
            </a:r>
            <a:r>
              <a:rPr lang="en-US" sz="1400" spc="-5" dirty="0">
                <a:solidFill>
                  <a:schemeClr val="bg1"/>
                </a:solidFill>
                <a:ea typeface="Times New Roman" panose="02020603050405020304" pitchFamily="18" charset="0"/>
              </a:rPr>
              <a:t>sustain</a:t>
            </a:r>
            <a:r>
              <a:rPr lang="en-US" sz="1400" spc="335" dirty="0">
                <a:solidFill>
                  <a:schemeClr val="bg1"/>
                </a:solidFill>
                <a:ea typeface="Times New Roman" panose="02020603050405020304" pitchFamily="18" charset="0"/>
              </a:rPr>
              <a:t> </a:t>
            </a:r>
            <a:r>
              <a:rPr lang="en-US" sz="1400" dirty="0">
                <a:solidFill>
                  <a:schemeClr val="bg1"/>
                </a:solidFill>
                <a:ea typeface="Times New Roman" panose="02020603050405020304" pitchFamily="18" charset="0"/>
              </a:rPr>
              <a:t>population</a:t>
            </a:r>
            <a:r>
              <a:rPr lang="en-US" sz="1400" spc="285" dirty="0">
                <a:solidFill>
                  <a:schemeClr val="bg1"/>
                </a:solidFill>
                <a:ea typeface="Times New Roman" panose="02020603050405020304" pitchFamily="18" charset="0"/>
              </a:rPr>
              <a:t> </a:t>
            </a:r>
            <a:r>
              <a:rPr lang="en-US" sz="1400" spc="-5" dirty="0">
                <a:solidFill>
                  <a:schemeClr val="bg1"/>
                </a:solidFill>
                <a:ea typeface="Times New Roman" panose="02020603050405020304" pitchFamily="18" charset="0"/>
              </a:rPr>
              <a:t>levels; </a:t>
            </a:r>
            <a:r>
              <a:rPr lang="en-US" sz="1400" b="1" spc="-5" dirty="0">
                <a:solidFill>
                  <a:schemeClr val="bg1"/>
                </a:solidFill>
                <a:ea typeface="Times New Roman" panose="02020603050405020304" pitchFamily="18" charset="0"/>
              </a:rPr>
              <a:t>replacement fertility should be approximately 2.1</a:t>
            </a:r>
          </a:p>
          <a:p>
            <a:pPr marL="285750" lvl="0" indent="-285750">
              <a:buFont typeface="Arial" panose="020B0604020202020204" pitchFamily="34" charset="0"/>
              <a:buChar char="•"/>
            </a:pPr>
            <a:r>
              <a:rPr lang="en-US" sz="1400" dirty="0">
                <a:solidFill>
                  <a:schemeClr val="bg1"/>
                </a:solidFill>
              </a:rPr>
              <a:t>A country’s birth rate declines as it becomes more developed. This is due to many factors like higher education rates for women (and thus more women in the workforce), greater access to contraceptives and family planning, as well as higher childbearing costs.</a:t>
            </a:r>
          </a:p>
        </p:txBody>
      </p:sp>
    </p:spTree>
    <p:extLst>
      <p:ext uri="{BB962C8B-B14F-4D97-AF65-F5344CB8AC3E}">
        <p14:creationId xmlns:p14="http://schemas.microsoft.com/office/powerpoint/2010/main" val="5910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7475"/>
            <a:ext cx="10515600" cy="1325563"/>
          </a:xfrm>
        </p:spPr>
        <p:txBody>
          <a:bodyPr/>
          <a:lstStyle/>
          <a:p>
            <a:pPr algn="ctr"/>
            <a:r>
              <a:rPr lang="en-US" b="1" dirty="0">
                <a:effectLst>
                  <a:outerShdw blurRad="38100" dist="38100" dir="2700000" algn="tl">
                    <a:srgbClr val="000000">
                      <a:alpha val="43137"/>
                    </a:srgbClr>
                  </a:outerShdw>
                </a:effectLst>
              </a:rPr>
              <a:t>Total Fertility Rate – Global &amp; Local</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169"/>
          <a:stretch/>
        </p:blipFill>
        <p:spPr>
          <a:xfrm>
            <a:off x="679938" y="2505074"/>
            <a:ext cx="10673862" cy="4121027"/>
          </a:xfrm>
          <a:prstGeom prst="rect">
            <a:avLst/>
          </a:prstGeom>
        </p:spPr>
      </p:pic>
      <p:sp>
        <p:nvSpPr>
          <p:cNvPr id="4" name="Rectangle 3"/>
          <p:cNvSpPr/>
          <p:nvPr/>
        </p:nvSpPr>
        <p:spPr>
          <a:xfrm>
            <a:off x="914400" y="1152525"/>
            <a:ext cx="10639425"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According to the United Nations, the global fertility rate stands at 2.25 live births per woman, 1 down from 3.31 births in 1990. </a:t>
            </a:r>
          </a:p>
          <a:p>
            <a:pPr marL="285750" indent="-285750">
              <a:buFont typeface="Arial" panose="020B0604020202020204" pitchFamily="34" charset="0"/>
              <a:buChar char="•"/>
            </a:pPr>
            <a:r>
              <a:rPr lang="en-US" dirty="0"/>
              <a:t>More than half of all countries and areas globally have fertility below the replacement level of 2.1 live births per woman</a:t>
            </a:r>
          </a:p>
        </p:txBody>
      </p:sp>
      <p:sp>
        <p:nvSpPr>
          <p:cNvPr id="5" name="TextBox 4"/>
          <p:cNvSpPr txBox="1"/>
          <p:nvPr/>
        </p:nvSpPr>
        <p:spPr>
          <a:xfrm>
            <a:off x="7239000" y="6134100"/>
            <a:ext cx="4010025" cy="49200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90091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13668</TotalTime>
  <Words>3867</Words>
  <Application>Microsoft Office PowerPoint</Application>
  <PresentationFormat>Widescreen</PresentationFormat>
  <Paragraphs>782</Paragraphs>
  <Slides>39</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vt:lpstr>
      <vt:lpstr>Arial Black</vt:lpstr>
      <vt:lpstr>Arial Narrow</vt:lpstr>
      <vt:lpstr>Calibri</vt:lpstr>
      <vt:lpstr>Calibri Light</vt:lpstr>
      <vt:lpstr>Times New Roman</vt:lpstr>
      <vt:lpstr>Wingdings</vt:lpstr>
      <vt:lpstr>Office Theme</vt:lpstr>
      <vt:lpstr>PowerPoint Presentation</vt:lpstr>
      <vt:lpstr>PowerPoint Presentation</vt:lpstr>
      <vt:lpstr>DEMOGRAPHY</vt:lpstr>
      <vt:lpstr> Population by Age Group and Gender, 2022 (census) </vt:lpstr>
      <vt:lpstr>Saint Lucia Population Pyramid</vt:lpstr>
      <vt:lpstr>LIFE EXPECTANCY BY SEX</vt:lpstr>
      <vt:lpstr>Saint Lucia Population growth rate</vt:lpstr>
      <vt:lpstr>Total Fertility Rate </vt:lpstr>
      <vt:lpstr>Total Fertility Rate – Global &amp; Local</vt:lpstr>
      <vt:lpstr>Morbidity</vt:lpstr>
      <vt:lpstr>PowerPoint Presentation</vt:lpstr>
      <vt:lpstr>PowerPoint Presentation</vt:lpstr>
      <vt:lpstr>Morbidity:  Secondary Care Level  (Hospital Admissions 2024)</vt:lpstr>
      <vt:lpstr>Morbidity: Secondary Care (Hospital Admissions 2023 and 2024)</vt:lpstr>
      <vt:lpstr>Morbidity: Secondary Care (Hospital Admissions 2023 and 2024)  -Admissions by Predominant cause of Hospitalization Delivery related admissions</vt:lpstr>
      <vt:lpstr>Morbidity (Hospital Admissions 2023 and 2024)  -Admissions by Date for Predominant reasons for Hospitalization Acute Respiratory Infection</vt:lpstr>
      <vt:lpstr>PowerPoint Presentation</vt:lpstr>
      <vt:lpstr>PowerPoint Presentation</vt:lpstr>
      <vt:lpstr>PowerPoint Presentation</vt:lpstr>
      <vt:lpstr>PowerPoint Presentation</vt:lpstr>
      <vt:lpstr>PowerPoint Presentation</vt:lpstr>
      <vt:lpstr>PowerPoint Presentation</vt:lpstr>
      <vt:lpstr>Morbidity: Cancer Incidence (2020 – 2024)</vt:lpstr>
      <vt:lpstr>Morbidity: Communicable diseases</vt:lpstr>
      <vt:lpstr>HIV &amp; AIDS analysis morbidity &amp; Mortality</vt:lpstr>
      <vt:lpstr>Risk Factors</vt:lpstr>
      <vt:lpstr>Risk factors</vt:lpstr>
      <vt:lpstr>Risk factors</vt:lpstr>
      <vt:lpstr>Mortality</vt:lpstr>
      <vt:lpstr>Top 10 Leading Causes of Death (1989 – 2022)</vt:lpstr>
      <vt:lpstr>Principal causes of deaths in 2022 </vt:lpstr>
      <vt:lpstr>Cause of death by sex (2022)</vt:lpstr>
      <vt:lpstr>Total Mortality-Years of Potential Life Lost (2022)</vt:lpstr>
      <vt:lpstr>Total Mortality-Years of Potential Life Lost (YPLL) by Sex (2022)</vt:lpstr>
      <vt:lpstr>Cancer mortality</vt:lpstr>
      <vt:lpstr>Cancer mortality by sex</vt:lpstr>
      <vt:lpstr>Infant mortality rate</vt:lpstr>
      <vt:lpstr>Broad Causes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Epidemiological Profile  Saint Lucia</dc:title>
  <dc:creator>MICHELLE FRANCOIS</dc:creator>
  <cp:lastModifiedBy>User</cp:lastModifiedBy>
  <cp:revision>378</cp:revision>
  <dcterms:created xsi:type="dcterms:W3CDTF">2022-03-15T13:48:44Z</dcterms:created>
  <dcterms:modified xsi:type="dcterms:W3CDTF">2025-05-22T16:54:22Z</dcterms:modified>
</cp:coreProperties>
</file>