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57" r:id="rId3"/>
    <p:sldId id="282" r:id="rId4"/>
    <p:sldId id="277" r:id="rId5"/>
    <p:sldId id="278" r:id="rId6"/>
    <p:sldId id="280" r:id="rId7"/>
    <p:sldId id="279" r:id="rId8"/>
    <p:sldId id="281" r:id="rId9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6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11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9877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36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9841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485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48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2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2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0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4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54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66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1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96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84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02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ct smoke background">
            <a:extLst>
              <a:ext uri="{FF2B5EF4-FFF2-40B4-BE49-F238E27FC236}">
                <a16:creationId xmlns:a16="http://schemas.microsoft.com/office/drawing/2014/main" id="{D29439FA-45BE-2878-4718-231F33B2CC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6389" r="-1" b="9002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1E66AA-D146-E3F8-1369-5E8C28A4A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NIC Statistics and Research</a:t>
            </a:r>
            <a:endParaRPr lang="en-LC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70432-1AA0-B859-C470-64623ACABF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99432"/>
            <a:ext cx="9144000" cy="1225296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Trend of Sickness Benefit Claims Presentation</a:t>
            </a:r>
            <a:endParaRPr lang="en-LC" sz="3200" dirty="0"/>
          </a:p>
        </p:txBody>
      </p:sp>
    </p:spTree>
    <p:extLst>
      <p:ext uri="{BB962C8B-B14F-4D97-AF65-F5344CB8AC3E}">
        <p14:creationId xmlns:p14="http://schemas.microsoft.com/office/powerpoint/2010/main" val="603516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49783-091C-5C06-E3DA-A0507D65D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2614"/>
          </a:xfrm>
        </p:spPr>
        <p:txBody>
          <a:bodyPr/>
          <a:lstStyle/>
          <a:p>
            <a:r>
              <a:rPr lang="en-US" dirty="0"/>
              <a:t>Key Components of Presentation</a:t>
            </a:r>
            <a:endParaRPr lang="en-LC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B4CB0-8307-65E8-4B41-469610FA0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37629"/>
            <a:ext cx="8693990" cy="41746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Key characteristics of sickness claims paid dataset for FY 2023/24.</a:t>
            </a:r>
          </a:p>
          <a:p>
            <a:r>
              <a:rPr lang="en-US" sz="2400" dirty="0"/>
              <a:t>Trend of Sickness Benefit Claims: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Rate per 1,000 active contributors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Average duration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Number and Cost of claims </a:t>
            </a:r>
          </a:p>
          <a:p>
            <a:r>
              <a:rPr lang="en-US" sz="2400" dirty="0"/>
              <a:t>Industrial classification of sickness claims.</a:t>
            </a:r>
          </a:p>
          <a:p>
            <a:r>
              <a:rPr lang="en-US" sz="2400" dirty="0"/>
              <a:t>Distribution of claims by nature of illness.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LC" dirty="0"/>
          </a:p>
        </p:txBody>
      </p:sp>
    </p:spTree>
    <p:extLst>
      <p:ext uri="{BB962C8B-B14F-4D97-AF65-F5344CB8AC3E}">
        <p14:creationId xmlns:p14="http://schemas.microsoft.com/office/powerpoint/2010/main" val="13462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4147E-C5F3-AE07-C9A4-CD85730A9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5442"/>
            <a:ext cx="8596668" cy="100066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Summary Statistics of Sickness Claims Paid</a:t>
            </a:r>
            <a:br>
              <a:rPr lang="en-US" sz="2800" b="1" dirty="0"/>
            </a:br>
            <a:r>
              <a:rPr lang="en-US" sz="2800" b="1" dirty="0"/>
              <a:t>July 2023 – June 2024</a:t>
            </a:r>
            <a:endParaRPr lang="en-LC" sz="28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B904981-13F2-173C-56ED-CDBF94F5C9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025207"/>
              </p:ext>
            </p:extLst>
          </p:nvPr>
        </p:nvGraphicFramePr>
        <p:xfrm>
          <a:off x="681487" y="1630392"/>
          <a:ext cx="8592515" cy="4539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8747">
                  <a:extLst>
                    <a:ext uri="{9D8B030D-6E8A-4147-A177-3AD203B41FA5}">
                      <a16:colId xmlns:a16="http://schemas.microsoft.com/office/drawing/2014/main" val="3130443188"/>
                    </a:ext>
                  </a:extLst>
                </a:gridCol>
                <a:gridCol w="2025612">
                  <a:extLst>
                    <a:ext uri="{9D8B030D-6E8A-4147-A177-3AD203B41FA5}">
                      <a16:colId xmlns:a16="http://schemas.microsoft.com/office/drawing/2014/main" val="525588149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247740423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3443478933"/>
                    </a:ext>
                  </a:extLst>
                </a:gridCol>
              </a:tblGrid>
              <a:tr h="4377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Variable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Male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Female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  <a:endParaRPr lang="en-LC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895372"/>
                  </a:ext>
                </a:extLst>
              </a:tr>
              <a:tr h="683647">
                <a:tc>
                  <a:txBody>
                    <a:bodyPr/>
                    <a:lstStyle/>
                    <a:p>
                      <a:r>
                        <a:rPr lang="en-US" sz="1600" dirty="0"/>
                        <a:t>Proportion of Active Contributors</a:t>
                      </a:r>
                      <a:endParaRPr lang="en-LC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55%</a:t>
                      </a:r>
                      <a:endParaRPr lang="en-LC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45%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100%</a:t>
                      </a:r>
                      <a:endParaRPr lang="en-LC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248372"/>
                  </a:ext>
                </a:extLst>
              </a:tr>
              <a:tr h="683647">
                <a:tc>
                  <a:txBody>
                    <a:bodyPr/>
                    <a:lstStyle/>
                    <a:p>
                      <a:r>
                        <a:rPr lang="en-US" sz="1600" dirty="0"/>
                        <a:t>Proportion of Sickness Claims Paid</a:t>
                      </a:r>
                      <a:endParaRPr lang="en-LC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30%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70%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100%</a:t>
                      </a:r>
                      <a:endParaRPr lang="en-LC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553564"/>
                  </a:ext>
                </a:extLst>
              </a:tr>
              <a:tr h="683647">
                <a:tc>
                  <a:txBody>
                    <a:bodyPr/>
                    <a:lstStyle/>
                    <a:p>
                      <a:r>
                        <a:rPr lang="en-US" sz="1600" dirty="0"/>
                        <a:t>Proportion of Sickness Cost</a:t>
                      </a:r>
                      <a:endParaRPr lang="en-LC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30.6%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69.4%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100%</a:t>
                      </a:r>
                      <a:endParaRPr lang="en-LC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832205"/>
                  </a:ext>
                </a:extLst>
              </a:tr>
              <a:tr h="683647">
                <a:tc>
                  <a:txBody>
                    <a:bodyPr/>
                    <a:lstStyle/>
                    <a:p>
                      <a:r>
                        <a:rPr lang="en-US" sz="1600" dirty="0"/>
                        <a:t>Average Monthly Cost of Sickness Claims </a:t>
                      </a:r>
                      <a:endParaRPr lang="en-LC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$364,407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$839,572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$1.2 Million</a:t>
                      </a:r>
                      <a:endParaRPr lang="en-LC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782208"/>
                  </a:ext>
                </a:extLst>
              </a:tr>
              <a:tr h="683647">
                <a:tc>
                  <a:txBody>
                    <a:bodyPr/>
                    <a:lstStyle/>
                    <a:p>
                      <a:r>
                        <a:rPr lang="en-US" sz="1600" dirty="0"/>
                        <a:t>Average Age of Claimants</a:t>
                      </a:r>
                      <a:endParaRPr lang="en-LC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37.7 Years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36.1 years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36.6 Years</a:t>
                      </a:r>
                      <a:endParaRPr lang="en-LC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72374"/>
                  </a:ext>
                </a:extLst>
              </a:tr>
              <a:tr h="683647">
                <a:tc>
                  <a:txBody>
                    <a:bodyPr/>
                    <a:lstStyle/>
                    <a:p>
                      <a:r>
                        <a:rPr lang="en-US" sz="1600" dirty="0"/>
                        <a:t>Average Duration of Sickness Claims</a:t>
                      </a:r>
                      <a:endParaRPr lang="en-LC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8.5 days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9.0 Days</a:t>
                      </a:r>
                      <a:endParaRPr lang="en-L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8.8 Days</a:t>
                      </a:r>
                      <a:endParaRPr lang="en-LC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395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285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E48F-98D1-90E8-FCA6-FA9149A68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1155"/>
            <a:ext cx="8596668" cy="517585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Cost And Rate of Sickness Claims Paid: 1990/91- 2023/24</a:t>
            </a:r>
            <a:endParaRPr lang="en-LC" sz="2000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C28F82A4-2B47-1678-FD82-BF95339C9B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6875" y="767751"/>
            <a:ext cx="7007525" cy="609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47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DB1B0A9-0D9A-0C1B-B466-D7D1FCE963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931654"/>
            <a:ext cx="8596668" cy="582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899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2DA8A27-6F1F-5A53-587F-953E429615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8302" y="854015"/>
            <a:ext cx="7582619" cy="506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92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9B05B-0A0D-5C57-D9FA-1246FA732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10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/>
              <a:t>Sickness Benefit Claims Paid By Economic Sector</a:t>
            </a:r>
            <a:br>
              <a:rPr lang="en-US" sz="2400" dirty="0"/>
            </a:br>
            <a:r>
              <a:rPr lang="en-US" sz="2400" dirty="0"/>
              <a:t>1990/91 – 2023/24</a:t>
            </a:r>
            <a:endParaRPr lang="en-LC" sz="24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22917D2-F6B8-F429-DD45-9E405E7D95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5825" y="1762125"/>
            <a:ext cx="7858125" cy="481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777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22E48-CBAF-9F52-78DD-F3138A4B5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07034"/>
            <a:ext cx="8596668" cy="609604"/>
          </a:xfrm>
        </p:spPr>
        <p:txBody>
          <a:bodyPr>
            <a:normAutofit/>
          </a:bodyPr>
          <a:lstStyle/>
          <a:p>
            <a:endParaRPr lang="en-LC" sz="2400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F6154EC-1ADE-F003-765A-BB655E6710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047750"/>
            <a:ext cx="8596668" cy="540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4206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51633</TotalTime>
  <Words>159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NIC Statistics and Research</vt:lpstr>
      <vt:lpstr>Key Components of Presentation</vt:lpstr>
      <vt:lpstr>Summary Statistics of Sickness Claims Paid July 2023 – June 2024</vt:lpstr>
      <vt:lpstr>Cost And Rate of Sickness Claims Paid: 1990/91- 2023/24</vt:lpstr>
      <vt:lpstr>PowerPoint Presentation</vt:lpstr>
      <vt:lpstr>PowerPoint Presentation</vt:lpstr>
      <vt:lpstr>Sickness Benefit Claims Paid By Economic Sector 1990/91 – 2023/24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 Statistics</dc:title>
  <dc:creator>Paul Kallicharan</dc:creator>
  <cp:lastModifiedBy>Paul Kallicharan</cp:lastModifiedBy>
  <cp:revision>22</cp:revision>
  <cp:lastPrinted>2024-04-04T20:10:56Z</cp:lastPrinted>
  <dcterms:created xsi:type="dcterms:W3CDTF">2023-02-21T13:54:34Z</dcterms:created>
  <dcterms:modified xsi:type="dcterms:W3CDTF">2025-05-21T17:25:29Z</dcterms:modified>
</cp:coreProperties>
</file>