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 id="2147484050" r:id="rId2"/>
  </p:sldMasterIdLst>
  <p:notesMasterIdLst>
    <p:notesMasterId r:id="rId33"/>
  </p:notesMasterIdLst>
  <p:handoutMasterIdLst>
    <p:handoutMasterId r:id="rId34"/>
  </p:handoutMasterIdLst>
  <p:sldIdLst>
    <p:sldId id="256" r:id="rId3"/>
    <p:sldId id="287" r:id="rId4"/>
    <p:sldId id="260" r:id="rId5"/>
    <p:sldId id="259" r:id="rId6"/>
    <p:sldId id="257" r:id="rId7"/>
    <p:sldId id="290" r:id="rId8"/>
    <p:sldId id="258" r:id="rId9"/>
    <p:sldId id="261" r:id="rId10"/>
    <p:sldId id="271" r:id="rId11"/>
    <p:sldId id="284" r:id="rId12"/>
    <p:sldId id="288" r:id="rId13"/>
    <p:sldId id="275" r:id="rId14"/>
    <p:sldId id="276" r:id="rId15"/>
    <p:sldId id="267" r:id="rId16"/>
    <p:sldId id="281" r:id="rId17"/>
    <p:sldId id="279" r:id="rId18"/>
    <p:sldId id="278" r:id="rId19"/>
    <p:sldId id="309" r:id="rId20"/>
    <p:sldId id="277" r:id="rId21"/>
    <p:sldId id="312" r:id="rId22"/>
    <p:sldId id="313" r:id="rId23"/>
    <p:sldId id="273" r:id="rId24"/>
    <p:sldId id="310" r:id="rId25"/>
    <p:sldId id="297" r:id="rId26"/>
    <p:sldId id="282" r:id="rId27"/>
    <p:sldId id="263" r:id="rId28"/>
    <p:sldId id="294" r:id="rId29"/>
    <p:sldId id="311" r:id="rId30"/>
    <p:sldId id="286"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5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0" autoAdjust="0"/>
    <p:restoredTop sz="94660"/>
  </p:normalViewPr>
  <p:slideViewPr>
    <p:cSldViewPr snapToGrid="0">
      <p:cViewPr varScale="1">
        <p:scale>
          <a:sx n="114" d="100"/>
          <a:sy n="114" d="100"/>
        </p:scale>
        <p:origin x="378" y="114"/>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jnbaptiste\Desktop\Elderly\Elderl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i="1"/>
            </a:pPr>
            <a:r>
              <a:rPr lang="en-US" i="1" dirty="0"/>
              <a:t>Percent of total population by age, 1950-2050</a:t>
            </a:r>
          </a:p>
        </c:rich>
      </c:tx>
      <c:layout>
        <c:manualLayout>
          <c:xMode val="edge"/>
          <c:yMode val="edge"/>
          <c:x val="0.16768509134378004"/>
          <c:y val="3.1746031746031744E-2"/>
        </c:manualLayout>
      </c:layout>
      <c:overlay val="0"/>
    </c:title>
    <c:autoTitleDeleted val="0"/>
    <c:plotArea>
      <c:layout>
        <c:manualLayout>
          <c:layoutTarget val="inner"/>
          <c:xMode val="edge"/>
          <c:yMode val="edge"/>
          <c:x val="0.13117840410135648"/>
          <c:y val="0.20391367745698455"/>
          <c:w val="0.86509934505850328"/>
          <c:h val="0.60206408573928261"/>
        </c:manualLayout>
      </c:layout>
      <c:lineChart>
        <c:grouping val="standard"/>
        <c:varyColors val="0"/>
        <c:ser>
          <c:idx val="0"/>
          <c:order val="0"/>
          <c:tx>
            <c:strRef>
              <c:f>graphs!$A$49</c:f>
              <c:strCache>
                <c:ptCount val="1"/>
                <c:pt idx="0">
                  <c:v>00-14</c:v>
                </c:pt>
              </c:strCache>
            </c:strRef>
          </c:tx>
          <c:spPr>
            <a:ln w="38100">
              <a:solidFill>
                <a:srgbClr val="00B050"/>
              </a:solidFill>
            </a:ln>
            <a:effectLst>
              <a:outerShdw blurRad="50800" dist="38100" dir="2700000" algn="tl" rotWithShape="0">
                <a:prstClr val="black">
                  <a:alpha val="40000"/>
                </a:prstClr>
              </a:outerShdw>
            </a:effectLst>
          </c:spPr>
          <c:marker>
            <c:symbol val="none"/>
          </c:marker>
          <c:cat>
            <c:numRef>
              <c:f>graphs!$B$48:$F$48</c:f>
              <c:numCache>
                <c:formatCode>General</c:formatCode>
                <c:ptCount val="5"/>
                <c:pt idx="0">
                  <c:v>1950</c:v>
                </c:pt>
                <c:pt idx="1">
                  <c:v>1975</c:v>
                </c:pt>
                <c:pt idx="2">
                  <c:v>2000</c:v>
                </c:pt>
                <c:pt idx="3">
                  <c:v>2025</c:v>
                </c:pt>
                <c:pt idx="4">
                  <c:v>2050</c:v>
                </c:pt>
              </c:numCache>
            </c:numRef>
          </c:cat>
          <c:val>
            <c:numRef>
              <c:f>graphs!$B$49:$F$49</c:f>
              <c:numCache>
                <c:formatCode>General</c:formatCode>
                <c:ptCount val="5"/>
                <c:pt idx="0">
                  <c:v>39.1</c:v>
                </c:pt>
                <c:pt idx="1">
                  <c:v>46.6</c:v>
                </c:pt>
                <c:pt idx="2">
                  <c:v>32.1</c:v>
                </c:pt>
                <c:pt idx="3">
                  <c:v>23.4</c:v>
                </c:pt>
                <c:pt idx="4">
                  <c:v>19.7</c:v>
                </c:pt>
              </c:numCache>
            </c:numRef>
          </c:val>
          <c:smooth val="0"/>
          <c:extLst>
            <c:ext xmlns:c16="http://schemas.microsoft.com/office/drawing/2014/chart" uri="{C3380CC4-5D6E-409C-BE32-E72D297353CC}">
              <c16:uniqueId val="{00000000-F97F-481F-8A31-A1D31A50C47B}"/>
            </c:ext>
          </c:extLst>
        </c:ser>
        <c:ser>
          <c:idx val="1"/>
          <c:order val="1"/>
          <c:tx>
            <c:strRef>
              <c:f>graphs!$A$50</c:f>
              <c:strCache>
                <c:ptCount val="1"/>
                <c:pt idx="0">
                  <c:v>15-59</c:v>
                </c:pt>
              </c:strCache>
            </c:strRef>
          </c:tx>
          <c:spPr>
            <a:ln w="38100">
              <a:solidFill>
                <a:srgbClr val="0070C0"/>
              </a:solidFill>
            </a:ln>
            <a:effectLst>
              <a:outerShdw blurRad="50800" dist="38100" dir="2700000" algn="tl" rotWithShape="0">
                <a:prstClr val="black">
                  <a:alpha val="40000"/>
                </a:prstClr>
              </a:outerShdw>
            </a:effectLst>
          </c:spPr>
          <c:marker>
            <c:symbol val="none"/>
          </c:marker>
          <c:cat>
            <c:numRef>
              <c:f>graphs!$B$48:$F$48</c:f>
              <c:numCache>
                <c:formatCode>General</c:formatCode>
                <c:ptCount val="5"/>
                <c:pt idx="0">
                  <c:v>1950</c:v>
                </c:pt>
                <c:pt idx="1">
                  <c:v>1975</c:v>
                </c:pt>
                <c:pt idx="2">
                  <c:v>2000</c:v>
                </c:pt>
                <c:pt idx="3">
                  <c:v>2025</c:v>
                </c:pt>
                <c:pt idx="4">
                  <c:v>2050</c:v>
                </c:pt>
              </c:numCache>
            </c:numRef>
          </c:cat>
          <c:val>
            <c:numRef>
              <c:f>graphs!$B$50:$F$50</c:f>
              <c:numCache>
                <c:formatCode>General</c:formatCode>
                <c:ptCount val="5"/>
                <c:pt idx="0">
                  <c:v>55.1</c:v>
                </c:pt>
                <c:pt idx="1">
                  <c:v>46</c:v>
                </c:pt>
                <c:pt idx="2">
                  <c:v>60.2</c:v>
                </c:pt>
                <c:pt idx="3">
                  <c:v>64.5</c:v>
                </c:pt>
                <c:pt idx="4">
                  <c:v>58.3</c:v>
                </c:pt>
              </c:numCache>
            </c:numRef>
          </c:val>
          <c:smooth val="0"/>
          <c:extLst>
            <c:ext xmlns:c16="http://schemas.microsoft.com/office/drawing/2014/chart" uri="{C3380CC4-5D6E-409C-BE32-E72D297353CC}">
              <c16:uniqueId val="{00000001-F97F-481F-8A31-A1D31A50C47B}"/>
            </c:ext>
          </c:extLst>
        </c:ser>
        <c:ser>
          <c:idx val="2"/>
          <c:order val="2"/>
          <c:tx>
            <c:strRef>
              <c:f>graphs!$A$51</c:f>
              <c:strCache>
                <c:ptCount val="1"/>
                <c:pt idx="0">
                  <c:v>60+</c:v>
                </c:pt>
              </c:strCache>
            </c:strRef>
          </c:tx>
          <c:spPr>
            <a:ln w="38100">
              <a:solidFill>
                <a:schemeClr val="accent2">
                  <a:lumMod val="75000"/>
                </a:schemeClr>
              </a:solidFill>
            </a:ln>
            <a:effectLst>
              <a:outerShdw blurRad="50800" dist="38100" dir="2700000" algn="tl" rotWithShape="0">
                <a:prstClr val="black">
                  <a:alpha val="40000"/>
                </a:prstClr>
              </a:outerShdw>
            </a:effectLst>
          </c:spPr>
          <c:marker>
            <c:symbol val="none"/>
          </c:marker>
          <c:cat>
            <c:numRef>
              <c:f>graphs!$B$48:$F$48</c:f>
              <c:numCache>
                <c:formatCode>General</c:formatCode>
                <c:ptCount val="5"/>
                <c:pt idx="0">
                  <c:v>1950</c:v>
                </c:pt>
                <c:pt idx="1">
                  <c:v>1975</c:v>
                </c:pt>
                <c:pt idx="2">
                  <c:v>2000</c:v>
                </c:pt>
                <c:pt idx="3">
                  <c:v>2025</c:v>
                </c:pt>
                <c:pt idx="4">
                  <c:v>2050</c:v>
                </c:pt>
              </c:numCache>
            </c:numRef>
          </c:cat>
          <c:val>
            <c:numRef>
              <c:f>graphs!$B$51:$F$51</c:f>
              <c:numCache>
                <c:formatCode>General</c:formatCode>
                <c:ptCount val="5"/>
                <c:pt idx="0">
                  <c:v>5.8</c:v>
                </c:pt>
                <c:pt idx="1">
                  <c:v>7.4</c:v>
                </c:pt>
                <c:pt idx="2">
                  <c:v>7.8</c:v>
                </c:pt>
                <c:pt idx="3">
                  <c:v>12.1</c:v>
                </c:pt>
                <c:pt idx="4">
                  <c:v>22</c:v>
                </c:pt>
              </c:numCache>
            </c:numRef>
          </c:val>
          <c:smooth val="0"/>
          <c:extLst>
            <c:ext xmlns:c16="http://schemas.microsoft.com/office/drawing/2014/chart" uri="{C3380CC4-5D6E-409C-BE32-E72D297353CC}">
              <c16:uniqueId val="{00000002-F97F-481F-8A31-A1D31A50C47B}"/>
            </c:ext>
          </c:extLst>
        </c:ser>
        <c:dLbls>
          <c:showLegendKey val="0"/>
          <c:showVal val="0"/>
          <c:showCatName val="0"/>
          <c:showSerName val="0"/>
          <c:showPercent val="0"/>
          <c:showBubbleSize val="0"/>
        </c:dLbls>
        <c:smooth val="0"/>
        <c:axId val="-10952672"/>
        <c:axId val="-10942336"/>
      </c:lineChart>
      <c:catAx>
        <c:axId val="-10952672"/>
        <c:scaling>
          <c:orientation val="minMax"/>
        </c:scaling>
        <c:delete val="0"/>
        <c:axPos val="b"/>
        <c:title>
          <c:tx>
            <c:rich>
              <a:bodyPr/>
              <a:lstStyle/>
              <a:p>
                <a:pPr>
                  <a:defRPr/>
                </a:pPr>
                <a:r>
                  <a:rPr lang="en-US" dirty="0"/>
                  <a:t>Year</a:t>
                </a:r>
              </a:p>
            </c:rich>
          </c:tx>
          <c:layout>
            <c:manualLayout>
              <c:xMode val="edge"/>
              <c:yMode val="edge"/>
              <c:x val="0.50465879265091873"/>
              <c:y val="0.91627493438320196"/>
            </c:manualLayout>
          </c:layout>
          <c:overlay val="0"/>
        </c:title>
        <c:numFmt formatCode="General" sourceLinked="1"/>
        <c:majorTickMark val="out"/>
        <c:minorTickMark val="none"/>
        <c:tickLblPos val="nextTo"/>
        <c:crossAx val="-10942336"/>
        <c:crosses val="autoZero"/>
        <c:auto val="1"/>
        <c:lblAlgn val="ctr"/>
        <c:lblOffset val="100"/>
        <c:noMultiLvlLbl val="0"/>
      </c:catAx>
      <c:valAx>
        <c:axId val="-10942336"/>
        <c:scaling>
          <c:orientation val="minMax"/>
        </c:scaling>
        <c:delete val="0"/>
        <c:axPos val="l"/>
        <c:majorGridlines>
          <c:spPr>
            <a:ln>
              <a:prstDash val="lgDashDotDot"/>
            </a:ln>
          </c:spPr>
        </c:majorGridlines>
        <c:title>
          <c:tx>
            <c:rich>
              <a:bodyPr rot="-5400000" vert="horz"/>
              <a:lstStyle/>
              <a:p>
                <a:pPr>
                  <a:defRPr/>
                </a:pPr>
                <a:r>
                  <a:rPr lang="en-US" dirty="0"/>
                  <a:t>Percentage</a:t>
                </a:r>
              </a:p>
            </c:rich>
          </c:tx>
          <c:layout>
            <c:manualLayout>
              <c:xMode val="edge"/>
              <c:yMode val="edge"/>
              <c:x val="7.40795251060908E-4"/>
              <c:y val="0.30082830271216099"/>
            </c:manualLayout>
          </c:layout>
          <c:overlay val="0"/>
        </c:title>
        <c:numFmt formatCode="General" sourceLinked="1"/>
        <c:majorTickMark val="out"/>
        <c:minorTickMark val="none"/>
        <c:tickLblPos val="nextTo"/>
        <c:crossAx val="-10952672"/>
        <c:crosses val="autoZero"/>
        <c:crossBetween val="between"/>
      </c:valAx>
      <c:spPr>
        <a:ln>
          <a:noFill/>
        </a:ln>
        <a:effectLst>
          <a:outerShdw blurRad="50800" dist="38100" dir="2700000" algn="tl" rotWithShape="0">
            <a:prstClr val="black">
              <a:alpha val="40000"/>
            </a:prstClr>
          </a:outerShdw>
        </a:effectLst>
      </c:spPr>
    </c:plotArea>
    <c:legend>
      <c:legendPos val="r"/>
      <c:layout>
        <c:manualLayout>
          <c:xMode val="edge"/>
          <c:yMode val="edge"/>
          <c:x val="0.133438861379441"/>
          <c:y val="0.21609076990376203"/>
          <c:w val="0.41670247994701604"/>
          <c:h val="5.6707130358705157E-2"/>
        </c:manualLayout>
      </c:layout>
      <c:overlay val="0"/>
      <c:txPr>
        <a:bodyPr/>
        <a:lstStyle/>
        <a:p>
          <a:pPr>
            <a:defRPr sz="1600"/>
          </a:pPr>
          <a:endParaRPr lang="en-US"/>
        </a:p>
      </c:txPr>
    </c:legend>
    <c:plotVisOnly val="1"/>
    <c:dispBlanksAs val="gap"/>
    <c:showDLblsOverMax val="0"/>
  </c:chart>
  <c:spPr>
    <a:ln>
      <a:noFill/>
    </a:ln>
  </c:spPr>
  <c:txPr>
    <a:bodyPr/>
    <a:lstStyle/>
    <a:p>
      <a:pPr>
        <a:defRPr sz="20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5/21/2025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5/21/2025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Census 2022 has estimated the population of Saint Lucia to be 171,834 for 2022. Females comprise 49.3% and women of child-bearing age (15-44 years) about 22%. Children (&lt;15 years) represent about 19% and the elderly (65 years or older) 12%.</a:t>
            </a:r>
          </a:p>
          <a:p>
            <a:endParaRPr lang="en-US" dirty="0"/>
          </a:p>
        </p:txBody>
      </p:sp>
      <p:sp>
        <p:nvSpPr>
          <p:cNvPr id="4" name="Slide Number Placeholder 3"/>
          <p:cNvSpPr>
            <a:spLocks noGrp="1"/>
          </p:cNvSpPr>
          <p:nvPr>
            <p:ph type="sldNum" sz="quarter" idx="10"/>
          </p:nvPr>
        </p:nvSpPr>
        <p:spPr/>
        <p:txBody>
          <a:bodyPr/>
          <a:lstStyle/>
          <a:p>
            <a:fld id="{A43D23DF-6E71-4525-876B-D19941CE158A}" type="slidenum">
              <a:rPr lang="en-US" smtClean="0"/>
              <a:t>12</a:t>
            </a:fld>
            <a:endParaRPr lang="en-US"/>
          </a:p>
        </p:txBody>
      </p:sp>
    </p:spTree>
    <p:extLst>
      <p:ext uri="{BB962C8B-B14F-4D97-AF65-F5344CB8AC3E}">
        <p14:creationId xmlns:p14="http://schemas.microsoft.com/office/powerpoint/2010/main" val="59168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F419C-8B61-4506-8535-374E8CED7A7B}" type="slidenum">
              <a:rPr lang="en-US" smtClean="0"/>
              <a:t>16</a:t>
            </a:fld>
            <a:endParaRPr lang="en-US"/>
          </a:p>
        </p:txBody>
      </p:sp>
    </p:spTree>
    <p:extLst>
      <p:ext uri="{BB962C8B-B14F-4D97-AF65-F5344CB8AC3E}">
        <p14:creationId xmlns:p14="http://schemas.microsoft.com/office/powerpoint/2010/main" val="940781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5/21/2025</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5/21/2025</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123FA6-F3F8-4E6C-8D9C-806E7765A040}"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0F1D3-EA71-4FCC-9FCB-3E8680C1C7F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05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5/21/2025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8686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smtClean="0"/>
              <a:t>5/21/2025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83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5/21/2025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4526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5/21/2025</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739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1">
              <a:rPr lang="en-US" smtClean="0"/>
              <a:t>5/21/2025</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6898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DF5F92-E675-4B36-9A60-69A962A68675}" type="datetime1">
              <a:rPr lang="en-US" smtClean="0"/>
              <a:t>5/21/2025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371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6E2C9B-5FA2-460D-9BE7-B0812FC2A6FF}" type="datetime1">
              <a:rPr lang="en-US" smtClean="0"/>
              <a:t>5/21/2025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379361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5/21/2025</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smtClean="0"/>
              <a:t>5/21/2025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3037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5/21/2025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688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1">
              <a:rPr lang="en-US" smtClean="0"/>
              <a:t>5/21/2025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1756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5/21/2025</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5/21/2025</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5/21/2025</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5/21/2025</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5/21/2025</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5/21/2025</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5/21/2025</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5/21/2025</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1">
              <a:rPr lang="en-US" smtClean="0"/>
              <a:pPr/>
              <a:t>5/21/2025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679697"/>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0204" y="360726"/>
            <a:ext cx="10830886" cy="1065402"/>
          </a:xfrm>
        </p:spPr>
        <p:txBody>
          <a:bodyPr>
            <a:normAutofit/>
          </a:bodyPr>
          <a:lstStyle/>
          <a:p>
            <a:r>
              <a:rPr lang="en-US" sz="4000" b="1" dirty="0">
                <a:solidFill>
                  <a:schemeClr val="tx1"/>
                </a:solidFill>
                <a:latin typeface="Arial" panose="020B0604020202020204" pitchFamily="34" charset="0"/>
                <a:cs typeface="Arial" panose="020B0604020202020204" pitchFamily="34" charset="0"/>
              </a:rPr>
              <a:t>General Overview of Health in Saint Lucia</a:t>
            </a:r>
          </a:p>
        </p:txBody>
      </p:sp>
      <p:sp>
        <p:nvSpPr>
          <p:cNvPr id="5" name="Content Placeholder 4"/>
          <p:cNvSpPr>
            <a:spLocks noGrp="1"/>
          </p:cNvSpPr>
          <p:nvPr>
            <p:ph idx="1"/>
          </p:nvPr>
        </p:nvSpPr>
        <p:spPr>
          <a:xfrm>
            <a:off x="5285984" y="4533901"/>
            <a:ext cx="6067816" cy="1743730"/>
          </a:xfrm>
        </p:spPr>
        <p:txBody>
          <a:bodyPr>
            <a:normAutofit lnSpcReduction="10000"/>
          </a:bodyPr>
          <a:lstStyle/>
          <a:p>
            <a:pPr marL="0" indent="0" algn="r">
              <a:buNone/>
            </a:pPr>
            <a:r>
              <a:rPr lang="en-US" dirty="0">
                <a:solidFill>
                  <a:schemeClr val="tx1"/>
                </a:solidFill>
                <a:latin typeface="Arial" panose="020B0604020202020204" pitchFamily="34" charset="0"/>
                <a:cs typeface="Arial" panose="020B0604020202020204" pitchFamily="34" charset="0"/>
              </a:rPr>
              <a:t>Dr. Sharon Belmar- George B.Sc. MD MPH</a:t>
            </a:r>
          </a:p>
          <a:p>
            <a:pPr marL="0" indent="0" algn="r">
              <a:buNone/>
            </a:pPr>
            <a:r>
              <a:rPr lang="en-US" dirty="0">
                <a:solidFill>
                  <a:schemeClr val="tx1"/>
                </a:solidFill>
                <a:latin typeface="Arial" panose="020B0604020202020204" pitchFamily="34" charset="0"/>
                <a:cs typeface="Arial" panose="020B0604020202020204" pitchFamily="34" charset="0"/>
              </a:rPr>
              <a:t>Chief Medical Officer</a:t>
            </a:r>
          </a:p>
          <a:p>
            <a:pPr marL="0" indent="0" algn="r">
              <a:buNone/>
            </a:pPr>
            <a:r>
              <a:rPr lang="en-US" dirty="0">
                <a:solidFill>
                  <a:schemeClr val="tx1"/>
                </a:solidFill>
                <a:latin typeface="Arial" panose="020B0604020202020204" pitchFamily="34" charset="0"/>
                <a:cs typeface="Arial" panose="020B0604020202020204" pitchFamily="34" charset="0"/>
              </a:rPr>
              <a:t>Ministry of Health, Wellness and Elderly Affairs</a:t>
            </a:r>
          </a:p>
          <a:p>
            <a:pPr marL="0" indent="0" algn="r">
              <a:buNone/>
            </a:pPr>
            <a:r>
              <a:rPr lang="en-US" dirty="0">
                <a:solidFill>
                  <a:schemeClr val="tx1"/>
                </a:solidFill>
                <a:latin typeface="Arial" panose="020B0604020202020204" pitchFamily="34" charset="0"/>
                <a:cs typeface="Arial" panose="020B0604020202020204" pitchFamily="34" charset="0"/>
              </a:rPr>
              <a:t>May 22, 2025</a:t>
            </a:r>
          </a:p>
          <a:p>
            <a:endParaRPr lang="en-US" dirty="0"/>
          </a:p>
        </p:txBody>
      </p:sp>
    </p:spTree>
    <p:extLst>
      <p:ext uri="{BB962C8B-B14F-4D97-AF65-F5344CB8AC3E}">
        <p14:creationId xmlns:p14="http://schemas.microsoft.com/office/powerpoint/2010/main" val="1730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732" y="76202"/>
            <a:ext cx="10966129" cy="1358316"/>
          </a:xfrm>
        </p:spPr>
        <p:txBody>
          <a:bodyPr>
            <a:normAutofit/>
          </a:bodyPr>
          <a:lstStyle/>
          <a:p>
            <a:r>
              <a:rPr lang="en-US" b="1" dirty="0">
                <a:solidFill>
                  <a:schemeClr val="tx1"/>
                </a:solidFill>
                <a:latin typeface="Arial" panose="020B0604020202020204" pitchFamily="34" charset="0"/>
                <a:cs typeface="Arial" panose="020B0604020202020204" pitchFamily="34" charset="0"/>
              </a:rPr>
              <a:t>Services Provided within Primary Health Care</a:t>
            </a:r>
          </a:p>
        </p:txBody>
      </p:sp>
      <p:sp>
        <p:nvSpPr>
          <p:cNvPr id="4" name="Content Placeholder 3"/>
          <p:cNvSpPr>
            <a:spLocks noGrp="1"/>
          </p:cNvSpPr>
          <p:nvPr>
            <p:ph sz="half" idx="2"/>
          </p:nvPr>
        </p:nvSpPr>
        <p:spPr>
          <a:xfrm>
            <a:off x="1040337" y="1842097"/>
            <a:ext cx="4895056" cy="5015903"/>
          </a:xfrm>
        </p:spPr>
        <p:txBody>
          <a:bodyPr>
            <a:normAutofit fontScale="47500" lnSpcReduction="20000"/>
          </a:bodyPr>
          <a:lstStyle/>
          <a:p>
            <a:pPr>
              <a:buFont typeface="Wingdings" panose="05000000000000000000" pitchFamily="2" charset="2"/>
              <a:buChar char="Ø"/>
            </a:pPr>
            <a:r>
              <a:rPr lang="en-US" sz="3400" dirty="0">
                <a:latin typeface="Arial" panose="020B0604020202020204" pitchFamily="34" charset="0"/>
                <a:cs typeface="Arial" panose="020B0604020202020204" pitchFamily="34" charset="0"/>
              </a:rPr>
              <a:t>Maternal Health</a:t>
            </a:r>
          </a:p>
          <a:p>
            <a:pPr>
              <a:buFont typeface="Wingdings" panose="05000000000000000000" pitchFamily="2" charset="2"/>
              <a:buChar char="Ø"/>
            </a:pPr>
            <a:r>
              <a:rPr lang="en-US" sz="3400" dirty="0">
                <a:latin typeface="Arial" panose="020B0604020202020204" pitchFamily="34" charset="0"/>
                <a:cs typeface="Arial" panose="020B0604020202020204" pitchFamily="34" charset="0"/>
              </a:rPr>
              <a:t>Child Health </a:t>
            </a:r>
          </a:p>
          <a:p>
            <a:pPr>
              <a:buFont typeface="Wingdings" panose="05000000000000000000" pitchFamily="2" charset="2"/>
              <a:buChar char="Ø"/>
            </a:pPr>
            <a:r>
              <a:rPr lang="en-US" sz="3400" dirty="0">
                <a:latin typeface="Arial" panose="020B0604020202020204" pitchFamily="34" charset="0"/>
                <a:cs typeface="Arial" panose="020B0604020202020204" pitchFamily="34" charset="0"/>
              </a:rPr>
              <a:t>Diabetes and hypertension screening and management to include podiatry</a:t>
            </a:r>
          </a:p>
          <a:p>
            <a:pPr>
              <a:buFont typeface="Wingdings" panose="05000000000000000000" pitchFamily="2" charset="2"/>
              <a:buChar char="Ø"/>
            </a:pPr>
            <a:r>
              <a:rPr lang="en-US" sz="3400" dirty="0">
                <a:latin typeface="Arial" panose="020B0604020202020204" pitchFamily="34" charset="0"/>
                <a:cs typeface="Arial" panose="020B0604020202020204" pitchFamily="34" charset="0"/>
              </a:rPr>
              <a:t>Cancer screening (breast, cervical, testicular, prostate)</a:t>
            </a:r>
          </a:p>
          <a:p>
            <a:pPr>
              <a:buFont typeface="Wingdings" panose="05000000000000000000" pitchFamily="2" charset="2"/>
              <a:buChar char="Ø"/>
            </a:pPr>
            <a:r>
              <a:rPr lang="en-US" sz="3400" dirty="0">
                <a:latin typeface="Arial" panose="020B0604020202020204" pitchFamily="34" charset="0"/>
                <a:cs typeface="Arial" panose="020B0604020202020204" pitchFamily="34" charset="0"/>
              </a:rPr>
              <a:t>Sexual and reproductive health</a:t>
            </a:r>
          </a:p>
          <a:p>
            <a:pPr>
              <a:buFont typeface="Wingdings" panose="05000000000000000000" pitchFamily="2" charset="2"/>
              <a:buChar char="Ø"/>
            </a:pPr>
            <a:r>
              <a:rPr lang="en-US" sz="3400" dirty="0">
                <a:latin typeface="Arial" panose="020B0604020202020204" pitchFamily="34" charset="0"/>
                <a:cs typeface="Arial" panose="020B0604020202020204" pitchFamily="34" charset="0"/>
              </a:rPr>
              <a:t>Dental assessments and treatment</a:t>
            </a:r>
          </a:p>
          <a:p>
            <a:pPr>
              <a:buFont typeface="Wingdings" panose="05000000000000000000" pitchFamily="2" charset="2"/>
              <a:buChar char="Ø"/>
            </a:pPr>
            <a:r>
              <a:rPr lang="en-US" sz="3400" dirty="0">
                <a:latin typeface="Arial" panose="020B0604020202020204" pitchFamily="34" charset="0"/>
                <a:cs typeface="Arial" panose="020B0604020202020204" pitchFamily="34" charset="0"/>
              </a:rPr>
              <a:t>Dermatology to include </a:t>
            </a:r>
            <a:r>
              <a:rPr lang="en-US" sz="3400" dirty="0" err="1">
                <a:latin typeface="Arial" panose="020B0604020202020204" pitchFamily="34" charset="0"/>
                <a:cs typeface="Arial" panose="020B0604020202020204" pitchFamily="34" charset="0"/>
              </a:rPr>
              <a:t>Hansens</a:t>
            </a: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400" dirty="0">
                <a:latin typeface="Arial" panose="020B0604020202020204" pitchFamily="34" charset="0"/>
                <a:cs typeface="Arial" panose="020B0604020202020204" pitchFamily="34" charset="0"/>
              </a:rPr>
              <a:t>Obstetrics/gynecology </a:t>
            </a:r>
          </a:p>
          <a:p>
            <a:pPr>
              <a:buFont typeface="Wingdings" panose="05000000000000000000" pitchFamily="2" charset="2"/>
              <a:buChar char="Ø"/>
            </a:pPr>
            <a:r>
              <a:rPr lang="en-US" sz="3400" dirty="0">
                <a:latin typeface="Arial" panose="020B0604020202020204" pitchFamily="34" charset="0"/>
                <a:cs typeface="Arial" panose="020B0604020202020204" pitchFamily="34" charset="0"/>
              </a:rPr>
              <a:t>Colposcopy</a:t>
            </a:r>
          </a:p>
          <a:p>
            <a:pPr>
              <a:buFont typeface="Wingdings" panose="05000000000000000000" pitchFamily="2" charset="2"/>
              <a:buChar char="Ø"/>
            </a:pPr>
            <a:r>
              <a:rPr lang="en-US" sz="3400" dirty="0">
                <a:latin typeface="Arial" panose="020B0604020202020204" pitchFamily="34" charset="0"/>
                <a:cs typeface="Arial" panose="020B0604020202020204" pitchFamily="34" charset="0"/>
              </a:rPr>
              <a:t>Immunizations – child and adult</a:t>
            </a:r>
          </a:p>
          <a:p>
            <a:pPr>
              <a:buFont typeface="Wingdings" panose="05000000000000000000" pitchFamily="2" charset="2"/>
              <a:buChar char="Ø"/>
            </a:pPr>
            <a:r>
              <a:rPr lang="en-US" sz="3400" dirty="0">
                <a:latin typeface="Arial" panose="020B0604020202020204" pitchFamily="34" charset="0"/>
                <a:cs typeface="Arial" panose="020B0604020202020204" pitchFamily="34" charset="0"/>
              </a:rPr>
              <a:t>Medical consultations and treatment</a:t>
            </a:r>
          </a:p>
          <a:p>
            <a:pPr>
              <a:buFont typeface="Wingdings" panose="05000000000000000000" pitchFamily="2" charset="2"/>
              <a:buChar char="Ø"/>
            </a:pPr>
            <a:r>
              <a:rPr lang="en-US" sz="3400" dirty="0">
                <a:latin typeface="Arial" panose="020B0604020202020204" pitchFamily="34" charset="0"/>
                <a:cs typeface="Arial" panose="020B0604020202020204" pitchFamily="34" charset="0"/>
              </a:rPr>
              <a:t>Internal Medicine</a:t>
            </a:r>
          </a:p>
          <a:p>
            <a:endParaRPr lang="en-US" dirty="0"/>
          </a:p>
        </p:txBody>
      </p:sp>
      <p:sp>
        <p:nvSpPr>
          <p:cNvPr id="6" name="Content Placeholder 5"/>
          <p:cNvSpPr>
            <a:spLocks noGrp="1"/>
          </p:cNvSpPr>
          <p:nvPr>
            <p:ph sz="quarter" idx="4"/>
          </p:nvPr>
        </p:nvSpPr>
        <p:spPr>
          <a:xfrm>
            <a:off x="7010640" y="2189528"/>
            <a:ext cx="4895056" cy="3884104"/>
          </a:xfrm>
        </p:spPr>
        <p:txBody>
          <a:bodyPr>
            <a:normAutofit fontScale="47500" lnSpcReduction="20000"/>
          </a:bodyPr>
          <a:lstStyle/>
          <a:p>
            <a:pPr>
              <a:buFont typeface="Wingdings" panose="05000000000000000000" pitchFamily="2" charset="2"/>
              <a:buChar char="Ø"/>
            </a:pPr>
            <a:r>
              <a:rPr lang="en-US" sz="3300" dirty="0">
                <a:latin typeface="Arial" panose="020B0604020202020204" pitchFamily="34" charset="0"/>
                <a:cs typeface="Arial" panose="020B0604020202020204" pitchFamily="34" charset="0"/>
              </a:rPr>
              <a:t>Nephrology</a:t>
            </a:r>
          </a:p>
          <a:p>
            <a:pPr>
              <a:buFont typeface="Wingdings" panose="05000000000000000000" pitchFamily="2" charset="2"/>
              <a:buChar char="Ø"/>
            </a:pPr>
            <a:r>
              <a:rPr lang="en-US" sz="3300" dirty="0">
                <a:latin typeface="Arial" panose="020B0604020202020204" pitchFamily="34" charset="0"/>
                <a:cs typeface="Arial" panose="020B0604020202020204" pitchFamily="34" charset="0"/>
              </a:rPr>
              <a:t>Pharmacy </a:t>
            </a:r>
          </a:p>
          <a:p>
            <a:pPr>
              <a:buFont typeface="Wingdings" panose="05000000000000000000" pitchFamily="2" charset="2"/>
              <a:buChar char="Ø"/>
            </a:pPr>
            <a:r>
              <a:rPr lang="en-US" sz="3300" dirty="0">
                <a:latin typeface="Arial" panose="020B0604020202020204" pitchFamily="34" charset="0"/>
                <a:cs typeface="Arial" panose="020B0604020202020204" pitchFamily="34" charset="0"/>
              </a:rPr>
              <a:t>Mental health </a:t>
            </a:r>
          </a:p>
          <a:p>
            <a:pPr>
              <a:buFont typeface="Wingdings" panose="05000000000000000000" pitchFamily="2" charset="2"/>
              <a:buChar char="Ø"/>
            </a:pPr>
            <a:r>
              <a:rPr lang="en-US" sz="3300" dirty="0">
                <a:latin typeface="Arial" panose="020B0604020202020204" pitchFamily="34" charset="0"/>
                <a:cs typeface="Arial" panose="020B0604020202020204" pitchFamily="34" charset="0"/>
              </a:rPr>
              <a:t>Nutritional </a:t>
            </a:r>
          </a:p>
          <a:p>
            <a:pPr>
              <a:buFont typeface="Wingdings" panose="05000000000000000000" pitchFamily="2" charset="2"/>
              <a:buChar char="Ø"/>
            </a:pPr>
            <a:r>
              <a:rPr lang="en-US" sz="3300" dirty="0">
                <a:latin typeface="Arial" panose="020B0604020202020204" pitchFamily="34" charset="0"/>
                <a:cs typeface="Arial" panose="020B0604020202020204" pitchFamily="34" charset="0"/>
              </a:rPr>
              <a:t>Eye care to include diabetic retinopathy</a:t>
            </a:r>
          </a:p>
          <a:p>
            <a:pPr>
              <a:buFont typeface="Wingdings" panose="05000000000000000000" pitchFamily="2" charset="2"/>
              <a:buChar char="Ø"/>
            </a:pPr>
            <a:r>
              <a:rPr lang="en-US" sz="3300" dirty="0">
                <a:latin typeface="Arial" panose="020B0604020202020204" pitchFamily="34" charset="0"/>
                <a:cs typeface="Arial" panose="020B0604020202020204" pitchFamily="34" charset="0"/>
              </a:rPr>
              <a:t>Chronic self-management program</a:t>
            </a:r>
          </a:p>
          <a:p>
            <a:pPr>
              <a:buFont typeface="Wingdings" panose="05000000000000000000" pitchFamily="2" charset="2"/>
              <a:buChar char="Ø"/>
            </a:pPr>
            <a:r>
              <a:rPr lang="en-US" sz="3300" dirty="0">
                <a:latin typeface="Arial" panose="020B0604020202020204" pitchFamily="34" charset="0"/>
                <a:cs typeface="Arial" panose="020B0604020202020204" pitchFamily="34" charset="0"/>
              </a:rPr>
              <a:t>Hearing health and psychiatry</a:t>
            </a:r>
          </a:p>
          <a:p>
            <a:pPr>
              <a:buFont typeface="Wingdings" panose="05000000000000000000" pitchFamily="2" charset="2"/>
              <a:buChar char="Ø"/>
            </a:pPr>
            <a:r>
              <a:rPr lang="en-US" sz="3300" dirty="0">
                <a:latin typeface="Arial" panose="020B0604020202020204" pitchFamily="34" charset="0"/>
                <a:cs typeface="Arial" panose="020B0604020202020204" pitchFamily="34" charset="0"/>
              </a:rPr>
              <a:t>Men’s Health</a:t>
            </a:r>
          </a:p>
          <a:p>
            <a:pPr>
              <a:buFont typeface="Wingdings" panose="05000000000000000000" pitchFamily="2" charset="2"/>
              <a:buChar char="Ø"/>
            </a:pPr>
            <a:r>
              <a:rPr lang="en-US" sz="3300" dirty="0">
                <a:latin typeface="Arial" panose="020B0604020202020204" pitchFamily="34" charset="0"/>
                <a:cs typeface="Arial" panose="020B0604020202020204" pitchFamily="34" charset="0"/>
              </a:rPr>
              <a:t>Home visits and outreach</a:t>
            </a:r>
          </a:p>
          <a:p>
            <a:pPr>
              <a:buFont typeface="Wingdings" panose="05000000000000000000" pitchFamily="2" charset="2"/>
              <a:buChar char="Ø"/>
            </a:pPr>
            <a:r>
              <a:rPr lang="en-US" sz="3300" dirty="0">
                <a:latin typeface="Arial" panose="020B0604020202020204" pitchFamily="34" charset="0"/>
                <a:cs typeface="Arial" panose="020B0604020202020204" pitchFamily="34" charset="0"/>
              </a:rPr>
              <a:t>Health Education/ promotion</a:t>
            </a:r>
          </a:p>
          <a:p>
            <a:pPr>
              <a:buFont typeface="Wingdings" panose="05000000000000000000" pitchFamily="2" charset="2"/>
              <a:buChar char="Ø"/>
            </a:pPr>
            <a:r>
              <a:rPr lang="en-US" sz="3300" dirty="0">
                <a:latin typeface="Arial" panose="020B0604020202020204" pitchFamily="34" charset="0"/>
                <a:cs typeface="Arial" panose="020B0604020202020204" pitchFamily="34" charset="0"/>
              </a:rPr>
              <a:t>Health fairs</a:t>
            </a:r>
          </a:p>
          <a:p>
            <a:endParaRPr lang="en-US" dirty="0"/>
          </a:p>
        </p:txBody>
      </p:sp>
      <p:pic>
        <p:nvPicPr>
          <p:cNvPr id="8" name="Picture 7">
            <a:extLst>
              <a:ext uri="{FF2B5EF4-FFF2-40B4-BE49-F238E27FC236}">
                <a16:creationId xmlns:a16="http://schemas.microsoft.com/office/drawing/2014/main" id="{08F7392A-8863-4700-801A-96048DF5F390}"/>
              </a:ext>
            </a:extLst>
          </p:cNvPr>
          <p:cNvPicPr>
            <a:picLocks noChangeAspect="1"/>
          </p:cNvPicPr>
          <p:nvPr/>
        </p:nvPicPr>
        <p:blipFill>
          <a:blip r:embed="rId2"/>
          <a:stretch>
            <a:fillRect/>
          </a:stretch>
        </p:blipFill>
        <p:spPr>
          <a:xfrm>
            <a:off x="4788535" y="5243820"/>
            <a:ext cx="1906538" cy="1270231"/>
          </a:xfrm>
          <a:prstGeom prst="rect">
            <a:avLst/>
          </a:prstGeom>
        </p:spPr>
      </p:pic>
    </p:spTree>
    <p:extLst>
      <p:ext uri="{BB962C8B-B14F-4D97-AF65-F5344CB8AC3E}">
        <p14:creationId xmlns:p14="http://schemas.microsoft.com/office/powerpoint/2010/main" val="112295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757" y="182462"/>
            <a:ext cx="10018713" cy="723550"/>
          </a:xfrm>
        </p:spPr>
        <p:txBody>
          <a:bodyPr/>
          <a:lstStyle/>
          <a:p>
            <a:r>
              <a:rPr lang="en-US" b="1" dirty="0">
                <a:solidFill>
                  <a:schemeClr val="tx1"/>
                </a:solidFill>
                <a:latin typeface="Arial" panose="020B0604020202020204" pitchFamily="34" charset="0"/>
                <a:cs typeface="Arial" panose="020B0604020202020204" pitchFamily="34" charset="0"/>
              </a:rPr>
              <a:t>Health Collaboration</a:t>
            </a:r>
          </a:p>
        </p:txBody>
      </p:sp>
      <p:sp>
        <p:nvSpPr>
          <p:cNvPr id="3" name="Content Placeholder 2"/>
          <p:cNvSpPr>
            <a:spLocks noGrp="1"/>
          </p:cNvSpPr>
          <p:nvPr>
            <p:ph idx="1"/>
          </p:nvPr>
        </p:nvSpPr>
        <p:spPr>
          <a:xfrm>
            <a:off x="1392031" y="2130104"/>
            <a:ext cx="10018713" cy="4035805"/>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Pan American Health Organization</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Caribbean Public Health Agency</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Organization of Eastern Caribbean States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World Health Organization</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World Pediatrics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US Medical Military Missions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Martinique</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Cuba </a:t>
            </a:r>
          </a:p>
        </p:txBody>
      </p:sp>
    </p:spTree>
    <p:extLst>
      <p:ext uri="{BB962C8B-B14F-4D97-AF65-F5344CB8AC3E}">
        <p14:creationId xmlns:p14="http://schemas.microsoft.com/office/powerpoint/2010/main" val="218356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772955" cy="1048564"/>
          </a:xfrm>
        </p:spPr>
        <p:txBody>
          <a:bodyPr>
            <a:normAutofit fontScale="90000"/>
          </a:bodyPr>
          <a:lstStyle/>
          <a:p>
            <a:pPr algn="ctr"/>
            <a:br>
              <a:rPr lang="en-US" b="1" dirty="0">
                <a:solidFill>
                  <a:schemeClr val="tx1"/>
                </a:solidFill>
                <a:latin typeface="Arial" panose="020B0604020202020204" pitchFamily="34" charset="0"/>
                <a:cs typeface="Arial" panose="020B0604020202020204" pitchFamily="34" charset="0"/>
              </a:rPr>
            </a:br>
            <a:br>
              <a:rPr lang="en-US" b="1" dirty="0">
                <a:solidFill>
                  <a:schemeClr val="tx1"/>
                </a:solidFill>
                <a:latin typeface="Arial" panose="020B0604020202020204" pitchFamily="34" charset="0"/>
                <a:cs typeface="Arial" panose="020B0604020202020204" pitchFamily="34" charset="0"/>
              </a:rPr>
            </a:br>
            <a:br>
              <a:rPr lang="en-US" b="1" dirty="0">
                <a:solidFill>
                  <a:schemeClr val="tx1"/>
                </a:solidFill>
                <a:latin typeface="Arial" panose="020B0604020202020204" pitchFamily="34" charset="0"/>
                <a:cs typeface="Arial" panose="020B0604020202020204" pitchFamily="34" charset="0"/>
              </a:rPr>
            </a:br>
            <a:br>
              <a:rPr lang="en-US" dirty="0"/>
            </a:br>
            <a:r>
              <a:rPr lang="en-US" sz="4000" b="1" dirty="0">
                <a:solidFill>
                  <a:schemeClr val="tx1"/>
                </a:solidFill>
                <a:latin typeface="Arial" panose="020B0604020202020204" pitchFamily="34" charset="0"/>
                <a:cs typeface="Arial" panose="020B0604020202020204" pitchFamily="34" charset="0"/>
              </a:rPr>
              <a:t>Population by Age and Gender, 2022 (census)</a:t>
            </a:r>
            <a:br>
              <a:rPr lang="en-US" sz="4000"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9311621"/>
              </p:ext>
            </p:extLst>
          </p:nvPr>
        </p:nvGraphicFramePr>
        <p:xfrm>
          <a:off x="533139" y="1262850"/>
          <a:ext cx="11246270" cy="4591224"/>
        </p:xfrm>
        <a:graphic>
          <a:graphicData uri="http://schemas.openxmlformats.org/drawingml/2006/table">
            <a:tbl>
              <a:tblPr firstRow="1" firstCol="1" bandRow="1">
                <a:tableStyleId>{5C22544A-7EE6-4342-B048-85BDC9FD1C3A}</a:tableStyleId>
              </a:tblPr>
              <a:tblGrid>
                <a:gridCol w="2038489">
                  <a:extLst>
                    <a:ext uri="{9D8B030D-6E8A-4147-A177-3AD203B41FA5}">
                      <a16:colId xmlns:a16="http://schemas.microsoft.com/office/drawing/2014/main" val="20000"/>
                    </a:ext>
                  </a:extLst>
                </a:gridCol>
                <a:gridCol w="1408742">
                  <a:extLst>
                    <a:ext uri="{9D8B030D-6E8A-4147-A177-3AD203B41FA5}">
                      <a16:colId xmlns:a16="http://schemas.microsoft.com/office/drawing/2014/main" val="20001"/>
                    </a:ext>
                  </a:extLst>
                </a:gridCol>
                <a:gridCol w="1592570">
                  <a:extLst>
                    <a:ext uri="{9D8B030D-6E8A-4147-A177-3AD203B41FA5}">
                      <a16:colId xmlns:a16="http://schemas.microsoft.com/office/drawing/2014/main" val="20002"/>
                    </a:ext>
                  </a:extLst>
                </a:gridCol>
                <a:gridCol w="1408742">
                  <a:extLst>
                    <a:ext uri="{9D8B030D-6E8A-4147-A177-3AD203B41FA5}">
                      <a16:colId xmlns:a16="http://schemas.microsoft.com/office/drawing/2014/main" val="20003"/>
                    </a:ext>
                  </a:extLst>
                </a:gridCol>
                <a:gridCol w="1592570">
                  <a:extLst>
                    <a:ext uri="{9D8B030D-6E8A-4147-A177-3AD203B41FA5}">
                      <a16:colId xmlns:a16="http://schemas.microsoft.com/office/drawing/2014/main" val="20004"/>
                    </a:ext>
                  </a:extLst>
                </a:gridCol>
                <a:gridCol w="1612587">
                  <a:extLst>
                    <a:ext uri="{9D8B030D-6E8A-4147-A177-3AD203B41FA5}">
                      <a16:colId xmlns:a16="http://schemas.microsoft.com/office/drawing/2014/main" val="20005"/>
                    </a:ext>
                  </a:extLst>
                </a:gridCol>
                <a:gridCol w="1592570">
                  <a:extLst>
                    <a:ext uri="{9D8B030D-6E8A-4147-A177-3AD203B41FA5}">
                      <a16:colId xmlns:a16="http://schemas.microsoft.com/office/drawing/2014/main" val="20006"/>
                    </a:ext>
                  </a:extLst>
                </a:gridCol>
              </a:tblGrid>
              <a:tr h="293188">
                <a:tc>
                  <a:txBody>
                    <a:bodyPr/>
                    <a:lstStyle/>
                    <a:p>
                      <a:endParaRPr lang="en-US" sz="1800" dirty="0">
                        <a:effectLst/>
                        <a:latin typeface="Calibri" panose="020F0502020204030204" pitchFamily="34"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     Males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   Females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Total</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293188">
                <a:tc>
                  <a:txBody>
                    <a:bodyPr/>
                    <a:lstStyle/>
                    <a:p>
                      <a:endParaRPr lang="en-US" sz="1800" dirty="0">
                        <a:effectLst/>
                        <a:latin typeface="Arial" panose="020B060402020202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b="1" dirty="0">
                          <a:effectLst/>
                          <a:latin typeface="Arial" panose="020B0604020202020204" pitchFamily="34" charset="0"/>
                          <a:cs typeface="Arial" panose="020B0604020202020204" pitchFamily="34" charset="0"/>
                        </a:rPr>
                        <a:t>No</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b="1" dirty="0">
                          <a:effectLst/>
                          <a:latin typeface="Arial" panose="020B0604020202020204" pitchFamily="34" charset="0"/>
                          <a:cs typeface="Arial" panose="020B0604020202020204" pitchFamily="34" charset="0"/>
                        </a:rPr>
                        <a:t>%</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b="1" dirty="0">
                          <a:effectLst/>
                          <a:latin typeface="Arial" panose="020B0604020202020204" pitchFamily="34" charset="0"/>
                          <a:cs typeface="Arial" panose="020B0604020202020204" pitchFamily="34" charset="0"/>
                        </a:rPr>
                        <a:t>No</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b="1" dirty="0">
                          <a:effectLst/>
                          <a:latin typeface="Arial" panose="020B0604020202020204" pitchFamily="34" charset="0"/>
                          <a:cs typeface="Arial" panose="020B0604020202020204" pitchFamily="34" charset="0"/>
                        </a:rPr>
                        <a:t>%</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b="1" dirty="0">
                          <a:effectLst/>
                          <a:latin typeface="Arial" panose="020B0604020202020204" pitchFamily="34" charset="0"/>
                          <a:cs typeface="Arial" panose="020B0604020202020204" pitchFamily="34" charset="0"/>
                        </a:rPr>
                        <a:t>No</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b="1" dirty="0">
                          <a:effectLst/>
                          <a:latin typeface="Arial" panose="020B0604020202020204" pitchFamily="34" charset="0"/>
                          <a:cs typeface="Arial" panose="020B0604020202020204" pitchFamily="34" charset="0"/>
                        </a:rPr>
                        <a:t>%</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93188">
                <a:tc>
                  <a:txBody>
                    <a:bodyPr/>
                    <a:lstStyle/>
                    <a:p>
                      <a:pPr marL="0" marR="0" algn="just">
                        <a:spcBef>
                          <a:spcPts val="0"/>
                        </a:spcBef>
                        <a:spcAft>
                          <a:spcPts val="0"/>
                        </a:spcAft>
                      </a:pPr>
                      <a:r>
                        <a:rPr lang="en-US" sz="2000" dirty="0">
                          <a:effectLst/>
                          <a:latin typeface="Arial" panose="020B0604020202020204" pitchFamily="34" charset="0"/>
                          <a:cs typeface="Arial" panose="020B0604020202020204" pitchFamily="34" charset="0"/>
                        </a:rPr>
                        <a:t>&lt;1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923</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0.5%</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839</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0.5%</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1762</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tc>
                <a:extLst>
                  <a:ext uri="{0D108BD9-81ED-4DB2-BD59-A6C34878D82A}">
                    <a16:rowId xmlns:a16="http://schemas.microsoft.com/office/drawing/2014/main" val="10002"/>
                  </a:ext>
                </a:extLst>
              </a:tr>
              <a:tr h="293188">
                <a:tc>
                  <a:txBody>
                    <a:bodyPr/>
                    <a:lstStyle/>
                    <a:p>
                      <a:pPr marL="0" marR="0" algn="just">
                        <a:spcBef>
                          <a:spcPts val="0"/>
                        </a:spcBef>
                        <a:spcAft>
                          <a:spcPts val="0"/>
                        </a:spcAft>
                      </a:pPr>
                      <a:r>
                        <a:rPr lang="en-US" sz="2000" dirty="0">
                          <a:effectLst/>
                          <a:latin typeface="Arial" panose="020B0604020202020204" pitchFamily="34" charset="0"/>
                          <a:cs typeface="Arial" panose="020B0604020202020204" pitchFamily="34" charset="0"/>
                        </a:rPr>
                        <a:t>1-4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4,117</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2.4%</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3,997</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2.3%</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8114</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4.7%</a:t>
                      </a:r>
                    </a:p>
                  </a:txBody>
                  <a:tcPr marL="7620" marR="7620" marT="7620" marB="0" anchor="ctr"/>
                </a:tc>
                <a:extLst>
                  <a:ext uri="{0D108BD9-81ED-4DB2-BD59-A6C34878D82A}">
                    <a16:rowId xmlns:a16="http://schemas.microsoft.com/office/drawing/2014/main" val="10003"/>
                  </a:ext>
                </a:extLst>
              </a:tr>
              <a:tr h="549304">
                <a:tc>
                  <a:txBody>
                    <a:bodyPr/>
                    <a:lstStyle/>
                    <a:p>
                      <a:pPr marL="0" marR="0" algn="just">
                        <a:spcBef>
                          <a:spcPts val="0"/>
                        </a:spcBef>
                        <a:spcAft>
                          <a:spcPts val="0"/>
                        </a:spcAft>
                      </a:pPr>
                      <a:r>
                        <a:rPr lang="en-US" sz="2000" dirty="0">
                          <a:effectLst/>
                          <a:latin typeface="Arial" panose="020B0604020202020204" pitchFamily="34" charset="0"/>
                          <a:cs typeface="Arial" panose="020B0604020202020204" pitchFamily="34" charset="0"/>
                        </a:rPr>
                        <a:t>5-14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11,268</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6.6%</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11,179</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6.5%</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22,448</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13.1%</a:t>
                      </a:r>
                    </a:p>
                  </a:txBody>
                  <a:tcPr marL="7620" marR="7620" marT="7620" marB="0" anchor="ctr"/>
                </a:tc>
                <a:extLst>
                  <a:ext uri="{0D108BD9-81ED-4DB2-BD59-A6C34878D82A}">
                    <a16:rowId xmlns:a16="http://schemas.microsoft.com/office/drawing/2014/main" val="10004"/>
                  </a:ext>
                </a:extLst>
              </a:tr>
              <a:tr h="549304">
                <a:tc>
                  <a:txBody>
                    <a:bodyPr/>
                    <a:lstStyle/>
                    <a:p>
                      <a:pPr marL="0" marR="0" algn="just">
                        <a:spcBef>
                          <a:spcPts val="0"/>
                        </a:spcBef>
                        <a:spcAft>
                          <a:spcPts val="0"/>
                        </a:spcAft>
                      </a:pPr>
                      <a:r>
                        <a:rPr lang="en-US" sz="2000" dirty="0">
                          <a:effectLst/>
                          <a:latin typeface="Arial" panose="020B0604020202020204" pitchFamily="34" charset="0"/>
                          <a:cs typeface="Arial" panose="020B0604020202020204" pitchFamily="34" charset="0"/>
                        </a:rPr>
                        <a:t>15-24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11,889</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6.9%</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11,363</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6.6%</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23,252</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13.5%</a:t>
                      </a:r>
                    </a:p>
                  </a:txBody>
                  <a:tcPr marL="7620" marR="7620" marT="7620" marB="0" anchor="ctr"/>
                </a:tc>
                <a:extLst>
                  <a:ext uri="{0D108BD9-81ED-4DB2-BD59-A6C34878D82A}">
                    <a16:rowId xmlns:a16="http://schemas.microsoft.com/office/drawing/2014/main" val="10005"/>
                  </a:ext>
                </a:extLst>
              </a:tr>
              <a:tr h="549304">
                <a:tc>
                  <a:txBody>
                    <a:bodyPr/>
                    <a:lstStyle/>
                    <a:p>
                      <a:pPr marL="0" marR="0" algn="just">
                        <a:spcBef>
                          <a:spcPts val="0"/>
                        </a:spcBef>
                        <a:spcAft>
                          <a:spcPts val="0"/>
                        </a:spcAft>
                      </a:pPr>
                      <a:r>
                        <a:rPr lang="en-US" sz="2000" dirty="0">
                          <a:effectLst/>
                          <a:latin typeface="Arial" panose="020B0604020202020204" pitchFamily="34" charset="0"/>
                          <a:cs typeface="Arial" panose="020B0604020202020204" pitchFamily="34" charset="0"/>
                        </a:rPr>
                        <a:t>25-44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25,001</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14.5%</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26,291</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15.3%</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51,293</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29.9%</a:t>
                      </a:r>
                    </a:p>
                  </a:txBody>
                  <a:tcPr marL="7620" marR="7620" marT="7620" marB="0" anchor="ctr"/>
                </a:tc>
                <a:extLst>
                  <a:ext uri="{0D108BD9-81ED-4DB2-BD59-A6C34878D82A}">
                    <a16:rowId xmlns:a16="http://schemas.microsoft.com/office/drawing/2014/main" val="10006"/>
                  </a:ext>
                </a:extLst>
              </a:tr>
              <a:tr h="549304">
                <a:tc>
                  <a:txBody>
                    <a:bodyPr/>
                    <a:lstStyle/>
                    <a:p>
                      <a:pPr marL="0" marR="0" algn="just">
                        <a:spcBef>
                          <a:spcPts val="0"/>
                        </a:spcBef>
                        <a:spcAft>
                          <a:spcPts val="0"/>
                        </a:spcAft>
                      </a:pPr>
                      <a:r>
                        <a:rPr lang="en-US" sz="2000" dirty="0">
                          <a:effectLst/>
                          <a:latin typeface="Arial" panose="020B0604020202020204" pitchFamily="34" charset="0"/>
                          <a:cs typeface="Arial" panose="020B0604020202020204" pitchFamily="34" charset="0"/>
                        </a:rPr>
                        <a:t>45-64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22,023</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12.8%</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22,362</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13.0%</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44,385</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25.8%</a:t>
                      </a:r>
                    </a:p>
                  </a:txBody>
                  <a:tcPr marL="7620" marR="7620" marT="7620" marB="0" anchor="ctr"/>
                </a:tc>
                <a:extLst>
                  <a:ext uri="{0D108BD9-81ED-4DB2-BD59-A6C34878D82A}">
                    <a16:rowId xmlns:a16="http://schemas.microsoft.com/office/drawing/2014/main" val="10007"/>
                  </a:ext>
                </a:extLst>
              </a:tr>
              <a:tr h="549304">
                <a:tc>
                  <a:txBody>
                    <a:bodyPr/>
                    <a:lstStyle/>
                    <a:p>
                      <a:pPr marL="0" marR="0" algn="just">
                        <a:spcBef>
                          <a:spcPts val="0"/>
                        </a:spcBef>
                        <a:spcAft>
                          <a:spcPts val="0"/>
                        </a:spcAft>
                      </a:pPr>
                      <a:r>
                        <a:rPr lang="en-US" sz="2000" dirty="0">
                          <a:effectLst/>
                          <a:latin typeface="Arial" panose="020B0604020202020204" pitchFamily="34" charset="0"/>
                          <a:cs typeface="Arial" panose="020B0604020202020204" pitchFamily="34" charset="0"/>
                        </a:rPr>
                        <a:t>65 or Older</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9,493</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5.5%</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11,089</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6.5%</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20,581</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12.0%</a:t>
                      </a:r>
                    </a:p>
                  </a:txBody>
                  <a:tcPr marL="7620" marR="7620" marT="7620" marB="0" anchor="ctr"/>
                </a:tc>
                <a:extLst>
                  <a:ext uri="{0D108BD9-81ED-4DB2-BD59-A6C34878D82A}">
                    <a16:rowId xmlns:a16="http://schemas.microsoft.com/office/drawing/2014/main" val="10008"/>
                  </a:ext>
                </a:extLst>
              </a:tr>
              <a:tr h="549304">
                <a:tc>
                  <a:txBody>
                    <a:bodyPr/>
                    <a:lstStyle/>
                    <a:p>
                      <a:pPr marL="0" marR="0" algn="just">
                        <a:spcBef>
                          <a:spcPts val="0"/>
                        </a:spcBef>
                        <a:spcAft>
                          <a:spcPts val="0"/>
                        </a:spcAft>
                      </a:pPr>
                      <a:r>
                        <a:rPr lang="en-US" sz="2000" dirty="0">
                          <a:effectLst/>
                          <a:latin typeface="Arial" panose="020B0604020202020204" pitchFamily="34" charset="0"/>
                          <a:cs typeface="Arial" panose="020B0604020202020204" pitchFamily="34" charset="0"/>
                        </a:rPr>
                        <a:t>Total</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84714</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49.3%</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87120</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50.7%</a:t>
                      </a:r>
                    </a:p>
                  </a:txBody>
                  <a:tcPr marL="7620" marR="7620" marT="7620" marB="0" anchor="ctr"/>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171834</a:t>
                      </a:r>
                    </a:p>
                  </a:txBody>
                  <a:tcPr marL="7620" marR="7620" marT="7620" marB="0" anchor="ctr"/>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100.0%</a:t>
                      </a:r>
                    </a:p>
                  </a:txBody>
                  <a:tcPr marL="7620" marR="7620" marT="762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9518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548" y="364052"/>
            <a:ext cx="8911687" cy="877519"/>
          </a:xfrm>
        </p:spPr>
        <p:txBody>
          <a:bodyPr>
            <a:noAutofit/>
          </a:bodyPr>
          <a:lstStyle/>
          <a:p>
            <a:pPr algn="ctr"/>
            <a:r>
              <a:rPr lang="en-US" sz="3600" b="1" dirty="0">
                <a:solidFill>
                  <a:schemeClr val="tx1"/>
                </a:solidFill>
                <a:latin typeface="Arial" panose="020B0604020202020204" pitchFamily="34" charset="0"/>
                <a:cs typeface="Arial" panose="020B0604020202020204" pitchFamily="34" charset="0"/>
              </a:rPr>
              <a:t>Population by District and Gender (2022)</a:t>
            </a:r>
            <a:br>
              <a:rPr lang="en-US" sz="3600" dirty="0">
                <a:solidFill>
                  <a:schemeClr val="tx1"/>
                </a:solidFill>
                <a:latin typeface="Arial" panose="020B0604020202020204" pitchFamily="34" charset="0"/>
                <a:cs typeface="Arial" panose="020B0604020202020204" pitchFamily="34" charset="0"/>
              </a:rPr>
            </a:br>
            <a:endParaRPr lang="en-US" sz="3600" dirty="0">
              <a:solidFill>
                <a:schemeClr val="tx1"/>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4677366"/>
              </p:ext>
            </p:extLst>
          </p:nvPr>
        </p:nvGraphicFramePr>
        <p:xfrm>
          <a:off x="654649" y="1160827"/>
          <a:ext cx="10515600" cy="4864990"/>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386974">
                <a:tc>
                  <a:txBody>
                    <a:bodyPr/>
                    <a:lstStyle/>
                    <a:p>
                      <a:pPr marL="0" marR="0" algn="just">
                        <a:spcBef>
                          <a:spcPts val="0"/>
                        </a:spcBef>
                        <a:spcAft>
                          <a:spcPts val="0"/>
                        </a:spcAft>
                      </a:pPr>
                      <a:r>
                        <a:rPr lang="en-US" sz="2400" dirty="0">
                          <a:effectLst/>
                          <a:latin typeface="Arial" panose="020B0604020202020204" pitchFamily="34" charset="0"/>
                          <a:cs typeface="Arial" panose="020B0604020202020204" pitchFamily="34" charset="0"/>
                        </a:rPr>
                        <a:t>District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spcBef>
                          <a:spcPts val="0"/>
                        </a:spcBef>
                        <a:spcAft>
                          <a:spcPts val="0"/>
                        </a:spcAft>
                      </a:pPr>
                      <a:r>
                        <a:rPr lang="en-US" sz="2400" dirty="0">
                          <a:effectLst/>
                          <a:latin typeface="Arial" panose="020B0604020202020204" pitchFamily="34" charset="0"/>
                          <a:cs typeface="Arial" panose="020B0604020202020204" pitchFamily="34" charset="0"/>
                        </a:rPr>
                        <a:t>Male</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spcBef>
                          <a:spcPts val="0"/>
                        </a:spcBef>
                        <a:spcAft>
                          <a:spcPts val="0"/>
                        </a:spcAft>
                      </a:pPr>
                      <a:r>
                        <a:rPr lang="en-US" sz="2400" dirty="0">
                          <a:effectLst/>
                          <a:latin typeface="Arial" panose="020B0604020202020204" pitchFamily="34" charset="0"/>
                          <a:cs typeface="Arial" panose="020B0604020202020204" pitchFamily="34" charset="0"/>
                        </a:rPr>
                        <a:t>Female</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spcBef>
                          <a:spcPts val="0"/>
                        </a:spcBef>
                        <a:spcAft>
                          <a:spcPts val="0"/>
                        </a:spcAft>
                      </a:pPr>
                      <a:r>
                        <a:rPr lang="en-US" sz="2400" dirty="0">
                          <a:effectLst/>
                          <a:latin typeface="Arial" panose="020B0604020202020204" pitchFamily="34" charset="0"/>
                          <a:cs typeface="Arial" panose="020B0604020202020204" pitchFamily="34" charset="0"/>
                        </a:rPr>
                        <a:t>Total</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spcBef>
                          <a:spcPts val="0"/>
                        </a:spcBef>
                        <a:spcAft>
                          <a:spcPts val="0"/>
                        </a:spcAft>
                      </a:pPr>
                      <a:r>
                        <a:rPr lang="en-US" sz="2400" dirty="0">
                          <a:effectLst/>
                          <a:latin typeface="Arial" panose="020B0604020202020204" pitchFamily="34" charset="0"/>
                          <a:cs typeface="Arial" panose="020B0604020202020204" pitchFamily="34" charset="0"/>
                        </a:rPr>
                        <a:t>%Total</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73168">
                <a:tc>
                  <a:txBody>
                    <a:bodyPr/>
                    <a:lstStyle/>
                    <a:p>
                      <a:pPr algn="l" fontAlgn="b"/>
                      <a:r>
                        <a:rPr lang="en-US" sz="2000" b="0" i="0" u="none" strike="noStrike" dirty="0" err="1">
                          <a:solidFill>
                            <a:srgbClr val="000000"/>
                          </a:solidFill>
                          <a:effectLst/>
                          <a:latin typeface="Arial" panose="020B0604020202020204" pitchFamily="34" charset="0"/>
                          <a:cs typeface="Arial" panose="020B0604020202020204" pitchFamily="34" charset="0"/>
                        </a:rPr>
                        <a:t>Anse</a:t>
                      </a:r>
                      <a:r>
                        <a:rPr lang="en-US" sz="2000" b="0" i="0" u="none" strike="noStrike" dirty="0">
                          <a:solidFill>
                            <a:srgbClr val="000000"/>
                          </a:solidFill>
                          <a:effectLst/>
                          <a:latin typeface="Arial" panose="020B0604020202020204" pitchFamily="34" charset="0"/>
                          <a:cs typeface="Arial" panose="020B0604020202020204" pitchFamily="34" charset="0"/>
                        </a:rPr>
                        <a:t> La Raye</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5464</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5251</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10715</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6.2%</a:t>
                      </a:r>
                    </a:p>
                  </a:txBody>
                  <a:tcPr marL="7620" marR="7620" marT="7620" marB="0" anchor="b"/>
                </a:tc>
                <a:extLst>
                  <a:ext uri="{0D108BD9-81ED-4DB2-BD59-A6C34878D82A}">
                    <a16:rowId xmlns:a16="http://schemas.microsoft.com/office/drawing/2014/main" val="10001"/>
                  </a:ext>
                </a:extLst>
              </a:tr>
              <a:tr h="373168">
                <a:tc>
                  <a:txBody>
                    <a:bodyPr/>
                    <a:lstStyle/>
                    <a:p>
                      <a:pPr algn="l" fontAlgn="b"/>
                      <a:r>
                        <a:rPr lang="en-US" sz="2000" b="0" i="0" u="none" strike="noStrike" dirty="0" err="1">
                          <a:solidFill>
                            <a:srgbClr val="000000"/>
                          </a:solidFill>
                          <a:effectLst/>
                          <a:latin typeface="Arial" panose="020B0604020202020204" pitchFamily="34" charset="0"/>
                          <a:cs typeface="Arial" panose="020B0604020202020204" pitchFamily="34" charset="0"/>
                        </a:rPr>
                        <a:t>Babonneau</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6943</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7026</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13971</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8.1%</a:t>
                      </a:r>
                    </a:p>
                  </a:txBody>
                  <a:tcPr marL="7620" marR="7620" marT="7620" marB="0" anchor="b"/>
                </a:tc>
                <a:extLst>
                  <a:ext uri="{0D108BD9-81ED-4DB2-BD59-A6C34878D82A}">
                    <a16:rowId xmlns:a16="http://schemas.microsoft.com/office/drawing/2014/main" val="10002"/>
                  </a:ext>
                </a:extLst>
              </a:tr>
              <a:tr h="373168">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Canaries</a:t>
                      </a: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993</a:t>
                      </a: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934</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1927</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1.1%</a:t>
                      </a:r>
                    </a:p>
                  </a:txBody>
                  <a:tcPr marL="7620" marR="7620" marT="7620" marB="0" anchor="b"/>
                </a:tc>
                <a:extLst>
                  <a:ext uri="{0D108BD9-81ED-4DB2-BD59-A6C34878D82A}">
                    <a16:rowId xmlns:a16="http://schemas.microsoft.com/office/drawing/2014/main" val="10003"/>
                  </a:ext>
                </a:extLst>
              </a:tr>
              <a:tr h="373168">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Castries</a:t>
                      </a: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23217</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24088</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47308</a:t>
                      </a:r>
                    </a:p>
                  </a:txBody>
                  <a:tcPr marL="7620" marR="7620" marT="7620" marB="0" anchor="b"/>
                </a:tc>
                <a:tc>
                  <a:txBody>
                    <a:bodyPr/>
                    <a:lstStyle/>
                    <a:p>
                      <a:pPr algn="r" fontAlgn="b"/>
                      <a:r>
                        <a:rPr lang="en-LC" sz="2000" b="0" i="0" u="none" strike="noStrike" dirty="0">
                          <a:solidFill>
                            <a:srgbClr val="FF0000"/>
                          </a:solidFill>
                          <a:effectLst/>
                          <a:latin typeface="Arial" panose="020B0604020202020204" pitchFamily="34" charset="0"/>
                          <a:cs typeface="Arial" panose="020B0604020202020204" pitchFamily="34" charset="0"/>
                        </a:rPr>
                        <a:t>27.5%</a:t>
                      </a:r>
                    </a:p>
                  </a:txBody>
                  <a:tcPr marL="7620" marR="7620" marT="7620" marB="0" anchor="b"/>
                </a:tc>
                <a:extLst>
                  <a:ext uri="{0D108BD9-81ED-4DB2-BD59-A6C34878D82A}">
                    <a16:rowId xmlns:a16="http://schemas.microsoft.com/office/drawing/2014/main" val="10004"/>
                  </a:ext>
                </a:extLst>
              </a:tr>
              <a:tr h="373168">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Choiseul</a:t>
                      </a: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3536</a:t>
                      </a: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3609</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7142</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4.2%</a:t>
                      </a:r>
                    </a:p>
                  </a:txBody>
                  <a:tcPr marL="7620" marR="7620" marT="7620" marB="0" anchor="b"/>
                </a:tc>
                <a:extLst>
                  <a:ext uri="{0D108BD9-81ED-4DB2-BD59-A6C34878D82A}">
                    <a16:rowId xmlns:a16="http://schemas.microsoft.com/office/drawing/2014/main" val="10005"/>
                  </a:ext>
                </a:extLst>
              </a:tr>
              <a:tr h="373168">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Dennery</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6475</a:t>
                      </a: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6469</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12945</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7.5%</a:t>
                      </a:r>
                    </a:p>
                  </a:txBody>
                  <a:tcPr marL="7620" marR="7620" marT="7620" marB="0" anchor="b"/>
                </a:tc>
                <a:extLst>
                  <a:ext uri="{0D108BD9-81ED-4DB2-BD59-A6C34878D82A}">
                    <a16:rowId xmlns:a16="http://schemas.microsoft.com/office/drawing/2014/main" val="10006"/>
                  </a:ext>
                </a:extLst>
              </a:tr>
              <a:tr h="373168">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Gros Islet</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11630</a:t>
                      </a: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13019</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24657</a:t>
                      </a:r>
                    </a:p>
                  </a:txBody>
                  <a:tcPr marL="7620" marR="7620" marT="7620" marB="0" anchor="b"/>
                </a:tc>
                <a:tc>
                  <a:txBody>
                    <a:bodyPr/>
                    <a:lstStyle/>
                    <a:p>
                      <a:pPr algn="r" fontAlgn="b"/>
                      <a:r>
                        <a:rPr lang="en-LC" sz="2000" b="0" i="0" u="none" strike="noStrike" dirty="0">
                          <a:solidFill>
                            <a:srgbClr val="FF0000"/>
                          </a:solidFill>
                          <a:effectLst/>
                          <a:latin typeface="Arial" panose="020B0604020202020204" pitchFamily="34" charset="0"/>
                          <a:cs typeface="Arial" panose="020B0604020202020204" pitchFamily="34" charset="0"/>
                        </a:rPr>
                        <a:t>14.3%</a:t>
                      </a:r>
                    </a:p>
                  </a:txBody>
                  <a:tcPr marL="7620" marR="7620" marT="7620" marB="0" anchor="b"/>
                </a:tc>
                <a:extLst>
                  <a:ext uri="{0D108BD9-81ED-4DB2-BD59-A6C34878D82A}">
                    <a16:rowId xmlns:a16="http://schemas.microsoft.com/office/drawing/2014/main" val="10007"/>
                  </a:ext>
                </a:extLst>
              </a:tr>
              <a:tr h="373168">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Laborie</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4242</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4248</a:t>
                      </a: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8491</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4.9%</a:t>
                      </a:r>
                    </a:p>
                  </a:txBody>
                  <a:tcPr marL="7620" marR="7620" marT="7620" marB="0" anchor="b"/>
                </a:tc>
                <a:extLst>
                  <a:ext uri="{0D108BD9-81ED-4DB2-BD59-A6C34878D82A}">
                    <a16:rowId xmlns:a16="http://schemas.microsoft.com/office/drawing/2014/main" val="10008"/>
                  </a:ext>
                </a:extLst>
              </a:tr>
              <a:tr h="373168">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Micoud</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8191</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8461</a:t>
                      </a: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16656</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9.7%</a:t>
                      </a:r>
                    </a:p>
                  </a:txBody>
                  <a:tcPr marL="7620" marR="7620" marT="7620" marB="0" anchor="b"/>
                </a:tc>
                <a:extLst>
                  <a:ext uri="{0D108BD9-81ED-4DB2-BD59-A6C34878D82A}">
                    <a16:rowId xmlns:a16="http://schemas.microsoft.com/office/drawing/2014/main" val="10009"/>
                  </a:ext>
                </a:extLst>
              </a:tr>
              <a:tr h="373168">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Soufriere</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4244</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4080</a:t>
                      </a: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8321</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4.8%</a:t>
                      </a:r>
                    </a:p>
                  </a:txBody>
                  <a:tcPr marL="7620" marR="7620" marT="7620" marB="0" anchor="b"/>
                </a:tc>
                <a:extLst>
                  <a:ext uri="{0D108BD9-81ED-4DB2-BD59-A6C34878D82A}">
                    <a16:rowId xmlns:a16="http://schemas.microsoft.com/office/drawing/2014/main" val="10010"/>
                  </a:ext>
                </a:extLst>
              </a:tr>
              <a:tr h="373168">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Vieux Fort</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9781</a:t>
                      </a:r>
                    </a:p>
                  </a:txBody>
                  <a:tcPr marL="7620" marR="7620" marT="7620" marB="0" anchor="b"/>
                </a:tc>
                <a:tc>
                  <a:txBody>
                    <a:bodyPr/>
                    <a:lstStyle/>
                    <a:p>
                      <a:pPr algn="r" fontAlgn="b"/>
                      <a:r>
                        <a:rPr lang="en-LC" sz="2000" b="0" i="0" u="none" strike="noStrike">
                          <a:solidFill>
                            <a:srgbClr val="000000"/>
                          </a:solidFill>
                          <a:effectLst/>
                          <a:latin typeface="Arial" panose="020B0604020202020204" pitchFamily="34" charset="0"/>
                          <a:cs typeface="Arial" panose="020B0604020202020204" pitchFamily="34" charset="0"/>
                        </a:rPr>
                        <a:t>9924</a:t>
                      </a: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19707</a:t>
                      </a:r>
                    </a:p>
                  </a:txBody>
                  <a:tcPr marL="7620" marR="7620" marT="7620" marB="0" anchor="b"/>
                </a:tc>
                <a:tc>
                  <a:txBody>
                    <a:bodyPr/>
                    <a:lstStyle/>
                    <a:p>
                      <a:pPr algn="r" fontAlgn="b"/>
                      <a:r>
                        <a:rPr lang="en-LC" sz="2000" b="0" i="0" u="none" strike="noStrike" dirty="0">
                          <a:solidFill>
                            <a:srgbClr val="FF0000"/>
                          </a:solidFill>
                          <a:effectLst/>
                          <a:latin typeface="Arial" panose="020B0604020202020204" pitchFamily="34" charset="0"/>
                          <a:cs typeface="Arial" panose="020B0604020202020204" pitchFamily="34" charset="0"/>
                        </a:rPr>
                        <a:t>11.5%</a:t>
                      </a:r>
                    </a:p>
                  </a:txBody>
                  <a:tcPr marL="7620" marR="7620" marT="7620" marB="0" anchor="b"/>
                </a:tc>
                <a:extLst>
                  <a:ext uri="{0D108BD9-81ED-4DB2-BD59-A6C34878D82A}">
                    <a16:rowId xmlns:a16="http://schemas.microsoft.com/office/drawing/2014/main" val="10011"/>
                  </a:ext>
                </a:extLst>
              </a:tr>
              <a:tr h="373168">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Total</a:t>
                      </a: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8471</a:t>
                      </a:r>
                      <a:r>
                        <a:rPr lang="en-US" sz="2000" b="0" i="0" u="none" strike="noStrike" dirty="0">
                          <a:solidFill>
                            <a:srgbClr val="000000"/>
                          </a:solidFill>
                          <a:effectLst/>
                          <a:latin typeface="Arial" panose="020B0604020202020204" pitchFamily="34" charset="0"/>
                          <a:cs typeface="Arial" panose="020B0604020202020204" pitchFamily="34" charset="0"/>
                        </a:rPr>
                        <a:t>4</a:t>
                      </a:r>
                      <a:endParaRPr lang="en-LC"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871</a:t>
                      </a:r>
                      <a:r>
                        <a:rPr lang="en-US" sz="2000" b="0" i="0" u="none" strike="noStrike" dirty="0">
                          <a:solidFill>
                            <a:srgbClr val="000000"/>
                          </a:solidFill>
                          <a:effectLst/>
                          <a:latin typeface="Arial" panose="020B0604020202020204" pitchFamily="34" charset="0"/>
                          <a:cs typeface="Arial" panose="020B0604020202020204" pitchFamily="34" charset="0"/>
                        </a:rPr>
                        <a:t>20</a:t>
                      </a:r>
                      <a:endParaRPr lang="en-LC"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1718</a:t>
                      </a:r>
                      <a:r>
                        <a:rPr lang="en-US" sz="2000" b="0" i="0" u="none" strike="noStrike" dirty="0">
                          <a:solidFill>
                            <a:srgbClr val="000000"/>
                          </a:solidFill>
                          <a:effectLst/>
                          <a:latin typeface="Arial" panose="020B0604020202020204" pitchFamily="34" charset="0"/>
                          <a:cs typeface="Arial" panose="020B0604020202020204" pitchFamily="34" charset="0"/>
                        </a:rPr>
                        <a:t>34</a:t>
                      </a:r>
                      <a:endParaRPr lang="en-LC"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LC" sz="2000" b="0" i="0" u="none" strike="noStrike" dirty="0">
                          <a:solidFill>
                            <a:srgbClr val="000000"/>
                          </a:solidFill>
                          <a:effectLst/>
                          <a:latin typeface="Arial" panose="020B0604020202020204" pitchFamily="34" charset="0"/>
                          <a:cs typeface="Arial" panose="020B0604020202020204" pitchFamily="34" charset="0"/>
                        </a:rPr>
                        <a:t>100.0%</a:t>
                      </a:r>
                    </a:p>
                  </a:txBody>
                  <a:tcPr marL="7620" marR="7620" marT="7620"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0418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14919" y="392773"/>
            <a:ext cx="10018713" cy="1006679"/>
          </a:xfrm>
        </p:spPr>
        <p:txBody>
          <a:bodyPr>
            <a:normAutofit fontScale="90000"/>
          </a:bodyPr>
          <a:lstStyle/>
          <a:p>
            <a:pPr algn="ctr"/>
            <a:r>
              <a:rPr lang="en-US" sz="4000" b="1" dirty="0">
                <a:solidFill>
                  <a:schemeClr val="tx1"/>
                </a:solidFill>
                <a:latin typeface="Arial" panose="020B0604020202020204" pitchFamily="34" charset="0"/>
                <a:cs typeface="Arial" panose="020B0604020202020204" pitchFamily="34" charset="0"/>
              </a:rPr>
              <a:t>Population Pyramid</a:t>
            </a:r>
            <a:br>
              <a:rPr lang="en-US" b="1" dirty="0"/>
            </a:br>
            <a:endParaRPr lang="en-US" dirty="0"/>
          </a:p>
        </p:txBody>
      </p:sp>
      <p:grpSp>
        <p:nvGrpSpPr>
          <p:cNvPr id="5" name="Group 4">
            <a:extLst>
              <a:ext uri="{FF2B5EF4-FFF2-40B4-BE49-F238E27FC236}">
                <a16:creationId xmlns:a16="http://schemas.microsoft.com/office/drawing/2014/main" id="{E56545AF-762E-4AF7-A8F0-27601488F994}"/>
              </a:ext>
            </a:extLst>
          </p:cNvPr>
          <p:cNvGrpSpPr/>
          <p:nvPr/>
        </p:nvGrpSpPr>
        <p:grpSpPr>
          <a:xfrm>
            <a:off x="775814" y="1235278"/>
            <a:ext cx="11036808" cy="4818887"/>
            <a:chOff x="0" y="0"/>
            <a:chExt cx="6390174" cy="3118825"/>
          </a:xfrm>
        </p:grpSpPr>
        <p:pic>
          <p:nvPicPr>
            <p:cNvPr id="6" name="Picture 5">
              <a:extLst>
                <a:ext uri="{FF2B5EF4-FFF2-40B4-BE49-F238E27FC236}">
                  <a16:creationId xmlns:a16="http://schemas.microsoft.com/office/drawing/2014/main" id="{E393EBC4-65AB-43C7-A6CF-B07484ADED51}"/>
                </a:ext>
              </a:extLst>
            </p:cNvPr>
            <p:cNvPicPr>
              <a:picLocks noChangeAspect="1"/>
            </p:cNvPicPr>
            <p:nvPr/>
          </p:nvPicPr>
          <p:blipFill>
            <a:blip r:embed="rId2"/>
            <a:stretch>
              <a:fillRect/>
            </a:stretch>
          </p:blipFill>
          <p:spPr>
            <a:xfrm>
              <a:off x="4244196" y="0"/>
              <a:ext cx="2145978" cy="3118119"/>
            </a:xfrm>
            <a:prstGeom prst="rect">
              <a:avLst/>
            </a:prstGeom>
          </p:spPr>
        </p:pic>
        <p:pic>
          <p:nvPicPr>
            <p:cNvPr id="7" name="Picture 6">
              <a:extLst>
                <a:ext uri="{FF2B5EF4-FFF2-40B4-BE49-F238E27FC236}">
                  <a16:creationId xmlns:a16="http://schemas.microsoft.com/office/drawing/2014/main" id="{DD21D3B8-E270-4865-BD76-ECE0871E9B47}"/>
                </a:ext>
              </a:extLst>
            </p:cNvPr>
            <p:cNvPicPr>
              <a:picLocks noChangeAspect="1"/>
            </p:cNvPicPr>
            <p:nvPr/>
          </p:nvPicPr>
          <p:blipFill>
            <a:blip r:embed="rId3"/>
            <a:stretch>
              <a:fillRect/>
            </a:stretch>
          </p:blipFill>
          <p:spPr>
            <a:xfrm>
              <a:off x="2113420" y="5786"/>
              <a:ext cx="2134801" cy="3113039"/>
            </a:xfrm>
            <a:prstGeom prst="rect">
              <a:avLst/>
            </a:prstGeom>
          </p:spPr>
        </p:pic>
        <p:pic>
          <p:nvPicPr>
            <p:cNvPr id="8" name="Picture 7">
              <a:extLst>
                <a:ext uri="{FF2B5EF4-FFF2-40B4-BE49-F238E27FC236}">
                  <a16:creationId xmlns:a16="http://schemas.microsoft.com/office/drawing/2014/main" id="{D8A25222-DE86-415B-9F13-ACAFD5936B79}"/>
                </a:ext>
              </a:extLst>
            </p:cNvPr>
            <p:cNvPicPr>
              <a:picLocks noChangeAspect="1"/>
            </p:cNvPicPr>
            <p:nvPr/>
          </p:nvPicPr>
          <p:blipFill>
            <a:blip r:embed="rId4"/>
            <a:stretch>
              <a:fillRect/>
            </a:stretch>
          </p:blipFill>
          <p:spPr>
            <a:xfrm>
              <a:off x="0" y="0"/>
              <a:ext cx="2136325" cy="3115579"/>
            </a:xfrm>
            <a:prstGeom prst="rect">
              <a:avLst/>
            </a:prstGeom>
          </p:spPr>
        </p:pic>
      </p:grpSp>
    </p:spTree>
    <p:extLst>
      <p:ext uri="{BB962C8B-B14F-4D97-AF65-F5344CB8AC3E}">
        <p14:creationId xmlns:p14="http://schemas.microsoft.com/office/powerpoint/2010/main" val="310370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639" y="313926"/>
            <a:ext cx="6990204" cy="952321"/>
          </a:xfrm>
        </p:spPr>
        <p:txBody>
          <a:bodyPr>
            <a:normAutofit/>
          </a:bodyPr>
          <a:lstStyle/>
          <a:p>
            <a:r>
              <a:rPr lang="en-US" sz="4000" b="1" dirty="0">
                <a:solidFill>
                  <a:schemeClr val="tx1"/>
                </a:solidFill>
                <a:latin typeface="Arial" panose="020B0604020202020204" pitchFamily="34" charset="0"/>
                <a:cs typeface="Arial" panose="020B0604020202020204" pitchFamily="34" charset="0"/>
              </a:rPr>
              <a:t>Life expectancy by sex</a:t>
            </a:r>
          </a:p>
        </p:txBody>
      </p:sp>
      <p:sp>
        <p:nvSpPr>
          <p:cNvPr id="4" name="Rectangle 3"/>
          <p:cNvSpPr/>
          <p:nvPr/>
        </p:nvSpPr>
        <p:spPr>
          <a:xfrm>
            <a:off x="7909561" y="6381946"/>
            <a:ext cx="4137896" cy="253916"/>
          </a:xfrm>
          <a:prstGeom prst="rect">
            <a:avLst/>
          </a:prstGeom>
        </p:spPr>
        <p:txBody>
          <a:bodyPr wrap="square">
            <a:spAutoFit/>
          </a:bodyPr>
          <a:lstStyle/>
          <a:p>
            <a:r>
              <a:rPr lang="en-US" sz="1050" dirty="0">
                <a:solidFill>
                  <a:srgbClr val="000000"/>
                </a:solidFill>
                <a:latin typeface="Calibri" panose="020F0502020204030204" pitchFamily="34" charset="0"/>
              </a:rPr>
              <a:t>Source: Epidemiological Trend Indicators Database, Epi Unit, Saint Lucia</a:t>
            </a:r>
            <a:endParaRPr lang="en-US" sz="1050" dirty="0"/>
          </a:p>
        </p:txBody>
      </p:sp>
      <p:pic>
        <p:nvPicPr>
          <p:cNvPr id="3" name="Picture 2">
            <a:extLst>
              <a:ext uri="{FF2B5EF4-FFF2-40B4-BE49-F238E27FC236}">
                <a16:creationId xmlns:a16="http://schemas.microsoft.com/office/drawing/2014/main" id="{D9A2287F-E8F9-4717-B64F-D449E04E51B2}"/>
              </a:ext>
            </a:extLst>
          </p:cNvPr>
          <p:cNvPicPr>
            <a:picLocks noChangeAspect="1"/>
          </p:cNvPicPr>
          <p:nvPr/>
        </p:nvPicPr>
        <p:blipFill>
          <a:blip r:embed="rId2"/>
          <a:stretch>
            <a:fillRect/>
          </a:stretch>
        </p:blipFill>
        <p:spPr>
          <a:xfrm>
            <a:off x="1511025" y="1928488"/>
            <a:ext cx="9445752" cy="4102100"/>
          </a:xfrm>
          <a:prstGeom prst="rect">
            <a:avLst/>
          </a:prstGeom>
        </p:spPr>
      </p:pic>
    </p:spTree>
    <p:extLst>
      <p:ext uri="{BB962C8B-B14F-4D97-AF65-F5344CB8AC3E}">
        <p14:creationId xmlns:p14="http://schemas.microsoft.com/office/powerpoint/2010/main" val="382479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15" y="53972"/>
            <a:ext cx="10515600" cy="720690"/>
          </a:xfrm>
        </p:spPr>
        <p:txBody>
          <a:bodyPr>
            <a:normAutofit/>
          </a:bodyPr>
          <a:lstStyle/>
          <a:p>
            <a:r>
              <a:rPr lang="en-US" sz="3600" b="1" dirty="0">
                <a:solidFill>
                  <a:schemeClr val="tx1"/>
                </a:solidFill>
                <a:latin typeface="Arial" panose="020B0604020202020204" pitchFamily="34" charset="0"/>
                <a:cs typeface="Arial" panose="020B0604020202020204" pitchFamily="34" charset="0"/>
              </a:rPr>
              <a:t>Saint Lucia Population growth rate</a:t>
            </a:r>
          </a:p>
        </p:txBody>
      </p:sp>
      <p:sp>
        <p:nvSpPr>
          <p:cNvPr id="4" name="Rectangle 3"/>
          <p:cNvSpPr/>
          <p:nvPr/>
        </p:nvSpPr>
        <p:spPr>
          <a:xfrm>
            <a:off x="2746248" y="3420977"/>
            <a:ext cx="6096000" cy="276999"/>
          </a:xfrm>
          <a:prstGeom prst="rect">
            <a:avLst/>
          </a:prstGeom>
        </p:spPr>
        <p:txBody>
          <a:bodyPr>
            <a:spAutoFit/>
          </a:bodyPr>
          <a:lstStyle/>
          <a:p>
            <a:pPr algn="just"/>
            <a:r>
              <a:rPr lang="en-US" sz="1200" i="1"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Trends in Crude Birth Rates (CBRs) and Crude Death Rates (CDRs), 2015 - 2024</a:t>
            </a:r>
            <a:endParaRPr lang="en-US"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564085" y="6458959"/>
            <a:ext cx="3863430" cy="276999"/>
          </a:xfrm>
          <a:prstGeom prst="rect">
            <a:avLst/>
          </a:prstGeom>
        </p:spPr>
        <p:txBody>
          <a:bodyPr wrap="none">
            <a:spAutoFit/>
          </a:bodyPr>
          <a:lstStyle/>
          <a:p>
            <a:r>
              <a:rPr lang="en-US" sz="1200" b="1" i="1" dirty="0">
                <a:solidFill>
                  <a:srgbClr val="44546A"/>
                </a:solidFill>
                <a:latin typeface="Calibri" panose="020F0502020204030204" pitchFamily="34" charset="0"/>
                <a:ea typeface="Calibri" panose="020F0502020204030204" pitchFamily="34" charset="0"/>
                <a:cs typeface="Calibri" panose="020F0502020204030204" pitchFamily="34" charset="0"/>
              </a:rPr>
              <a:t>Annual growth rate of mid-year population, 2011 to 2020</a:t>
            </a:r>
            <a:endParaRPr lang="en-US" sz="1200" b="1" dirty="0"/>
          </a:p>
        </p:txBody>
      </p:sp>
      <p:sp>
        <p:nvSpPr>
          <p:cNvPr id="10" name="Rectangle 9"/>
          <p:cNvSpPr/>
          <p:nvPr/>
        </p:nvSpPr>
        <p:spPr>
          <a:xfrm>
            <a:off x="9208009" y="6485589"/>
            <a:ext cx="3369515" cy="276999"/>
          </a:xfrm>
          <a:prstGeom prst="rect">
            <a:avLst/>
          </a:prstGeom>
        </p:spPr>
        <p:txBody>
          <a:bodyPr wrap="square">
            <a:spAutoFit/>
          </a:bodyPr>
          <a:lstStyle/>
          <a:p>
            <a:r>
              <a:rPr lang="en-US" sz="1200" dirty="0"/>
              <a:t>Source: Epidemiology Unit, MoH, Saint Lucia</a:t>
            </a:r>
          </a:p>
        </p:txBody>
      </p:sp>
      <p:pic>
        <p:nvPicPr>
          <p:cNvPr id="3" name="Picture 2">
            <a:extLst>
              <a:ext uri="{FF2B5EF4-FFF2-40B4-BE49-F238E27FC236}">
                <a16:creationId xmlns:a16="http://schemas.microsoft.com/office/drawing/2014/main" id="{4F7064FA-2280-4066-9FAD-22D7E7A83739}"/>
              </a:ext>
            </a:extLst>
          </p:cNvPr>
          <p:cNvPicPr>
            <a:picLocks noChangeAspect="1"/>
          </p:cNvPicPr>
          <p:nvPr/>
        </p:nvPicPr>
        <p:blipFill>
          <a:blip r:embed="rId3"/>
          <a:stretch>
            <a:fillRect/>
          </a:stretch>
        </p:blipFill>
        <p:spPr>
          <a:xfrm>
            <a:off x="2263626" y="816101"/>
            <a:ext cx="7664748" cy="2521998"/>
          </a:xfrm>
          <a:prstGeom prst="rect">
            <a:avLst/>
          </a:prstGeom>
        </p:spPr>
      </p:pic>
      <p:pic>
        <p:nvPicPr>
          <p:cNvPr id="5" name="Picture 4">
            <a:extLst>
              <a:ext uri="{FF2B5EF4-FFF2-40B4-BE49-F238E27FC236}">
                <a16:creationId xmlns:a16="http://schemas.microsoft.com/office/drawing/2014/main" id="{7BE97244-E54F-4E91-A71A-18CDFB8FAAB5}"/>
              </a:ext>
            </a:extLst>
          </p:cNvPr>
          <p:cNvPicPr>
            <a:picLocks noChangeAspect="1"/>
          </p:cNvPicPr>
          <p:nvPr/>
        </p:nvPicPr>
        <p:blipFill>
          <a:blip r:embed="rId4"/>
          <a:stretch>
            <a:fillRect/>
          </a:stretch>
        </p:blipFill>
        <p:spPr>
          <a:xfrm>
            <a:off x="2633486" y="3780854"/>
            <a:ext cx="6778728" cy="2472321"/>
          </a:xfrm>
          <a:prstGeom prst="rect">
            <a:avLst/>
          </a:prstGeom>
        </p:spPr>
      </p:pic>
    </p:spTree>
    <p:extLst>
      <p:ext uri="{BB962C8B-B14F-4D97-AF65-F5344CB8AC3E}">
        <p14:creationId xmlns:p14="http://schemas.microsoft.com/office/powerpoint/2010/main" val="179457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604" y="92519"/>
            <a:ext cx="8911687" cy="1280890"/>
          </a:xfrm>
        </p:spPr>
        <p:txBody>
          <a:bodyPr>
            <a:normAutofit fontScale="90000"/>
          </a:bodyPr>
          <a:lstStyle/>
          <a:p>
            <a:pPr algn="ctr"/>
            <a:r>
              <a:rPr lang="en-US" b="1" dirty="0">
                <a:solidFill>
                  <a:schemeClr val="tx1"/>
                </a:solidFill>
                <a:latin typeface="Arial" panose="020B0604020202020204" pitchFamily="34" charset="0"/>
                <a:cs typeface="Arial" panose="020B0604020202020204" pitchFamily="34" charset="0"/>
              </a:rPr>
              <a:t>Fertility</a:t>
            </a:r>
            <a:br>
              <a:rPr lang="en-US"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631980" y="1050244"/>
            <a:ext cx="11649501" cy="646331"/>
          </a:xfrm>
          <a:prstGeom prst="rect">
            <a:avLst/>
          </a:prstGeom>
        </p:spPr>
        <p:txBody>
          <a:bodyPr wrap="square">
            <a:spAutoFit/>
          </a:bodyPr>
          <a:lstStyle/>
          <a:p>
            <a:r>
              <a:rPr lang="en-US" spc="-5" dirty="0">
                <a:effectLst/>
                <a:latin typeface="Arial" panose="020B0604020202020204" pitchFamily="34" charset="0"/>
                <a:ea typeface="Times New Roman" panose="02020603050405020304" pitchFamily="18" charset="0"/>
                <a:cs typeface="Arial" panose="020B0604020202020204" pitchFamily="34" charset="0"/>
              </a:rPr>
              <a:t>Replacement</a:t>
            </a:r>
            <a:r>
              <a:rPr lang="en-US" spc="45" dirty="0">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fertility</a:t>
            </a:r>
            <a:r>
              <a:rPr lang="en-US" spc="10" dirty="0">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is</a:t>
            </a:r>
            <a:r>
              <a:rPr lang="en-US" spc="60" dirty="0">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the</a:t>
            </a:r>
            <a:r>
              <a:rPr lang="en-US" spc="40" dirty="0">
                <a:effectLst/>
                <a:latin typeface="Arial" panose="020B0604020202020204" pitchFamily="34" charset="0"/>
                <a:ea typeface="Times New Roman" panose="02020603050405020304" pitchFamily="18" charset="0"/>
                <a:cs typeface="Arial" panose="020B0604020202020204" pitchFamily="34" charset="0"/>
              </a:rPr>
              <a:t> </a:t>
            </a:r>
            <a:r>
              <a:rPr lang="en-US" spc="-5" dirty="0">
                <a:effectLst/>
                <a:latin typeface="Arial" panose="020B0604020202020204" pitchFamily="34" charset="0"/>
                <a:ea typeface="Times New Roman" panose="02020603050405020304" pitchFamily="18" charset="0"/>
                <a:cs typeface="Arial" panose="020B0604020202020204" pitchFamily="34" charset="0"/>
              </a:rPr>
              <a:t>TFR</a:t>
            </a:r>
            <a:r>
              <a:rPr lang="en-US" spc="45" dirty="0">
                <a:effectLst/>
                <a:latin typeface="Arial" panose="020B0604020202020204" pitchFamily="34" charset="0"/>
                <a:ea typeface="Times New Roman" panose="02020603050405020304" pitchFamily="18" charset="0"/>
                <a:cs typeface="Arial" panose="020B0604020202020204" pitchFamily="34" charset="0"/>
              </a:rPr>
              <a:t> </a:t>
            </a:r>
            <a:r>
              <a:rPr lang="en-US" spc="-5" dirty="0">
                <a:effectLst/>
                <a:latin typeface="Arial" panose="020B0604020202020204" pitchFamily="34" charset="0"/>
                <a:ea typeface="Times New Roman" panose="02020603050405020304" pitchFamily="18" charset="0"/>
                <a:cs typeface="Arial" panose="020B0604020202020204" pitchFamily="34" charset="0"/>
              </a:rPr>
              <a:t>at</a:t>
            </a:r>
            <a:r>
              <a:rPr lang="en-US" spc="45" dirty="0">
                <a:effectLst/>
                <a:latin typeface="Arial" panose="020B0604020202020204" pitchFamily="34" charset="0"/>
                <a:ea typeface="Times New Roman" panose="02020603050405020304" pitchFamily="18" charset="0"/>
                <a:cs typeface="Arial" panose="020B0604020202020204" pitchFamily="34" charset="0"/>
              </a:rPr>
              <a:t> </a:t>
            </a:r>
            <a:r>
              <a:rPr lang="en-US" spc="-5" dirty="0">
                <a:effectLst/>
                <a:latin typeface="Arial" panose="020B0604020202020204" pitchFamily="34" charset="0"/>
                <a:ea typeface="Times New Roman" panose="02020603050405020304" pitchFamily="18" charset="0"/>
                <a:cs typeface="Arial" panose="020B0604020202020204" pitchFamily="34" charset="0"/>
              </a:rPr>
              <a:t>which</a:t>
            </a:r>
            <a:r>
              <a:rPr lang="en-US" spc="45" dirty="0">
                <a:effectLst/>
                <a:latin typeface="Arial" panose="020B0604020202020204" pitchFamily="34" charset="0"/>
                <a:ea typeface="Times New Roman" panose="02020603050405020304" pitchFamily="18" charset="0"/>
                <a:cs typeface="Arial" panose="020B0604020202020204" pitchFamily="34" charset="0"/>
              </a:rPr>
              <a:t> </a:t>
            </a:r>
            <a:r>
              <a:rPr lang="en-US" spc="-5" dirty="0">
                <a:effectLst/>
                <a:latin typeface="Arial" panose="020B0604020202020204" pitchFamily="34" charset="0"/>
                <a:ea typeface="Times New Roman" panose="02020603050405020304" pitchFamily="18" charset="0"/>
                <a:cs typeface="Arial" panose="020B0604020202020204" pitchFamily="34" charset="0"/>
              </a:rPr>
              <a:t>women</a:t>
            </a:r>
            <a:r>
              <a:rPr lang="en-US" spc="45" dirty="0">
                <a:effectLst/>
                <a:latin typeface="Arial" panose="020B0604020202020204" pitchFamily="34" charset="0"/>
                <a:ea typeface="Times New Roman" panose="02020603050405020304" pitchFamily="18" charset="0"/>
                <a:cs typeface="Arial" panose="020B0604020202020204" pitchFamily="34" charset="0"/>
              </a:rPr>
              <a:t> </a:t>
            </a:r>
            <a:r>
              <a:rPr lang="en-US" spc="-5" dirty="0">
                <a:effectLst/>
                <a:latin typeface="Arial" panose="020B0604020202020204" pitchFamily="34" charset="0"/>
                <a:ea typeface="Times New Roman" panose="02020603050405020304" pitchFamily="18" charset="0"/>
                <a:cs typeface="Arial" panose="020B0604020202020204" pitchFamily="34" charset="0"/>
              </a:rPr>
              <a:t>give</a:t>
            </a:r>
            <a:r>
              <a:rPr lang="en-US" spc="40" dirty="0">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birth</a:t>
            </a:r>
            <a:r>
              <a:rPr lang="en-US" spc="45" dirty="0">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to</a:t>
            </a:r>
            <a:r>
              <a:rPr lang="en-US" spc="45" dirty="0">
                <a:effectLst/>
                <a:latin typeface="Arial" panose="020B0604020202020204" pitchFamily="34" charset="0"/>
                <a:ea typeface="Times New Roman" panose="02020603050405020304" pitchFamily="18" charset="0"/>
                <a:cs typeface="Arial" panose="020B0604020202020204" pitchFamily="34" charset="0"/>
              </a:rPr>
              <a:t> </a:t>
            </a:r>
            <a:r>
              <a:rPr lang="en-US" spc="-5" dirty="0">
                <a:effectLst/>
                <a:latin typeface="Arial" panose="020B0604020202020204" pitchFamily="34" charset="0"/>
                <a:ea typeface="Times New Roman" panose="02020603050405020304" pitchFamily="18" charset="0"/>
                <a:cs typeface="Arial" panose="020B0604020202020204" pitchFamily="34" charset="0"/>
              </a:rPr>
              <a:t>enough</a:t>
            </a:r>
            <a:r>
              <a:rPr lang="en-US" spc="45" dirty="0">
                <a:effectLst/>
                <a:latin typeface="Arial" panose="020B0604020202020204" pitchFamily="34" charset="0"/>
                <a:ea typeface="Times New Roman" panose="02020603050405020304" pitchFamily="18" charset="0"/>
                <a:cs typeface="Arial" panose="020B0604020202020204" pitchFamily="34" charset="0"/>
              </a:rPr>
              <a:t> </a:t>
            </a:r>
            <a:r>
              <a:rPr lang="en-US" spc="-5" dirty="0">
                <a:effectLst/>
                <a:latin typeface="Arial" panose="020B0604020202020204" pitchFamily="34" charset="0"/>
                <a:ea typeface="Times New Roman" panose="02020603050405020304" pitchFamily="18" charset="0"/>
                <a:cs typeface="Arial" panose="020B0604020202020204" pitchFamily="34" charset="0"/>
              </a:rPr>
              <a:t>babies</a:t>
            </a:r>
            <a:r>
              <a:rPr lang="en-US" spc="75" dirty="0">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to</a:t>
            </a:r>
            <a:r>
              <a:rPr lang="en-US" spc="45" dirty="0">
                <a:effectLst/>
                <a:latin typeface="Arial" panose="020B0604020202020204" pitchFamily="34" charset="0"/>
                <a:ea typeface="Times New Roman" panose="02020603050405020304" pitchFamily="18" charset="0"/>
                <a:cs typeface="Arial" panose="020B0604020202020204" pitchFamily="34" charset="0"/>
              </a:rPr>
              <a:t> </a:t>
            </a:r>
            <a:r>
              <a:rPr lang="en-US" spc="-5" dirty="0">
                <a:effectLst/>
                <a:latin typeface="Arial" panose="020B0604020202020204" pitchFamily="34" charset="0"/>
                <a:ea typeface="Times New Roman" panose="02020603050405020304" pitchFamily="18" charset="0"/>
                <a:cs typeface="Arial" panose="020B0604020202020204" pitchFamily="34" charset="0"/>
              </a:rPr>
              <a:t>sustain</a:t>
            </a:r>
            <a:r>
              <a:rPr lang="en-US" spc="335" dirty="0">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population</a:t>
            </a:r>
            <a:r>
              <a:rPr lang="en-US" spc="285" dirty="0">
                <a:effectLst/>
                <a:latin typeface="Arial" panose="020B0604020202020204" pitchFamily="34" charset="0"/>
                <a:ea typeface="Times New Roman" panose="02020603050405020304" pitchFamily="18" charset="0"/>
                <a:cs typeface="Arial" panose="020B0604020202020204" pitchFamily="34" charset="0"/>
              </a:rPr>
              <a:t> </a:t>
            </a:r>
            <a:r>
              <a:rPr lang="en-US" spc="-5" dirty="0">
                <a:effectLst/>
                <a:latin typeface="Arial" panose="020B0604020202020204" pitchFamily="34" charset="0"/>
                <a:ea typeface="Times New Roman" panose="02020603050405020304" pitchFamily="18" charset="0"/>
                <a:cs typeface="Arial" panose="020B0604020202020204" pitchFamily="34" charset="0"/>
              </a:rPr>
              <a:t>levels; </a:t>
            </a:r>
            <a:r>
              <a:rPr lang="en-US" b="1" spc="-5" dirty="0">
                <a:effectLst/>
                <a:latin typeface="Arial" panose="020B0604020202020204" pitchFamily="34" charset="0"/>
                <a:ea typeface="Times New Roman" panose="02020603050405020304" pitchFamily="18" charset="0"/>
                <a:cs typeface="Arial" panose="020B0604020202020204" pitchFamily="34" charset="0"/>
              </a:rPr>
              <a:t>replacement fertility should be approximately 2.1</a:t>
            </a:r>
            <a:endParaRPr lang="en-US" b="1" dirty="0">
              <a:latin typeface="Arial" panose="020B0604020202020204" pitchFamily="34" charset="0"/>
              <a:cs typeface="Arial" panose="020B0604020202020204" pitchFamily="34" charset="0"/>
            </a:endParaRPr>
          </a:p>
        </p:txBody>
      </p:sp>
      <p:sp>
        <p:nvSpPr>
          <p:cNvPr id="5" name="Rectangle 4"/>
          <p:cNvSpPr/>
          <p:nvPr/>
        </p:nvSpPr>
        <p:spPr>
          <a:xfrm>
            <a:off x="7949657" y="5993044"/>
            <a:ext cx="3369515"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Source: Epidemiology Unit, MOH, Saint Lucia</a:t>
            </a:r>
          </a:p>
        </p:txBody>
      </p:sp>
      <p:pic>
        <p:nvPicPr>
          <p:cNvPr id="4" name="Picture 3">
            <a:extLst>
              <a:ext uri="{FF2B5EF4-FFF2-40B4-BE49-F238E27FC236}">
                <a16:creationId xmlns:a16="http://schemas.microsoft.com/office/drawing/2014/main" id="{0860B09C-8FB1-48D3-9006-A1D350F9AFAC}"/>
              </a:ext>
            </a:extLst>
          </p:cNvPr>
          <p:cNvPicPr>
            <a:picLocks noChangeAspect="1"/>
          </p:cNvPicPr>
          <p:nvPr/>
        </p:nvPicPr>
        <p:blipFill>
          <a:blip r:embed="rId2"/>
          <a:stretch>
            <a:fillRect/>
          </a:stretch>
        </p:blipFill>
        <p:spPr>
          <a:xfrm>
            <a:off x="1100075" y="2141788"/>
            <a:ext cx="9743610" cy="3620424"/>
          </a:xfrm>
          <a:prstGeom prst="rect">
            <a:avLst/>
          </a:prstGeom>
        </p:spPr>
      </p:pic>
      <p:cxnSp>
        <p:nvCxnSpPr>
          <p:cNvPr id="8" name="Straight Connector 7">
            <a:extLst>
              <a:ext uri="{FF2B5EF4-FFF2-40B4-BE49-F238E27FC236}">
                <a16:creationId xmlns:a16="http://schemas.microsoft.com/office/drawing/2014/main" id="{F1887006-306E-4EC9-A973-1878C4B3E33D}"/>
              </a:ext>
            </a:extLst>
          </p:cNvPr>
          <p:cNvCxnSpPr/>
          <p:nvPr/>
        </p:nvCxnSpPr>
        <p:spPr>
          <a:xfrm>
            <a:off x="1800520" y="3429000"/>
            <a:ext cx="8342721" cy="0"/>
          </a:xfrm>
          <a:prstGeom prst="line">
            <a:avLst/>
          </a:prstGeom>
          <a:ln w="38100">
            <a:solidFill>
              <a:srgbClr val="FF0000"/>
            </a:solidFill>
            <a:prstDash val="dashDot"/>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1ED096F5-18DE-4801-987E-D58AE5074B53}"/>
              </a:ext>
            </a:extLst>
          </p:cNvPr>
          <p:cNvSpPr txBox="1"/>
          <p:nvPr/>
        </p:nvSpPr>
        <p:spPr>
          <a:xfrm>
            <a:off x="4873752" y="3059668"/>
            <a:ext cx="1906356" cy="369332"/>
          </a:xfrm>
          <a:prstGeom prst="rect">
            <a:avLst/>
          </a:prstGeom>
          <a:noFill/>
        </p:spPr>
        <p:txBody>
          <a:bodyPr wrap="none" rtlCol="0">
            <a:spAutoFit/>
          </a:bodyPr>
          <a:lstStyle/>
          <a:p>
            <a:r>
              <a:rPr lang="en-US" i="1" dirty="0">
                <a:solidFill>
                  <a:srgbClr val="FF0000"/>
                </a:solidFill>
              </a:rPr>
              <a:t>Replacement level</a:t>
            </a:r>
            <a:endParaRPr lang="en-LC" i="1" dirty="0">
              <a:solidFill>
                <a:srgbClr val="FF0000"/>
              </a:solidFill>
            </a:endParaRPr>
          </a:p>
        </p:txBody>
      </p:sp>
    </p:spTree>
    <p:extLst>
      <p:ext uri="{BB962C8B-B14F-4D97-AF65-F5344CB8AC3E}">
        <p14:creationId xmlns:p14="http://schemas.microsoft.com/office/powerpoint/2010/main" val="5910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543" y="221439"/>
            <a:ext cx="8911687" cy="1280890"/>
          </a:xfrm>
        </p:spPr>
        <p:txBody>
          <a:bodyPr>
            <a:normAutofit fontScale="90000"/>
          </a:bodyPr>
          <a:lstStyle/>
          <a:p>
            <a:pPr algn="ctr"/>
            <a:r>
              <a:rPr lang="en-US" b="1" dirty="0">
                <a:solidFill>
                  <a:schemeClr val="tx1"/>
                </a:solidFill>
                <a:latin typeface="Arial" panose="020B0604020202020204" pitchFamily="34" charset="0"/>
                <a:cs typeface="Arial" panose="020B0604020202020204" pitchFamily="34" charset="0"/>
              </a:rPr>
              <a:t>Total Fertility Rate – Global &amp; Local</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0169"/>
          <a:stretch/>
        </p:blipFill>
        <p:spPr>
          <a:xfrm>
            <a:off x="1106648" y="2009555"/>
            <a:ext cx="9858375" cy="3973068"/>
          </a:xfrm>
          <a:prstGeom prst="rect">
            <a:avLst/>
          </a:prstGeom>
        </p:spPr>
      </p:pic>
      <p:sp>
        <p:nvSpPr>
          <p:cNvPr id="4" name="TextBox 3"/>
          <p:cNvSpPr txBox="1"/>
          <p:nvPr/>
        </p:nvSpPr>
        <p:spPr>
          <a:xfrm>
            <a:off x="7181088" y="5401056"/>
            <a:ext cx="342595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9009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3750" y="176169"/>
            <a:ext cx="8911687" cy="1062606"/>
          </a:xfrm>
        </p:spPr>
        <p:txBody>
          <a:bodyPr>
            <a:normAutofit/>
          </a:bodyPr>
          <a:lstStyle/>
          <a:p>
            <a:pPr algn="ctr"/>
            <a:r>
              <a:rPr lang="en-US" sz="4000" b="1" dirty="0">
                <a:solidFill>
                  <a:schemeClr val="tx1"/>
                </a:solidFill>
                <a:latin typeface="Arial" panose="020B0604020202020204" pitchFamily="34" charset="0"/>
                <a:cs typeface="Arial" panose="020B0604020202020204" pitchFamily="34" charset="0"/>
              </a:rPr>
              <a:t>Our Future Population</a:t>
            </a:r>
          </a:p>
        </p:txBody>
      </p:sp>
      <p:graphicFrame>
        <p:nvGraphicFramePr>
          <p:cNvPr id="6" name="Chart 5"/>
          <p:cNvGraphicFramePr>
            <a:graphicFrameLocks/>
          </p:cNvGraphicFramePr>
          <p:nvPr>
            <p:extLst>
              <p:ext uri="{D42A27DB-BD31-4B8C-83A1-F6EECF244321}">
                <p14:modId xmlns:p14="http://schemas.microsoft.com/office/powerpoint/2010/main" val="1791519263"/>
              </p:ext>
            </p:extLst>
          </p:nvPr>
        </p:nvGraphicFramePr>
        <p:xfrm>
          <a:off x="1280350" y="1684261"/>
          <a:ext cx="9402793" cy="49975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912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036" y="207629"/>
            <a:ext cx="10018713" cy="1075888"/>
          </a:xfrm>
        </p:spPr>
        <p:txBody>
          <a:bodyPr/>
          <a:lstStyle/>
          <a:p>
            <a:r>
              <a:rPr lang="en-US" b="1" dirty="0">
                <a:solidFill>
                  <a:schemeClr val="tx1"/>
                </a:solidFill>
                <a:latin typeface="Arial" panose="020B0604020202020204" pitchFamily="34" charset="0"/>
                <a:cs typeface="Arial" panose="020B0604020202020204" pitchFamily="34" charset="0"/>
              </a:rPr>
              <a:t>Outline</a:t>
            </a:r>
          </a:p>
        </p:txBody>
      </p:sp>
      <p:sp>
        <p:nvSpPr>
          <p:cNvPr id="3" name="Content Placeholder 2"/>
          <p:cNvSpPr>
            <a:spLocks noGrp="1"/>
          </p:cNvSpPr>
          <p:nvPr>
            <p:ph idx="1"/>
          </p:nvPr>
        </p:nvSpPr>
        <p:spPr>
          <a:xfrm>
            <a:off x="1803092" y="1283517"/>
            <a:ext cx="10018713" cy="4404219"/>
          </a:xfrm>
        </p:spPr>
        <p:txBody>
          <a:bodyPr>
            <a:normAutofit fontScale="85000" lnSpcReduction="20000"/>
          </a:bodyPr>
          <a:lstStyle/>
          <a:p>
            <a:endParaRPr lang="en-US" dirty="0"/>
          </a:p>
          <a:p>
            <a:endParaRPr lang="en-US" dirty="0"/>
          </a:p>
          <a:p>
            <a:pPr>
              <a:buFont typeface="Wingdings" panose="05000000000000000000" pitchFamily="2" charset="2"/>
              <a:buChar char="Ø"/>
            </a:pPr>
            <a:r>
              <a:rPr lang="en-US" dirty="0">
                <a:latin typeface="Arial" panose="020B0604020202020204" pitchFamily="34" charset="0"/>
                <a:cs typeface="Arial" panose="020B0604020202020204" pitchFamily="34" charset="0"/>
              </a:rPr>
              <a:t>Health Sector Vision and Mission</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Structure of National Health System</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Health Sector Departments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Health Sector Collaboration and cooperation</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Population Structure and Implications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Main Population Risk Factors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Morbidity and Mortality</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Health Sector Strengths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Health Sector Weaknesses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Work Program Priorities</a:t>
            </a:r>
          </a:p>
          <a:p>
            <a:endParaRPr lang="en-US" dirty="0"/>
          </a:p>
          <a:p>
            <a:endParaRPr lang="en-US" dirty="0"/>
          </a:p>
          <a:p>
            <a:endParaRPr lang="en-US" dirty="0"/>
          </a:p>
        </p:txBody>
      </p:sp>
    </p:spTree>
    <p:extLst>
      <p:ext uri="{BB962C8B-B14F-4D97-AF65-F5344CB8AC3E}">
        <p14:creationId xmlns:p14="http://schemas.microsoft.com/office/powerpoint/2010/main" val="52026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804" y="384899"/>
            <a:ext cx="8911687" cy="942266"/>
          </a:xfrm>
        </p:spPr>
        <p:txBody>
          <a:bodyPr>
            <a:normAutofit/>
          </a:bodyPr>
          <a:lstStyle/>
          <a:p>
            <a:r>
              <a:rPr lang="en-US" sz="3600" b="1" dirty="0">
                <a:solidFill>
                  <a:schemeClr val="tx1"/>
                </a:solidFill>
                <a:latin typeface="Arial" panose="020B0604020202020204" pitchFamily="34" charset="0"/>
                <a:cs typeface="Arial" panose="020B0604020202020204" pitchFamily="34" charset="0"/>
              </a:rPr>
              <a:t>Economic Impact of Population Decline</a:t>
            </a:r>
          </a:p>
        </p:txBody>
      </p:sp>
      <p:sp>
        <p:nvSpPr>
          <p:cNvPr id="3" name="Content Placeholder 2"/>
          <p:cNvSpPr>
            <a:spLocks noGrp="1"/>
          </p:cNvSpPr>
          <p:nvPr>
            <p:ph idx="1"/>
          </p:nvPr>
        </p:nvSpPr>
        <p:spPr>
          <a:xfrm>
            <a:off x="1066800" y="2181294"/>
            <a:ext cx="10058400" cy="4023360"/>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Labor shortages: less of the working age population to fill jobs, especially for skilled labor</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Reduced Economic Growth: production is reduced by reduced work force</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Increased Dependency Ratio: reduced workers supporting an aging population, greater strain on NIC, public sector healthcare and pension systems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Declined Consumer Demand: less workers, less spenders on goods and services leading to economic stagnation</a:t>
            </a:r>
          </a:p>
        </p:txBody>
      </p:sp>
    </p:spTree>
    <p:extLst>
      <p:ext uri="{BB962C8B-B14F-4D97-AF65-F5344CB8AC3E}">
        <p14:creationId xmlns:p14="http://schemas.microsoft.com/office/powerpoint/2010/main" val="148459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6" y="369115"/>
            <a:ext cx="8911687" cy="983215"/>
          </a:xfrm>
        </p:spPr>
        <p:txBody>
          <a:bodyPr>
            <a:normAutofit/>
          </a:bodyPr>
          <a:lstStyle/>
          <a:p>
            <a:r>
              <a:rPr lang="en-US" sz="4000" b="1" dirty="0">
                <a:solidFill>
                  <a:schemeClr val="tx1"/>
                </a:solidFill>
                <a:latin typeface="Arial" panose="020B0604020202020204" pitchFamily="34" charset="0"/>
                <a:cs typeface="Arial" panose="020B0604020202020204" pitchFamily="34" charset="0"/>
              </a:rPr>
              <a:t>Social Impact of Population Decline</a:t>
            </a:r>
          </a:p>
        </p:txBody>
      </p:sp>
      <p:sp>
        <p:nvSpPr>
          <p:cNvPr id="3" name="Content Placeholder 2"/>
          <p:cNvSpPr>
            <a:spLocks noGrp="1"/>
          </p:cNvSpPr>
          <p:nvPr>
            <p:ph idx="1"/>
          </p:nvPr>
        </p:nvSpPr>
        <p:spPr>
          <a:xfrm>
            <a:off x="1066800" y="2465525"/>
            <a:ext cx="10058400" cy="4023360"/>
          </a:xfrm>
        </p:spPr>
        <p:txBody>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Aging population: increasing demand for healthcare and elderly care services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School closures and shrinking communities: rural areas may become deserted as persons move to the cities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Infrastructure maintenance: fewer taxpayers lead to reduced government revenue for maintenance of roads, public services and utilities </a:t>
            </a:r>
          </a:p>
        </p:txBody>
      </p:sp>
    </p:spTree>
    <p:extLst>
      <p:ext uri="{BB962C8B-B14F-4D97-AF65-F5344CB8AC3E}">
        <p14:creationId xmlns:p14="http://schemas.microsoft.com/office/powerpoint/2010/main" val="348602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771" y="123093"/>
            <a:ext cx="10058400" cy="838932"/>
          </a:xfrm>
        </p:spPr>
        <p:txBody>
          <a:bodyPr>
            <a:normAutofit/>
          </a:bodyPr>
          <a:lstStyle/>
          <a:p>
            <a:pPr algn="ctr"/>
            <a:r>
              <a:rPr lang="en-US" sz="4400" b="1" dirty="0">
                <a:solidFill>
                  <a:schemeClr val="tx1"/>
                </a:solidFill>
                <a:latin typeface="Arial" panose="020B0604020202020204" pitchFamily="34" charset="0"/>
                <a:cs typeface="Arial" panose="020B0604020202020204" pitchFamily="34" charset="0"/>
              </a:rPr>
              <a:t>Risk factors</a:t>
            </a:r>
          </a:p>
        </p:txBody>
      </p:sp>
      <p:graphicFrame>
        <p:nvGraphicFramePr>
          <p:cNvPr id="8" name="Table 7"/>
          <p:cNvGraphicFramePr>
            <a:graphicFrameLocks noGrp="1"/>
          </p:cNvGraphicFramePr>
          <p:nvPr>
            <p:extLst>
              <p:ext uri="{D42A27DB-BD31-4B8C-83A1-F6EECF244321}">
                <p14:modId xmlns:p14="http://schemas.microsoft.com/office/powerpoint/2010/main" val="2897860716"/>
              </p:ext>
            </p:extLst>
          </p:nvPr>
        </p:nvGraphicFramePr>
        <p:xfrm>
          <a:off x="316522" y="1143000"/>
          <a:ext cx="11605847" cy="5213800"/>
        </p:xfrm>
        <a:graphic>
          <a:graphicData uri="http://schemas.openxmlformats.org/drawingml/2006/table">
            <a:tbl>
              <a:tblPr firstRow="1" bandRow="1">
                <a:tableStyleId>{5C22544A-7EE6-4342-B048-85BDC9FD1C3A}</a:tableStyleId>
              </a:tblPr>
              <a:tblGrid>
                <a:gridCol w="8495551">
                  <a:extLst>
                    <a:ext uri="{9D8B030D-6E8A-4147-A177-3AD203B41FA5}">
                      <a16:colId xmlns:a16="http://schemas.microsoft.com/office/drawing/2014/main" val="20000"/>
                    </a:ext>
                  </a:extLst>
                </a:gridCol>
                <a:gridCol w="1101934">
                  <a:extLst>
                    <a:ext uri="{9D8B030D-6E8A-4147-A177-3AD203B41FA5}">
                      <a16:colId xmlns:a16="http://schemas.microsoft.com/office/drawing/2014/main" val="20001"/>
                    </a:ext>
                  </a:extLst>
                </a:gridCol>
                <a:gridCol w="853110">
                  <a:extLst>
                    <a:ext uri="{9D8B030D-6E8A-4147-A177-3AD203B41FA5}">
                      <a16:colId xmlns:a16="http://schemas.microsoft.com/office/drawing/2014/main" val="20002"/>
                    </a:ext>
                  </a:extLst>
                </a:gridCol>
                <a:gridCol w="1155252">
                  <a:extLst>
                    <a:ext uri="{9D8B030D-6E8A-4147-A177-3AD203B41FA5}">
                      <a16:colId xmlns:a16="http://schemas.microsoft.com/office/drawing/2014/main" val="20003"/>
                    </a:ext>
                  </a:extLst>
                </a:gridCol>
              </a:tblGrid>
              <a:tr h="367480">
                <a:tc>
                  <a:txBody>
                    <a:bodyPr/>
                    <a:lstStyle/>
                    <a:p>
                      <a:r>
                        <a:rPr lang="en-US" dirty="0">
                          <a:latin typeface="Arial" panose="020B0604020202020204" pitchFamily="34" charset="0"/>
                          <a:cs typeface="Arial" panose="020B0604020202020204" pitchFamily="34" charset="0"/>
                        </a:rPr>
                        <a:t>Risk Factor</a:t>
                      </a:r>
                    </a:p>
                  </a:txBody>
                  <a:tcPr/>
                </a:tc>
                <a:tc>
                  <a:txBody>
                    <a:bodyPr/>
                    <a:lstStyle/>
                    <a:p>
                      <a:r>
                        <a:rPr lang="en-US" dirty="0">
                          <a:latin typeface="Arial" panose="020B0604020202020204" pitchFamily="34" charset="0"/>
                          <a:cs typeface="Arial" panose="020B0604020202020204" pitchFamily="34" charset="0"/>
                        </a:rPr>
                        <a:t>Both</a:t>
                      </a:r>
                    </a:p>
                  </a:txBody>
                  <a:tcPr/>
                </a:tc>
                <a:tc>
                  <a:txBody>
                    <a:bodyPr/>
                    <a:lstStyle/>
                    <a:p>
                      <a:r>
                        <a:rPr lang="en-US" dirty="0">
                          <a:latin typeface="Arial" panose="020B0604020202020204" pitchFamily="34" charset="0"/>
                          <a:cs typeface="Arial" panose="020B0604020202020204" pitchFamily="34" charset="0"/>
                        </a:rPr>
                        <a:t>Male</a:t>
                      </a:r>
                    </a:p>
                  </a:txBody>
                  <a:tcPr/>
                </a:tc>
                <a:tc>
                  <a:txBody>
                    <a:bodyPr/>
                    <a:lstStyle/>
                    <a:p>
                      <a:r>
                        <a:rPr lang="en-US" dirty="0">
                          <a:latin typeface="Arial" panose="020B0604020202020204" pitchFamily="34" charset="0"/>
                          <a:cs typeface="Arial" panose="020B0604020202020204" pitchFamily="34" charset="0"/>
                        </a:rPr>
                        <a:t>Female</a:t>
                      </a:r>
                    </a:p>
                  </a:txBody>
                  <a:tcPr/>
                </a:tc>
                <a:extLst>
                  <a:ext uri="{0D108BD9-81ED-4DB2-BD59-A6C34878D82A}">
                    <a16:rowId xmlns:a16="http://schemas.microsoft.com/office/drawing/2014/main" val="10000"/>
                  </a:ext>
                </a:extLst>
              </a:tr>
              <a:tr h="634279">
                <a:tc>
                  <a:txBody>
                    <a:bodyPr/>
                    <a:lstStyle/>
                    <a:p>
                      <a:r>
                        <a:rPr lang="en-US" u="sng" dirty="0">
                          <a:latin typeface="Arial" panose="020B0604020202020204" pitchFamily="34" charset="0"/>
                          <a:cs typeface="Arial" panose="020B0604020202020204" pitchFamily="34" charset="0"/>
                        </a:rPr>
                        <a:t>Tobacco Use</a:t>
                      </a:r>
                    </a:p>
                    <a:p>
                      <a:pPr marL="285750"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Current daily tobacco smokers </a:t>
                      </a:r>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8.5</a:t>
                      </a:r>
                    </a:p>
                  </a:txBody>
                  <a:tcPr/>
                </a:tc>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16.8</a:t>
                      </a:r>
                    </a:p>
                  </a:txBody>
                  <a:tcPr/>
                </a:tc>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2.1</a:t>
                      </a:r>
                    </a:p>
                  </a:txBody>
                  <a:tcPr/>
                </a:tc>
                <a:extLst>
                  <a:ext uri="{0D108BD9-81ED-4DB2-BD59-A6C34878D82A}">
                    <a16:rowId xmlns:a16="http://schemas.microsoft.com/office/drawing/2014/main" val="10001"/>
                  </a:ext>
                </a:extLst>
              </a:tr>
              <a:tr h="1177947">
                <a:tc>
                  <a:txBody>
                    <a:bodyPr/>
                    <a:lstStyle/>
                    <a:p>
                      <a:r>
                        <a:rPr lang="en-US" u="sng" dirty="0">
                          <a:latin typeface="Arial" panose="020B0604020202020204" pitchFamily="34" charset="0"/>
                          <a:cs typeface="Arial" panose="020B0604020202020204" pitchFamily="34" charset="0"/>
                        </a:rPr>
                        <a:t>Alcohol</a:t>
                      </a:r>
                      <a:r>
                        <a:rPr lang="en-US" u="sng" baseline="0" dirty="0">
                          <a:latin typeface="Arial" panose="020B0604020202020204" pitchFamily="34" charset="0"/>
                          <a:cs typeface="Arial" panose="020B0604020202020204" pitchFamily="34" charset="0"/>
                        </a:rPr>
                        <a:t> Consumption</a:t>
                      </a:r>
                    </a:p>
                    <a:p>
                      <a:pPr marL="285750"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Percentage who currently drink (drank alcohol in the past 30 days) </a:t>
                      </a:r>
                    </a:p>
                    <a:p>
                      <a:pPr marL="285750"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Percentage who engage in heavy episodic drinking (6 or more drinks on any occasion in the past 30 days) </a:t>
                      </a:r>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61.9</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19.1</a:t>
                      </a:r>
                    </a:p>
                  </a:txBody>
                  <a:tcPr/>
                </a:tc>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72.3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28.8</a:t>
                      </a:r>
                    </a:p>
                  </a:txBody>
                  <a:tcPr/>
                </a:tc>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53.9</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11.6</a:t>
                      </a:r>
                    </a:p>
                  </a:txBody>
                  <a:tcPr/>
                </a:tc>
                <a:extLst>
                  <a:ext uri="{0D108BD9-81ED-4DB2-BD59-A6C34878D82A}">
                    <a16:rowId xmlns:a16="http://schemas.microsoft.com/office/drawing/2014/main" val="10002"/>
                  </a:ext>
                </a:extLst>
              </a:tr>
              <a:tr h="634279">
                <a:tc>
                  <a:txBody>
                    <a:bodyPr/>
                    <a:lstStyle/>
                    <a:p>
                      <a:r>
                        <a:rPr lang="en-US" u="sng" dirty="0">
                          <a:latin typeface="Arial" panose="020B0604020202020204" pitchFamily="34" charset="0"/>
                          <a:cs typeface="Arial" panose="020B0604020202020204" pitchFamily="34" charset="0"/>
                        </a:rPr>
                        <a:t>Diet</a:t>
                      </a:r>
                    </a:p>
                    <a:p>
                      <a:pPr marL="285750"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Ate less than 5 servings of fruit and/or vegetables on average per day </a:t>
                      </a:r>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83.2</a:t>
                      </a:r>
                    </a:p>
                  </a:txBody>
                  <a:tcPr/>
                </a:tc>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81.7</a:t>
                      </a:r>
                    </a:p>
                  </a:txBody>
                  <a:tcPr/>
                </a:tc>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84.3</a:t>
                      </a:r>
                    </a:p>
                  </a:txBody>
                  <a:tcPr/>
                </a:tc>
                <a:extLst>
                  <a:ext uri="{0D108BD9-81ED-4DB2-BD59-A6C34878D82A}">
                    <a16:rowId xmlns:a16="http://schemas.microsoft.com/office/drawing/2014/main" val="10003"/>
                  </a:ext>
                </a:extLst>
              </a:tr>
              <a:tr h="906113">
                <a:tc>
                  <a:txBody>
                    <a:bodyPr/>
                    <a:lstStyle/>
                    <a:p>
                      <a:r>
                        <a:rPr lang="en-US" u="sng" dirty="0">
                          <a:latin typeface="Arial" panose="020B0604020202020204" pitchFamily="34" charset="0"/>
                          <a:cs typeface="Arial" panose="020B0604020202020204" pitchFamily="34" charset="0"/>
                        </a:rPr>
                        <a:t>Physical Activity</a:t>
                      </a:r>
                    </a:p>
                    <a:p>
                      <a:pPr marL="285750"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Insufficient physical activity (defined as &lt; 150 minutes of moderate intensity activity per week, or equivalent)* </a:t>
                      </a:r>
                      <a:endParaRPr lang="en-US" u="sng"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17.1</a:t>
                      </a:r>
                    </a:p>
                  </a:txBody>
                  <a:tcPr/>
                </a:tc>
                <a:tc>
                  <a: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13.9</a:t>
                      </a:r>
                    </a:p>
                  </a:txBody>
                  <a:tcPr/>
                </a:tc>
                <a:tc>
                  <a: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19.5</a:t>
                      </a:r>
                    </a:p>
                  </a:txBody>
                  <a:tcPr/>
                </a:tc>
                <a:extLst>
                  <a:ext uri="{0D108BD9-81ED-4DB2-BD59-A6C34878D82A}">
                    <a16:rowId xmlns:a16="http://schemas.microsoft.com/office/drawing/2014/main" val="10004"/>
                  </a:ext>
                </a:extLst>
              </a:tr>
              <a:tr h="1449781">
                <a:tc>
                  <a:txBody>
                    <a:bodyPr/>
                    <a:lstStyle/>
                    <a:p>
                      <a:r>
                        <a:rPr lang="en-US" sz="1800" b="0" u="sng" kern="1200" dirty="0">
                          <a:solidFill>
                            <a:schemeClr val="dk1"/>
                          </a:solidFill>
                          <a:effectLst/>
                          <a:latin typeface="Arial" panose="020B0604020202020204" pitchFamily="34" charset="0"/>
                          <a:ea typeface="+mn-ea"/>
                          <a:cs typeface="Arial" panose="020B0604020202020204" pitchFamily="34" charset="0"/>
                        </a:rPr>
                        <a:t>Cervical cancer and breast cancer screening </a:t>
                      </a:r>
                    </a:p>
                    <a:p>
                      <a:pPr marL="285750"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Women aged 50-69 years who have never had a mammography </a:t>
                      </a:r>
                    </a:p>
                    <a:p>
                      <a:pPr marL="285750"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Women who have never had a breast exam </a:t>
                      </a:r>
                    </a:p>
                    <a:p>
                      <a:pPr marL="285750"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Women aged 30-49 years who have ever had a screening test for cervical cancer </a:t>
                      </a:r>
                      <a:endParaRPr lang="en-US" b="0" u="sng"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58.8</a:t>
                      </a:r>
                    </a:p>
                    <a:p>
                      <a:r>
                        <a:rPr lang="en-US" dirty="0">
                          <a:latin typeface="Arial" panose="020B0604020202020204" pitchFamily="34" charset="0"/>
                          <a:cs typeface="Arial" panose="020B0604020202020204" pitchFamily="34" charset="0"/>
                        </a:rPr>
                        <a:t>19.3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80.8</a:t>
                      </a:r>
                    </a:p>
                  </a:txBody>
                  <a:tcPr/>
                </a:tc>
                <a:extLst>
                  <a:ext uri="{0D108BD9-81ED-4DB2-BD59-A6C34878D82A}">
                    <a16:rowId xmlns:a16="http://schemas.microsoft.com/office/drawing/2014/main" val="10005"/>
                  </a:ext>
                </a:extLst>
              </a:tr>
            </a:tbl>
          </a:graphicData>
        </a:graphic>
      </p:graphicFrame>
      <p:sp>
        <p:nvSpPr>
          <p:cNvPr id="9" name="TextBox 8"/>
          <p:cNvSpPr txBox="1"/>
          <p:nvPr/>
        </p:nvSpPr>
        <p:spPr>
          <a:xfrm>
            <a:off x="6384273" y="6365630"/>
            <a:ext cx="4202724" cy="36927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Saint Lucia STEPS Survey, 2019</a:t>
            </a:r>
          </a:p>
        </p:txBody>
      </p:sp>
    </p:spTree>
    <p:extLst>
      <p:ext uri="{BB962C8B-B14F-4D97-AF65-F5344CB8AC3E}">
        <p14:creationId xmlns:p14="http://schemas.microsoft.com/office/powerpoint/2010/main" val="208702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22602" y="0"/>
            <a:ext cx="10058400" cy="1009650"/>
          </a:xfrm>
        </p:spPr>
        <p:txBody>
          <a:bodyPr>
            <a:normAutofit/>
          </a:bodyPr>
          <a:lstStyle/>
          <a:p>
            <a:pPr algn="ctr"/>
            <a:r>
              <a:rPr lang="en-US" sz="4400" b="1" dirty="0">
                <a:solidFill>
                  <a:schemeClr val="tx1"/>
                </a:solidFill>
                <a:latin typeface="Arial" panose="020B0604020202020204" pitchFamily="34" charset="0"/>
                <a:cs typeface="Arial" panose="020B0604020202020204" pitchFamily="34" charset="0"/>
              </a:rPr>
              <a:t>Risk factors</a:t>
            </a:r>
          </a:p>
        </p:txBody>
      </p:sp>
      <p:graphicFrame>
        <p:nvGraphicFramePr>
          <p:cNvPr id="4" name="Table 3"/>
          <p:cNvGraphicFramePr>
            <a:graphicFrameLocks noGrp="1"/>
          </p:cNvGraphicFramePr>
          <p:nvPr>
            <p:extLst>
              <p:ext uri="{D42A27DB-BD31-4B8C-83A1-F6EECF244321}">
                <p14:modId xmlns:p14="http://schemas.microsoft.com/office/powerpoint/2010/main" val="3459949511"/>
              </p:ext>
            </p:extLst>
          </p:nvPr>
        </p:nvGraphicFramePr>
        <p:xfrm>
          <a:off x="351690" y="1248506"/>
          <a:ext cx="11517924" cy="4416120"/>
        </p:xfrm>
        <a:graphic>
          <a:graphicData uri="http://schemas.openxmlformats.org/drawingml/2006/table">
            <a:tbl>
              <a:tblPr firstRow="1" bandRow="1">
                <a:tableStyleId>{5C22544A-7EE6-4342-B048-85BDC9FD1C3A}</a:tableStyleId>
              </a:tblPr>
              <a:tblGrid>
                <a:gridCol w="8546125">
                  <a:extLst>
                    <a:ext uri="{9D8B030D-6E8A-4147-A177-3AD203B41FA5}">
                      <a16:colId xmlns:a16="http://schemas.microsoft.com/office/drawing/2014/main" val="20000"/>
                    </a:ext>
                  </a:extLst>
                </a:gridCol>
                <a:gridCol w="100232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055076">
                  <a:extLst>
                    <a:ext uri="{9D8B030D-6E8A-4147-A177-3AD203B41FA5}">
                      <a16:colId xmlns:a16="http://schemas.microsoft.com/office/drawing/2014/main" val="20003"/>
                    </a:ext>
                  </a:extLst>
                </a:gridCol>
              </a:tblGrid>
              <a:tr h="545125">
                <a:tc>
                  <a:txBody>
                    <a:bodyPr/>
                    <a:lstStyle/>
                    <a:p>
                      <a:r>
                        <a:rPr lang="en-US" dirty="0">
                          <a:latin typeface="Arial" panose="020B0604020202020204" pitchFamily="34" charset="0"/>
                          <a:cs typeface="Arial" panose="020B0604020202020204" pitchFamily="34" charset="0"/>
                        </a:rPr>
                        <a:t>Risk Factor</a:t>
                      </a:r>
                    </a:p>
                  </a:txBody>
                  <a:tcPr/>
                </a:tc>
                <a:tc>
                  <a:txBody>
                    <a:bodyPr/>
                    <a:lstStyle/>
                    <a:p>
                      <a:pPr algn="ctr"/>
                      <a:r>
                        <a:rPr lang="en-US" dirty="0">
                          <a:latin typeface="Arial" panose="020B0604020202020204" pitchFamily="34" charset="0"/>
                          <a:cs typeface="Arial" panose="020B0604020202020204" pitchFamily="34" charset="0"/>
                        </a:rPr>
                        <a:t>Both</a:t>
                      </a:r>
                    </a:p>
                  </a:txBody>
                  <a:tcPr/>
                </a:tc>
                <a:tc>
                  <a:txBody>
                    <a:bodyPr/>
                    <a:lstStyle/>
                    <a:p>
                      <a:pPr algn="ctr"/>
                      <a:r>
                        <a:rPr lang="en-US" dirty="0">
                          <a:latin typeface="Arial" panose="020B0604020202020204" pitchFamily="34" charset="0"/>
                          <a:cs typeface="Arial" panose="020B0604020202020204" pitchFamily="34" charset="0"/>
                        </a:rPr>
                        <a:t>Male</a:t>
                      </a:r>
                    </a:p>
                  </a:txBody>
                  <a:tcPr/>
                </a:tc>
                <a:tc>
                  <a:txBody>
                    <a:bodyPr/>
                    <a:lstStyle/>
                    <a:p>
                      <a:pPr algn="ctr"/>
                      <a:r>
                        <a:rPr lang="en-US" dirty="0">
                          <a:latin typeface="Arial" panose="020B0604020202020204" pitchFamily="34" charset="0"/>
                          <a:cs typeface="Arial" panose="020B0604020202020204" pitchFamily="34" charset="0"/>
                        </a:rPr>
                        <a:t>Female</a:t>
                      </a:r>
                    </a:p>
                  </a:txBody>
                  <a:tcPr/>
                </a:tc>
                <a:extLst>
                  <a:ext uri="{0D108BD9-81ED-4DB2-BD59-A6C34878D82A}">
                    <a16:rowId xmlns:a16="http://schemas.microsoft.com/office/drawing/2014/main" val="10000"/>
                  </a:ext>
                </a:extLst>
              </a:tr>
              <a:tr h="386861">
                <a:tc>
                  <a:txBody>
                    <a:bodyPr/>
                    <a:lstStyle/>
                    <a:p>
                      <a:r>
                        <a:rPr lang="en-US" dirty="0">
                          <a:latin typeface="Arial" panose="020B0604020202020204" pitchFamily="34" charset="0"/>
                          <a:cs typeface="Arial" panose="020B0604020202020204" pitchFamily="34" charset="0"/>
                        </a:rPr>
                        <a:t>Mean Body Mass Index (BMI)</a:t>
                      </a:r>
                    </a:p>
                  </a:txBody>
                  <a:tcPr/>
                </a:tc>
                <a:tc>
                  <a:txBody>
                    <a:bodyPr/>
                    <a:lstStyle/>
                    <a:p>
                      <a:pPr algn="ctr"/>
                      <a:r>
                        <a:rPr lang="en-US" dirty="0">
                          <a:latin typeface="Arial" panose="020B0604020202020204" pitchFamily="34" charset="0"/>
                          <a:cs typeface="Arial" panose="020B0604020202020204" pitchFamily="34" charset="0"/>
                        </a:rPr>
                        <a:t>28.4</a:t>
                      </a:r>
                    </a:p>
                  </a:txBody>
                  <a:tcPr/>
                </a:tc>
                <a:tc>
                  <a:txBody>
                    <a:bodyPr/>
                    <a:lstStyle/>
                    <a:p>
                      <a:pPr algn="ctr"/>
                      <a:r>
                        <a:rPr lang="en-US" dirty="0">
                          <a:latin typeface="Arial" panose="020B0604020202020204" pitchFamily="34" charset="0"/>
                          <a:cs typeface="Arial" panose="020B0604020202020204" pitchFamily="34" charset="0"/>
                        </a:rPr>
                        <a:t>26.1</a:t>
                      </a:r>
                    </a:p>
                  </a:txBody>
                  <a:tcPr/>
                </a:tc>
                <a:tc>
                  <a:txBody>
                    <a:bodyPr/>
                    <a:lstStyle/>
                    <a:p>
                      <a:pPr algn="ctr"/>
                      <a:r>
                        <a:rPr lang="en-US" dirty="0">
                          <a:latin typeface="Arial" panose="020B0604020202020204" pitchFamily="34" charset="0"/>
                          <a:cs typeface="Arial" panose="020B0604020202020204" pitchFamily="34" charset="0"/>
                        </a:rPr>
                        <a:t>30.2</a:t>
                      </a:r>
                    </a:p>
                  </a:txBody>
                  <a:tcPr/>
                </a:tc>
                <a:extLst>
                  <a:ext uri="{0D108BD9-81ED-4DB2-BD59-A6C34878D82A}">
                    <a16:rowId xmlns:a16="http://schemas.microsoft.com/office/drawing/2014/main" val="10001"/>
                  </a:ext>
                </a:extLst>
              </a:tr>
              <a:tr h="450166">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Percentage who are overweight or obese (BMI ≥ 25 kg/m</a:t>
                      </a:r>
                      <a:r>
                        <a:rPr lang="en-US" sz="1800" kern="1200" baseline="30000" dirty="0">
                          <a:solidFill>
                            <a:schemeClr val="dk1"/>
                          </a:solidFill>
                          <a:effectLst/>
                          <a:latin typeface="Arial" panose="020B0604020202020204" pitchFamily="34" charset="0"/>
                          <a:ea typeface="+mn-ea"/>
                          <a:cs typeface="Arial" panose="020B0604020202020204" pitchFamily="34" charset="0"/>
                        </a:rPr>
                        <a:t>2</a:t>
                      </a:r>
                      <a:r>
                        <a:rPr lang="en-US" sz="1800" kern="1200" dirty="0">
                          <a:solidFill>
                            <a:schemeClr val="dk1"/>
                          </a:solidFill>
                          <a:effectLst/>
                          <a:latin typeface="Arial" panose="020B0604020202020204" pitchFamily="34" charset="0"/>
                          <a:ea typeface="+mn-ea"/>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tc>
                  <a:txBody>
                    <a:bodyPr/>
                    <a:lstStyle/>
                    <a:p>
                      <a:pPr algn="ctr"/>
                      <a:r>
                        <a:rPr lang="en-US" dirty="0">
                          <a:solidFill>
                            <a:srgbClr val="FF0000"/>
                          </a:solidFill>
                          <a:latin typeface="Arial" panose="020B0604020202020204" pitchFamily="34" charset="0"/>
                          <a:cs typeface="Arial" panose="020B0604020202020204" pitchFamily="34" charset="0"/>
                        </a:rPr>
                        <a:t>65.0</a:t>
                      </a:r>
                    </a:p>
                  </a:txBody>
                  <a:tcPr/>
                </a:tc>
                <a:tc>
                  <a:txBody>
                    <a:bodyPr/>
                    <a:lstStyle/>
                    <a:p>
                      <a:pPr algn="ctr"/>
                      <a:r>
                        <a:rPr lang="en-US" dirty="0">
                          <a:solidFill>
                            <a:srgbClr val="FF0000"/>
                          </a:solidFill>
                          <a:latin typeface="Arial" panose="020B0604020202020204" pitchFamily="34" charset="0"/>
                          <a:cs typeface="Arial" panose="020B0604020202020204" pitchFamily="34" charset="0"/>
                        </a:rPr>
                        <a:t>50.0</a:t>
                      </a:r>
                    </a:p>
                  </a:txBody>
                  <a:tcPr/>
                </a:tc>
                <a:tc>
                  <a:txBody>
                    <a:bodyPr/>
                    <a:lstStyle/>
                    <a:p>
                      <a:pPr algn="ctr"/>
                      <a:r>
                        <a:rPr lang="en-US" dirty="0">
                          <a:solidFill>
                            <a:srgbClr val="FF0000"/>
                          </a:solidFill>
                          <a:latin typeface="Arial" panose="020B0604020202020204" pitchFamily="34" charset="0"/>
                          <a:cs typeface="Arial" panose="020B0604020202020204" pitchFamily="34" charset="0"/>
                        </a:rPr>
                        <a:t>76.8</a:t>
                      </a:r>
                    </a:p>
                  </a:txBody>
                  <a:tcPr/>
                </a:tc>
                <a:extLst>
                  <a:ext uri="{0D108BD9-81ED-4DB2-BD59-A6C34878D82A}">
                    <a16:rowId xmlns:a16="http://schemas.microsoft.com/office/drawing/2014/main" val="10002"/>
                  </a:ext>
                </a:extLst>
              </a:tr>
              <a:tr h="404446">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Percentage who are obese (BMI ≥ 30 kg/m</a:t>
                      </a:r>
                      <a:r>
                        <a:rPr lang="en-US" sz="1800" kern="1200" baseline="30000" dirty="0">
                          <a:solidFill>
                            <a:schemeClr val="dk1"/>
                          </a:solidFill>
                          <a:effectLst/>
                          <a:latin typeface="Arial" panose="020B0604020202020204" pitchFamily="34" charset="0"/>
                          <a:ea typeface="+mn-ea"/>
                          <a:cs typeface="Arial" panose="020B0604020202020204" pitchFamily="34" charset="0"/>
                        </a:rPr>
                        <a:t>2</a:t>
                      </a:r>
                      <a:r>
                        <a:rPr lang="en-US" sz="1800" kern="1200" dirty="0">
                          <a:solidFill>
                            <a:schemeClr val="dk1"/>
                          </a:solidFill>
                          <a:effectLst/>
                          <a:latin typeface="Arial" panose="020B0604020202020204" pitchFamily="34" charset="0"/>
                          <a:ea typeface="+mn-ea"/>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34.9</a:t>
                      </a:r>
                    </a:p>
                  </a:txBody>
                  <a:tcPr/>
                </a:tc>
                <a:tc>
                  <a:txBody>
                    <a:bodyPr/>
                    <a:lstStyle/>
                    <a:p>
                      <a:pPr algn="ctr"/>
                      <a:r>
                        <a:rPr lang="en-US" dirty="0">
                          <a:latin typeface="Arial" panose="020B0604020202020204" pitchFamily="34" charset="0"/>
                          <a:cs typeface="Arial" panose="020B0604020202020204" pitchFamily="34" charset="0"/>
                        </a:rPr>
                        <a:t>20.6</a:t>
                      </a:r>
                    </a:p>
                  </a:txBody>
                  <a:tcPr/>
                </a:tc>
                <a:tc>
                  <a:txBody>
                    <a:bodyPr/>
                    <a:lstStyle/>
                    <a:p>
                      <a:pPr algn="ctr"/>
                      <a:r>
                        <a:rPr lang="en-US" dirty="0">
                          <a:solidFill>
                            <a:srgbClr val="FF0000"/>
                          </a:solidFill>
                          <a:latin typeface="Arial" panose="020B0604020202020204" pitchFamily="34" charset="0"/>
                          <a:cs typeface="Arial" panose="020B0604020202020204" pitchFamily="34" charset="0"/>
                        </a:rPr>
                        <a:t>46.1</a:t>
                      </a:r>
                    </a:p>
                  </a:txBody>
                  <a:tcPr/>
                </a:tc>
                <a:extLst>
                  <a:ext uri="{0D108BD9-81ED-4DB2-BD59-A6C34878D82A}">
                    <a16:rowId xmlns:a16="http://schemas.microsoft.com/office/drawing/2014/main" val="10003"/>
                  </a:ext>
                </a:extLst>
              </a:tr>
              <a:tr h="692834">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Percentage with raised total cholesterol (≥ 190 mg/dl or currently on medication for raised cholesterol) </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31.9</a:t>
                      </a:r>
                    </a:p>
                  </a:txBody>
                  <a:tcPr/>
                </a:tc>
                <a:tc>
                  <a:txBody>
                    <a:bodyPr/>
                    <a:lstStyle/>
                    <a:p>
                      <a:pPr algn="ctr"/>
                      <a:r>
                        <a:rPr lang="en-US" dirty="0">
                          <a:latin typeface="Arial" panose="020B0604020202020204" pitchFamily="34" charset="0"/>
                          <a:cs typeface="Arial" panose="020B0604020202020204" pitchFamily="34" charset="0"/>
                        </a:rPr>
                        <a:t>23.4</a:t>
                      </a:r>
                    </a:p>
                  </a:txBody>
                  <a:tcPr/>
                </a:tc>
                <a:tc>
                  <a:txBody>
                    <a:bodyPr/>
                    <a:lstStyle/>
                    <a:p>
                      <a:pPr algn="ctr"/>
                      <a:r>
                        <a:rPr lang="en-US" dirty="0">
                          <a:latin typeface="Arial" panose="020B0604020202020204" pitchFamily="34" charset="0"/>
                          <a:cs typeface="Arial" panose="020B0604020202020204" pitchFamily="34" charset="0"/>
                        </a:rPr>
                        <a:t>38.5</a:t>
                      </a:r>
                    </a:p>
                  </a:txBody>
                  <a:tcPr/>
                </a:tc>
                <a:extLst>
                  <a:ext uri="{0D108BD9-81ED-4DB2-BD59-A6C34878D82A}">
                    <a16:rowId xmlns:a16="http://schemas.microsoft.com/office/drawing/2014/main" val="10004"/>
                  </a:ext>
                </a:extLst>
              </a:tr>
              <a:tr h="545124">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Percentage with raised BP, not previously diagnosed </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37.3</a:t>
                      </a:r>
                    </a:p>
                  </a:txBody>
                  <a:tcPr/>
                </a:tc>
                <a:tc>
                  <a:txBody>
                    <a:bodyPr/>
                    <a:lstStyle/>
                    <a:p>
                      <a:pPr algn="ctr"/>
                      <a:r>
                        <a:rPr lang="en-US" dirty="0">
                          <a:solidFill>
                            <a:srgbClr val="FF0000"/>
                          </a:solidFill>
                          <a:latin typeface="Arial" panose="020B0604020202020204" pitchFamily="34" charset="0"/>
                          <a:cs typeface="Arial" panose="020B0604020202020204" pitchFamily="34" charset="0"/>
                        </a:rPr>
                        <a:t>52.8</a:t>
                      </a:r>
                    </a:p>
                  </a:txBody>
                  <a:tcPr/>
                </a:tc>
                <a:tc>
                  <a:txBody>
                    <a:bodyPr/>
                    <a:lstStyle/>
                    <a:p>
                      <a:pPr algn="ctr"/>
                      <a:r>
                        <a:rPr lang="en-US" dirty="0">
                          <a:latin typeface="Arial" panose="020B0604020202020204" pitchFamily="34" charset="0"/>
                          <a:cs typeface="Arial" panose="020B0604020202020204" pitchFamily="34" charset="0"/>
                        </a:rPr>
                        <a:t>26.0</a:t>
                      </a:r>
                    </a:p>
                  </a:txBody>
                  <a:tcPr/>
                </a:tc>
                <a:extLst>
                  <a:ext uri="{0D108BD9-81ED-4DB2-BD59-A6C34878D82A}">
                    <a16:rowId xmlns:a16="http://schemas.microsoft.com/office/drawing/2014/main" val="10005"/>
                  </a:ext>
                </a:extLst>
              </a:tr>
              <a:tr h="509953">
                <a:tc>
                  <a:txBody>
                    <a:bodyPr/>
                    <a:lstStyle/>
                    <a:p>
                      <a:pPr marL="52705">
                        <a:lnSpc>
                          <a:spcPct val="107000"/>
                        </a:lnSpc>
                        <a:spcAft>
                          <a:spcPts val="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Percentage with raised BP, previously diagnosed, not currently on medication </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5715" marT="37465" marB="0" anchor="ctr"/>
                </a:tc>
                <a:tc>
                  <a:txBody>
                    <a:bodyPr/>
                    <a:lstStyle/>
                    <a:p>
                      <a:pPr marL="3810" algn="ctr">
                        <a:lnSpc>
                          <a:spcPct val="107000"/>
                        </a:lnSpc>
                        <a:spcAft>
                          <a:spcPts val="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22.5</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270" algn="ctr">
                        <a:lnSpc>
                          <a:spcPct val="107000"/>
                        </a:lnSpc>
                        <a:spcAft>
                          <a:spcPts val="0"/>
                        </a:spcAft>
                      </a:pP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5715" marT="37465" marB="0"/>
                </a:tc>
                <a:tc>
                  <a:txBody>
                    <a:bodyPr/>
                    <a:lstStyle/>
                    <a:p>
                      <a:pPr marL="4445" algn="ctr">
                        <a:lnSpc>
                          <a:spcPct val="107000"/>
                        </a:lnSpc>
                        <a:spcAft>
                          <a:spcPts val="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21.8</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5715" marT="37465" marB="0"/>
                </a:tc>
                <a:tc>
                  <a:txBody>
                    <a:bodyPr/>
                    <a:lstStyle/>
                    <a:p>
                      <a:pPr marL="3175" algn="ctr">
                        <a:lnSpc>
                          <a:spcPct val="107000"/>
                        </a:lnSpc>
                        <a:spcAft>
                          <a:spcPts val="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23.1</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5715" marT="37465" marB="0"/>
                </a:tc>
                <a:extLst>
                  <a:ext uri="{0D108BD9-81ED-4DB2-BD59-A6C34878D82A}">
                    <a16:rowId xmlns:a16="http://schemas.microsoft.com/office/drawing/2014/main" val="10006"/>
                  </a:ext>
                </a:extLst>
              </a:tr>
              <a:tr h="788377">
                <a:tc>
                  <a:txBody>
                    <a:bodyPr/>
                    <a:lstStyle/>
                    <a:p>
                      <a:pPr marL="52705">
                        <a:lnSpc>
                          <a:spcPct val="107000"/>
                        </a:lnSpc>
                        <a:spcAft>
                          <a:spcPts val="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Percentage with raised BP, previously diagnosed, currently on medication, not controlled </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5715" marT="37465" marB="0"/>
                </a:tc>
                <a:tc>
                  <a:txBody>
                    <a:bodyPr/>
                    <a:lstStyle/>
                    <a:p>
                      <a:pPr marL="3810" algn="ctr">
                        <a:lnSpc>
                          <a:spcPct val="107000"/>
                        </a:lnSpc>
                        <a:spcAft>
                          <a:spcPts val="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26.1</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5715" marT="37465" marB="0"/>
                </a:tc>
                <a:tc>
                  <a:txBody>
                    <a:bodyPr/>
                    <a:lstStyle/>
                    <a:p>
                      <a:pPr marL="4445" algn="ctr">
                        <a:lnSpc>
                          <a:spcPct val="107000"/>
                        </a:lnSpc>
                        <a:spcAft>
                          <a:spcPts val="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18.1</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5715" marT="37465" marB="0"/>
                </a:tc>
                <a:tc>
                  <a:txBody>
                    <a:bodyPr/>
                    <a:lstStyle/>
                    <a:p>
                      <a:pPr marL="3175" algn="ctr">
                        <a:lnSpc>
                          <a:spcPct val="107000"/>
                        </a:lnSpc>
                        <a:spcAft>
                          <a:spcPts val="0"/>
                        </a:spcAft>
                      </a:pPr>
                      <a:r>
                        <a:rPr lang="en-US" sz="1800" dirty="0">
                          <a:solidFill>
                            <a:srgbClr val="FF0000"/>
                          </a:solidFill>
                          <a:effectLst/>
                          <a:latin typeface="Arial" panose="020B0604020202020204" pitchFamily="34" charset="0"/>
                          <a:ea typeface="Arial" panose="020B0604020202020204" pitchFamily="34" charset="0"/>
                          <a:cs typeface="Arial" panose="020B0604020202020204" pitchFamily="34" charset="0"/>
                        </a:rPr>
                        <a:t>31.9</a:t>
                      </a:r>
                      <a:endParaRPr lang="en-US"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0" marR="5715" marT="37465"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3830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503F-EEA8-449C-B515-E3C3CB589CC6}"/>
              </a:ext>
            </a:extLst>
          </p:cNvPr>
          <p:cNvSpPr>
            <a:spLocks noGrp="1"/>
          </p:cNvSpPr>
          <p:nvPr>
            <p:ph type="title"/>
          </p:nvPr>
        </p:nvSpPr>
        <p:spPr>
          <a:xfrm>
            <a:off x="2207703" y="231134"/>
            <a:ext cx="10058400" cy="880110"/>
          </a:xfrm>
        </p:spPr>
        <p:txBody>
          <a:bodyPr>
            <a:normAutofit/>
          </a:bodyPr>
          <a:lstStyle/>
          <a:p>
            <a:r>
              <a:rPr lang="en-US" sz="4400" b="1" dirty="0">
                <a:solidFill>
                  <a:schemeClr val="tx1"/>
                </a:solidFill>
                <a:latin typeface="Arial" panose="020B0604020202020204" pitchFamily="34" charset="0"/>
                <a:cs typeface="Arial" panose="020B0604020202020204" pitchFamily="34" charset="0"/>
              </a:rPr>
              <a:t>Morbidity (Primary Care)</a:t>
            </a:r>
            <a:endParaRPr lang="en-LC" sz="4400" b="1" dirty="0">
              <a:solidFill>
                <a:schemeClr val="tx1"/>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2F3EF19-60AB-4296-A70B-BBA58FB2906A}"/>
              </a:ext>
            </a:extLst>
          </p:cNvPr>
          <p:cNvGraphicFramePr>
            <a:graphicFrameLocks noGrp="1"/>
          </p:cNvGraphicFramePr>
          <p:nvPr>
            <p:extLst>
              <p:ext uri="{D42A27DB-BD31-4B8C-83A1-F6EECF244321}">
                <p14:modId xmlns:p14="http://schemas.microsoft.com/office/powerpoint/2010/main" val="734287982"/>
              </p:ext>
            </p:extLst>
          </p:nvPr>
        </p:nvGraphicFramePr>
        <p:xfrm>
          <a:off x="936885" y="1633928"/>
          <a:ext cx="10171574" cy="4184451"/>
        </p:xfrm>
        <a:graphic>
          <a:graphicData uri="http://schemas.openxmlformats.org/drawingml/2006/table">
            <a:tbl>
              <a:tblPr>
                <a:tableStyleId>{5C22544A-7EE6-4342-B048-85BDC9FD1C3A}</a:tableStyleId>
              </a:tblPr>
              <a:tblGrid>
                <a:gridCol w="3469686">
                  <a:extLst>
                    <a:ext uri="{9D8B030D-6E8A-4147-A177-3AD203B41FA5}">
                      <a16:colId xmlns:a16="http://schemas.microsoft.com/office/drawing/2014/main" val="1383468183"/>
                    </a:ext>
                  </a:extLst>
                </a:gridCol>
                <a:gridCol w="3453454">
                  <a:extLst>
                    <a:ext uri="{9D8B030D-6E8A-4147-A177-3AD203B41FA5}">
                      <a16:colId xmlns:a16="http://schemas.microsoft.com/office/drawing/2014/main" val="2202998550"/>
                    </a:ext>
                  </a:extLst>
                </a:gridCol>
                <a:gridCol w="3248434">
                  <a:extLst>
                    <a:ext uri="{9D8B030D-6E8A-4147-A177-3AD203B41FA5}">
                      <a16:colId xmlns:a16="http://schemas.microsoft.com/office/drawing/2014/main" val="1455639227"/>
                    </a:ext>
                  </a:extLst>
                </a:gridCol>
              </a:tblGrid>
              <a:tr h="329633">
                <a:tc>
                  <a:txBody>
                    <a:bodyPr/>
                    <a:lstStyle/>
                    <a:p>
                      <a:pPr algn="ctr" fontAlgn="b"/>
                      <a:r>
                        <a:rPr lang="en-LC" sz="2000" b="1" u="none" strike="noStrike" dirty="0">
                          <a:effectLst/>
                          <a:latin typeface="Arial" panose="020B0604020202020204" pitchFamily="34" charset="0"/>
                          <a:cs typeface="Arial" panose="020B0604020202020204" pitchFamily="34" charset="0"/>
                        </a:rPr>
                        <a:t>202</a:t>
                      </a:r>
                      <a:r>
                        <a:rPr lang="en-US" sz="2000" b="1" u="none" strike="noStrike" dirty="0">
                          <a:effectLst/>
                          <a:latin typeface="Arial" panose="020B0604020202020204" pitchFamily="34" charset="0"/>
                          <a:cs typeface="Arial" panose="020B0604020202020204" pitchFamily="34" charset="0"/>
                        </a:rPr>
                        <a:t>2</a:t>
                      </a:r>
                      <a:endParaRPr lang="en-LC"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1">
                        <a:lumMod val="40000"/>
                        <a:lumOff val="60000"/>
                      </a:schemeClr>
                    </a:solidFill>
                  </a:tcPr>
                </a:tc>
                <a:tc>
                  <a:txBody>
                    <a:bodyPr/>
                    <a:lstStyle/>
                    <a:p>
                      <a:pPr algn="ctr" fontAlgn="b"/>
                      <a:r>
                        <a:rPr lang="en-LC" sz="2000" b="1" u="none" strike="noStrike" dirty="0">
                          <a:effectLst/>
                          <a:latin typeface="Arial" panose="020B0604020202020204" pitchFamily="34" charset="0"/>
                          <a:cs typeface="Arial" panose="020B0604020202020204" pitchFamily="34" charset="0"/>
                        </a:rPr>
                        <a:t>202</a:t>
                      </a:r>
                      <a:r>
                        <a:rPr lang="en-US" sz="2000" b="1" u="none" strike="noStrike" dirty="0">
                          <a:effectLst/>
                          <a:latin typeface="Arial" panose="020B0604020202020204" pitchFamily="34" charset="0"/>
                          <a:cs typeface="Arial" panose="020B0604020202020204" pitchFamily="34" charset="0"/>
                        </a:rPr>
                        <a:t>3</a:t>
                      </a:r>
                      <a:endParaRPr lang="en-LC"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1">
                        <a:lumMod val="40000"/>
                        <a:lumOff val="60000"/>
                      </a:schemeClr>
                    </a:solidFill>
                  </a:tcPr>
                </a:tc>
                <a:tc>
                  <a:txBody>
                    <a:bodyPr/>
                    <a:lstStyle/>
                    <a:p>
                      <a:pPr algn="ctr" fontAlgn="b"/>
                      <a:r>
                        <a:rPr lang="en-LC" sz="2000" b="1" u="none" strike="noStrike" dirty="0">
                          <a:effectLst/>
                          <a:latin typeface="Arial" panose="020B0604020202020204" pitchFamily="34" charset="0"/>
                          <a:cs typeface="Arial" panose="020B0604020202020204" pitchFamily="34" charset="0"/>
                        </a:rPr>
                        <a:t>202</a:t>
                      </a:r>
                      <a:r>
                        <a:rPr lang="en-US" sz="2000" b="1" u="none" strike="noStrike" dirty="0">
                          <a:effectLst/>
                          <a:latin typeface="Arial" panose="020B0604020202020204" pitchFamily="34" charset="0"/>
                          <a:cs typeface="Arial" panose="020B0604020202020204" pitchFamily="34" charset="0"/>
                        </a:rPr>
                        <a:t>4</a:t>
                      </a:r>
                      <a:endParaRPr lang="en-LC"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3266271436"/>
                  </a:ext>
                </a:extLst>
              </a:tr>
              <a:tr h="379835">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Essential (primary) hypertension</a:t>
                      </a:r>
                    </a:p>
                  </a:txBody>
                  <a:tcPr marL="7620" marR="7620" marT="7620" marB="0" anchor="ctr">
                    <a:solidFill>
                      <a:schemeClr val="accent6">
                        <a:lumMod val="40000"/>
                        <a:lumOff val="60000"/>
                      </a:schemeClr>
                    </a:solidFill>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Acute upper respiratory infection, unspecified</a:t>
                      </a:r>
                    </a:p>
                  </a:txBody>
                  <a:tcPr marL="7620" marR="7620" marT="7620" marB="0" anchor="ctr">
                    <a:solidFill>
                      <a:schemeClr val="accent2">
                        <a:lumMod val="20000"/>
                        <a:lumOff val="80000"/>
                      </a:schemeClr>
                    </a:solidFill>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Essential (primary) hypertension</a:t>
                      </a:r>
                    </a:p>
                  </a:txBody>
                  <a:tcPr marL="7620" marR="7620" marT="7620" marB="0" anchor="ctr">
                    <a:solidFill>
                      <a:schemeClr val="accent6">
                        <a:lumMod val="40000"/>
                        <a:lumOff val="60000"/>
                      </a:schemeClr>
                    </a:solidFill>
                  </a:tcPr>
                </a:tc>
                <a:extLst>
                  <a:ext uri="{0D108BD9-81ED-4DB2-BD59-A6C34878D82A}">
                    <a16:rowId xmlns:a16="http://schemas.microsoft.com/office/drawing/2014/main" val="414190564"/>
                  </a:ext>
                </a:extLst>
              </a:tr>
              <a:tr h="379835">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Issue of repeat prescription</a:t>
                      </a:r>
                    </a:p>
                  </a:txBody>
                  <a:tcPr marL="7620" marR="7620" marT="7620" marB="0" anchor="ctr">
                    <a:solidFill>
                      <a:schemeClr val="accent2">
                        <a:lumMod val="20000"/>
                        <a:lumOff val="80000"/>
                      </a:schemeClr>
                    </a:solidFill>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Essential (primary) hypertension</a:t>
                      </a:r>
                    </a:p>
                  </a:txBody>
                  <a:tcPr marL="7620" marR="7620" marT="7620" marB="0" anchor="ctr">
                    <a:solidFill>
                      <a:schemeClr val="accent6">
                        <a:lumMod val="40000"/>
                        <a:lumOff val="60000"/>
                      </a:schemeClr>
                    </a:solidFill>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Acute upper respiratory infection, unspecified</a:t>
                      </a:r>
                    </a:p>
                  </a:txBody>
                  <a:tcPr marL="7620" marR="7620" marT="7620" marB="0" anchor="ctr">
                    <a:solidFill>
                      <a:schemeClr val="accent2">
                        <a:lumMod val="20000"/>
                        <a:lumOff val="80000"/>
                      </a:schemeClr>
                    </a:solidFill>
                  </a:tcPr>
                </a:tc>
                <a:extLst>
                  <a:ext uri="{0D108BD9-81ED-4DB2-BD59-A6C34878D82A}">
                    <a16:rowId xmlns:a16="http://schemas.microsoft.com/office/drawing/2014/main" val="4168600118"/>
                  </a:ext>
                </a:extLst>
              </a:tr>
              <a:tr h="379835">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Acute upper respiratory infection, unspecified</a:t>
                      </a:r>
                    </a:p>
                  </a:txBody>
                  <a:tcPr marL="7620" marR="7620" marT="7620" marB="0" anchor="ctr">
                    <a:solidFill>
                      <a:schemeClr val="accent4">
                        <a:lumMod val="20000"/>
                        <a:lumOff val="80000"/>
                      </a:schemeClr>
                    </a:solidFill>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Issue of repeat prescription</a:t>
                      </a:r>
                    </a:p>
                  </a:txBody>
                  <a:tcPr marL="7620" marR="7620" marT="7620" marB="0" anchor="ctr">
                    <a:solidFill>
                      <a:schemeClr val="accent4">
                        <a:lumMod val="20000"/>
                        <a:lumOff val="80000"/>
                      </a:schemeClr>
                    </a:solidFill>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Issue of repeat prescription</a:t>
                      </a:r>
                    </a:p>
                  </a:txBody>
                  <a:tcPr marL="7620" marR="7620" marT="7620" marB="0" anchor="ctr">
                    <a:solidFill>
                      <a:schemeClr val="accent4">
                        <a:lumMod val="20000"/>
                        <a:lumOff val="80000"/>
                      </a:schemeClr>
                    </a:solidFill>
                  </a:tcPr>
                </a:tc>
                <a:extLst>
                  <a:ext uri="{0D108BD9-81ED-4DB2-BD59-A6C34878D82A}">
                    <a16:rowId xmlns:a16="http://schemas.microsoft.com/office/drawing/2014/main" val="2405389533"/>
                  </a:ext>
                </a:extLst>
              </a:tr>
              <a:tr h="393952">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Schizophrenia, unspecified</a:t>
                      </a:r>
                    </a:p>
                  </a:txBody>
                  <a:tcPr marL="7620" marR="7620" marT="7620"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Acute nasopharyngitis [common cold]</a:t>
                      </a:r>
                    </a:p>
                  </a:txBody>
                  <a:tcPr marL="7620" marR="7620" marT="7620"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Non-insulin-dependent diabetes mellitus, without complications</a:t>
                      </a:r>
                    </a:p>
                  </a:txBody>
                  <a:tcPr marL="7620" marR="7620" marT="7620" marB="0" anchor="ctr"/>
                </a:tc>
                <a:extLst>
                  <a:ext uri="{0D108BD9-81ED-4DB2-BD59-A6C34878D82A}">
                    <a16:rowId xmlns:a16="http://schemas.microsoft.com/office/drawing/2014/main" val="3743834085"/>
                  </a:ext>
                </a:extLst>
              </a:tr>
              <a:tr h="393952">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Non-insulin-dependent diabetes mellitus, with other specified complications</a:t>
                      </a:r>
                    </a:p>
                  </a:txBody>
                  <a:tcPr marL="7620" marR="7620" marT="7620"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Diarrhea and gastroenteritis of presumed infectious origin</a:t>
                      </a:r>
                    </a:p>
                  </a:txBody>
                  <a:tcPr marL="7620" marR="7620" marT="7620"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Diarrhea and gastroenteritis of presumed infectious origin</a:t>
                      </a:r>
                    </a:p>
                  </a:txBody>
                  <a:tcPr marL="7620" marR="7620" marT="7620" marB="0" anchor="ctr"/>
                </a:tc>
                <a:extLst>
                  <a:ext uri="{0D108BD9-81ED-4DB2-BD59-A6C34878D82A}">
                    <a16:rowId xmlns:a16="http://schemas.microsoft.com/office/drawing/2014/main" val="86486711"/>
                  </a:ext>
                </a:extLst>
              </a:tr>
              <a:tr h="379835">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Urinary tract infection, site not specified</a:t>
                      </a:r>
                    </a:p>
                  </a:txBody>
                  <a:tcPr marL="7620" marR="7620" marT="7620"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Urinary tract infection, site not specified</a:t>
                      </a:r>
                    </a:p>
                  </a:txBody>
                  <a:tcPr marL="7620" marR="7620" marT="7620"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Acute nasopharyngitis [common cold]</a:t>
                      </a:r>
                    </a:p>
                  </a:txBody>
                  <a:tcPr marL="7620" marR="7620" marT="7620" marB="0" anchor="ctr"/>
                </a:tc>
                <a:extLst>
                  <a:ext uri="{0D108BD9-81ED-4DB2-BD59-A6C34878D82A}">
                    <a16:rowId xmlns:a16="http://schemas.microsoft.com/office/drawing/2014/main" val="2579038365"/>
                  </a:ext>
                </a:extLst>
              </a:tr>
              <a:tr h="379835">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Low back pain</a:t>
                      </a:r>
                    </a:p>
                  </a:txBody>
                  <a:tcPr marL="7620" marR="7620" marT="7620"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Acute tonsillitis, unspecified</a:t>
                      </a:r>
                    </a:p>
                  </a:txBody>
                  <a:tcPr marL="7620" marR="7620" marT="7620"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Urinary tract infection, site not specified</a:t>
                      </a:r>
                    </a:p>
                  </a:txBody>
                  <a:tcPr marL="7620" marR="7620" marT="7620" marB="0" anchor="ctr"/>
                </a:tc>
                <a:extLst>
                  <a:ext uri="{0D108BD9-81ED-4DB2-BD59-A6C34878D82A}">
                    <a16:rowId xmlns:a16="http://schemas.microsoft.com/office/drawing/2014/main" val="4024623506"/>
                  </a:ext>
                </a:extLst>
              </a:tr>
              <a:tr h="393952">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Examination of ears and hearing</a:t>
                      </a:r>
                    </a:p>
                  </a:txBody>
                  <a:tcPr marL="7620" marR="7620" marT="7620"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Non-insulin-dependent diabetes mellitus, without complications</a:t>
                      </a:r>
                    </a:p>
                  </a:txBody>
                  <a:tcPr marL="7620" marR="7620" marT="7620"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Non-insulin-dependent diabetes mellitus, with other specified complications</a:t>
                      </a:r>
                    </a:p>
                  </a:txBody>
                  <a:tcPr marL="7620" marR="7620" marT="7620" marB="0" anchor="ctr"/>
                </a:tc>
                <a:extLst>
                  <a:ext uri="{0D108BD9-81ED-4DB2-BD59-A6C34878D82A}">
                    <a16:rowId xmlns:a16="http://schemas.microsoft.com/office/drawing/2014/main" val="504024890"/>
                  </a:ext>
                </a:extLst>
              </a:tr>
              <a:tr h="379835">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General medical examination</a:t>
                      </a:r>
                    </a:p>
                  </a:txBody>
                  <a:tcPr marL="7620" marR="7620" marT="7620" marB="0" anchor="ctr"/>
                </a:tc>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Cough</a:t>
                      </a:r>
                    </a:p>
                  </a:txBody>
                  <a:tcPr marL="7620" marR="7620" marT="7620"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Low back pain</a:t>
                      </a:r>
                    </a:p>
                  </a:txBody>
                  <a:tcPr marL="7620" marR="7620" marT="7620" marB="0" anchor="ctr"/>
                </a:tc>
                <a:extLst>
                  <a:ext uri="{0D108BD9-81ED-4DB2-BD59-A6C34878D82A}">
                    <a16:rowId xmlns:a16="http://schemas.microsoft.com/office/drawing/2014/main" val="1217524143"/>
                  </a:ext>
                </a:extLst>
              </a:tr>
              <a:tr h="393952">
                <a:tc>
                  <a:txBody>
                    <a:bodyPr/>
                    <a:lstStyle/>
                    <a:p>
                      <a:pPr algn="l" fontAlgn="b"/>
                      <a:r>
                        <a:rPr lang="en-US" sz="1200" b="0" i="0" u="none" strike="noStrike" dirty="0" err="1">
                          <a:solidFill>
                            <a:srgbClr val="000000"/>
                          </a:solidFill>
                          <a:effectLst/>
                          <a:latin typeface="Arial" panose="020B0604020202020204" pitchFamily="34" charset="0"/>
                          <a:cs typeface="Arial" panose="020B0604020202020204" pitchFamily="34" charset="0"/>
                        </a:rPr>
                        <a:t>Diarrhoea</a:t>
                      </a:r>
                      <a:r>
                        <a:rPr lang="en-US" sz="1200" b="0" i="0" u="none" strike="noStrike" dirty="0">
                          <a:solidFill>
                            <a:srgbClr val="000000"/>
                          </a:solidFill>
                          <a:effectLst/>
                          <a:latin typeface="Arial" panose="020B0604020202020204" pitchFamily="34" charset="0"/>
                          <a:cs typeface="Arial" panose="020B0604020202020204" pitchFamily="34" charset="0"/>
                        </a:rPr>
                        <a:t> and gastroenteritis of presumed infectious origin</a:t>
                      </a:r>
                    </a:p>
                  </a:txBody>
                  <a:tcPr marL="7620" marR="7620" marT="7620"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Unspecified acute lower respiratory infection</a:t>
                      </a:r>
                    </a:p>
                  </a:txBody>
                  <a:tcPr marL="7620" marR="7620" marT="7620"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General medical examination</a:t>
                      </a:r>
                    </a:p>
                  </a:txBody>
                  <a:tcPr marL="7620" marR="7620" marT="7620" marB="0" anchor="ctr"/>
                </a:tc>
                <a:extLst>
                  <a:ext uri="{0D108BD9-81ED-4DB2-BD59-A6C34878D82A}">
                    <a16:rowId xmlns:a16="http://schemas.microsoft.com/office/drawing/2014/main" val="915385734"/>
                  </a:ext>
                </a:extLst>
              </a:tr>
            </a:tbl>
          </a:graphicData>
        </a:graphic>
      </p:graphicFrame>
    </p:spTree>
    <p:extLst>
      <p:ext uri="{BB962C8B-B14F-4D97-AF65-F5344CB8AC3E}">
        <p14:creationId xmlns:p14="http://schemas.microsoft.com/office/powerpoint/2010/main" val="288361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608" y="267868"/>
            <a:ext cx="10058400" cy="662116"/>
          </a:xfrm>
        </p:spPr>
        <p:txBody>
          <a:bodyPr>
            <a:normAutofit/>
          </a:bodyPr>
          <a:lstStyle/>
          <a:p>
            <a:pPr algn="ctr"/>
            <a:r>
              <a:rPr lang="en-US" sz="3600" b="1" dirty="0">
                <a:solidFill>
                  <a:schemeClr val="tx1"/>
                </a:solidFill>
                <a:latin typeface="Arial" panose="020B0604020202020204" pitchFamily="34" charset="0"/>
                <a:cs typeface="Arial" panose="020B0604020202020204" pitchFamily="34" charset="0"/>
              </a:rPr>
              <a:t>Morbidity: other communicable diseases</a:t>
            </a:r>
          </a:p>
        </p:txBody>
      </p:sp>
      <p:graphicFrame>
        <p:nvGraphicFramePr>
          <p:cNvPr id="3" name="Table 2">
            <a:extLst>
              <a:ext uri="{FF2B5EF4-FFF2-40B4-BE49-F238E27FC236}">
                <a16:creationId xmlns:a16="http://schemas.microsoft.com/office/drawing/2014/main" id="{E7C6059E-32C1-451E-A7C8-6FFFDBA377F3}"/>
              </a:ext>
            </a:extLst>
          </p:cNvPr>
          <p:cNvGraphicFramePr>
            <a:graphicFrameLocks noGrp="1"/>
          </p:cNvGraphicFramePr>
          <p:nvPr>
            <p:extLst>
              <p:ext uri="{D42A27DB-BD31-4B8C-83A1-F6EECF244321}">
                <p14:modId xmlns:p14="http://schemas.microsoft.com/office/powerpoint/2010/main" val="397672079"/>
              </p:ext>
            </p:extLst>
          </p:nvPr>
        </p:nvGraphicFramePr>
        <p:xfrm>
          <a:off x="1143953" y="1939563"/>
          <a:ext cx="9582260" cy="3494373"/>
        </p:xfrm>
        <a:graphic>
          <a:graphicData uri="http://schemas.openxmlformats.org/drawingml/2006/table">
            <a:tbl>
              <a:tblPr>
                <a:tableStyleId>{5C22544A-7EE6-4342-B048-85BDC9FD1C3A}</a:tableStyleId>
              </a:tblPr>
              <a:tblGrid>
                <a:gridCol w="3048900">
                  <a:extLst>
                    <a:ext uri="{9D8B030D-6E8A-4147-A177-3AD203B41FA5}">
                      <a16:colId xmlns:a16="http://schemas.microsoft.com/office/drawing/2014/main" val="2696877612"/>
                    </a:ext>
                  </a:extLst>
                </a:gridCol>
                <a:gridCol w="653336">
                  <a:extLst>
                    <a:ext uri="{9D8B030D-6E8A-4147-A177-3AD203B41FA5}">
                      <a16:colId xmlns:a16="http://schemas.microsoft.com/office/drawing/2014/main" val="214448472"/>
                    </a:ext>
                  </a:extLst>
                </a:gridCol>
                <a:gridCol w="653336">
                  <a:extLst>
                    <a:ext uri="{9D8B030D-6E8A-4147-A177-3AD203B41FA5}">
                      <a16:colId xmlns:a16="http://schemas.microsoft.com/office/drawing/2014/main" val="1705280835"/>
                    </a:ext>
                  </a:extLst>
                </a:gridCol>
                <a:gridCol w="653336">
                  <a:extLst>
                    <a:ext uri="{9D8B030D-6E8A-4147-A177-3AD203B41FA5}">
                      <a16:colId xmlns:a16="http://schemas.microsoft.com/office/drawing/2014/main" val="2581093441"/>
                    </a:ext>
                  </a:extLst>
                </a:gridCol>
                <a:gridCol w="653336">
                  <a:extLst>
                    <a:ext uri="{9D8B030D-6E8A-4147-A177-3AD203B41FA5}">
                      <a16:colId xmlns:a16="http://schemas.microsoft.com/office/drawing/2014/main" val="4077438231"/>
                    </a:ext>
                  </a:extLst>
                </a:gridCol>
                <a:gridCol w="653336">
                  <a:extLst>
                    <a:ext uri="{9D8B030D-6E8A-4147-A177-3AD203B41FA5}">
                      <a16:colId xmlns:a16="http://schemas.microsoft.com/office/drawing/2014/main" val="1177362101"/>
                    </a:ext>
                  </a:extLst>
                </a:gridCol>
                <a:gridCol w="653336">
                  <a:extLst>
                    <a:ext uri="{9D8B030D-6E8A-4147-A177-3AD203B41FA5}">
                      <a16:colId xmlns:a16="http://schemas.microsoft.com/office/drawing/2014/main" val="2694469165"/>
                    </a:ext>
                  </a:extLst>
                </a:gridCol>
                <a:gridCol w="653336">
                  <a:extLst>
                    <a:ext uri="{9D8B030D-6E8A-4147-A177-3AD203B41FA5}">
                      <a16:colId xmlns:a16="http://schemas.microsoft.com/office/drawing/2014/main" val="3646984209"/>
                    </a:ext>
                  </a:extLst>
                </a:gridCol>
                <a:gridCol w="653336">
                  <a:extLst>
                    <a:ext uri="{9D8B030D-6E8A-4147-A177-3AD203B41FA5}">
                      <a16:colId xmlns:a16="http://schemas.microsoft.com/office/drawing/2014/main" val="3364946104"/>
                    </a:ext>
                  </a:extLst>
                </a:gridCol>
                <a:gridCol w="653336">
                  <a:extLst>
                    <a:ext uri="{9D8B030D-6E8A-4147-A177-3AD203B41FA5}">
                      <a16:colId xmlns:a16="http://schemas.microsoft.com/office/drawing/2014/main" val="593703822"/>
                    </a:ext>
                  </a:extLst>
                </a:gridCol>
                <a:gridCol w="653336">
                  <a:extLst>
                    <a:ext uri="{9D8B030D-6E8A-4147-A177-3AD203B41FA5}">
                      <a16:colId xmlns:a16="http://schemas.microsoft.com/office/drawing/2014/main" val="2324670410"/>
                    </a:ext>
                  </a:extLst>
                </a:gridCol>
              </a:tblGrid>
              <a:tr h="639813">
                <a:tc>
                  <a:txBody>
                    <a:bodyPr/>
                    <a:lstStyle/>
                    <a:p>
                      <a:pPr algn="ctr" fontAlgn="b"/>
                      <a:r>
                        <a:rPr lang="en-US" sz="1600" b="1" u="none" strike="noStrike" dirty="0">
                          <a:effectLst/>
                          <a:latin typeface="Arial" panose="020B0604020202020204" pitchFamily="34" charset="0"/>
                          <a:cs typeface="Arial" panose="020B0604020202020204" pitchFamily="34" charset="0"/>
                        </a:rPr>
                        <a:t>Communicable Disease</a:t>
                      </a:r>
                    </a:p>
                    <a:p>
                      <a:pPr algn="ctr" fontAlgn="b"/>
                      <a:r>
                        <a:rPr lang="en-US" sz="1600" b="1" u="none" strike="noStrike" dirty="0">
                          <a:effectLst/>
                          <a:latin typeface="Arial" panose="020B0604020202020204" pitchFamily="34" charset="0"/>
                          <a:cs typeface="Arial" panose="020B0604020202020204" pitchFamily="34" charset="0"/>
                        </a:rPr>
                        <a:t>(# of new cases)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600" b="1" u="none" strike="noStrike" dirty="0">
                          <a:effectLst/>
                          <a:latin typeface="Arial" panose="020B0604020202020204" pitchFamily="34" charset="0"/>
                          <a:cs typeface="Arial" panose="020B0604020202020204" pitchFamily="34" charset="0"/>
                        </a:rPr>
                        <a:t>2015</a:t>
                      </a:r>
                      <a:endParaRPr lang="en-LC"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600" b="1" u="none" strike="noStrike" dirty="0">
                          <a:effectLst/>
                          <a:latin typeface="Arial" panose="020B0604020202020204" pitchFamily="34" charset="0"/>
                          <a:cs typeface="Arial" panose="020B0604020202020204" pitchFamily="34" charset="0"/>
                        </a:rPr>
                        <a:t>2016</a:t>
                      </a:r>
                      <a:endParaRPr lang="en-LC"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600" b="1" u="none" strike="noStrike" dirty="0">
                          <a:effectLst/>
                          <a:latin typeface="Arial" panose="020B0604020202020204" pitchFamily="34" charset="0"/>
                          <a:cs typeface="Arial" panose="020B0604020202020204" pitchFamily="34" charset="0"/>
                        </a:rPr>
                        <a:t>2017</a:t>
                      </a:r>
                      <a:endParaRPr lang="en-LC"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600" b="1" u="none" strike="noStrike" dirty="0">
                          <a:effectLst/>
                          <a:latin typeface="Arial" panose="020B0604020202020204" pitchFamily="34" charset="0"/>
                          <a:cs typeface="Arial" panose="020B0604020202020204" pitchFamily="34" charset="0"/>
                        </a:rPr>
                        <a:t>2018</a:t>
                      </a:r>
                      <a:endParaRPr lang="en-LC"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600" b="1" u="none" strike="noStrike" dirty="0">
                          <a:effectLst/>
                          <a:latin typeface="Arial" panose="020B0604020202020204" pitchFamily="34" charset="0"/>
                          <a:cs typeface="Arial" panose="020B0604020202020204" pitchFamily="34" charset="0"/>
                        </a:rPr>
                        <a:t>2019</a:t>
                      </a:r>
                      <a:endParaRPr lang="en-LC"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600" b="1" u="none" strike="noStrike" dirty="0">
                          <a:effectLst/>
                          <a:latin typeface="Arial" panose="020B0604020202020204" pitchFamily="34" charset="0"/>
                          <a:cs typeface="Arial" panose="020B0604020202020204" pitchFamily="34" charset="0"/>
                        </a:rPr>
                        <a:t>2020</a:t>
                      </a:r>
                      <a:endParaRPr lang="en-LC"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600" b="1" u="none" strike="noStrike" dirty="0">
                          <a:effectLst/>
                          <a:latin typeface="Arial" panose="020B0604020202020204" pitchFamily="34" charset="0"/>
                          <a:cs typeface="Arial" panose="020B0604020202020204" pitchFamily="34" charset="0"/>
                        </a:rPr>
                        <a:t>2021</a:t>
                      </a:r>
                      <a:endParaRPr lang="en-LC"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600" b="1" u="none" strike="noStrike" dirty="0">
                          <a:effectLst/>
                          <a:latin typeface="Arial" panose="020B0604020202020204" pitchFamily="34" charset="0"/>
                          <a:cs typeface="Arial" panose="020B0604020202020204" pitchFamily="34" charset="0"/>
                        </a:rPr>
                        <a:t>2022</a:t>
                      </a:r>
                      <a:endParaRPr lang="en-LC"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600" b="1" u="none" strike="noStrike" dirty="0">
                          <a:effectLst/>
                          <a:latin typeface="Arial" panose="020B0604020202020204" pitchFamily="34" charset="0"/>
                          <a:cs typeface="Arial" panose="020B0604020202020204" pitchFamily="34" charset="0"/>
                        </a:rPr>
                        <a:t>2023</a:t>
                      </a:r>
                      <a:endParaRPr lang="en-LC"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600" b="1" u="none" strike="noStrike" dirty="0">
                          <a:effectLst/>
                          <a:latin typeface="Arial" panose="020B0604020202020204" pitchFamily="34" charset="0"/>
                          <a:cs typeface="Arial" panose="020B0604020202020204" pitchFamily="34" charset="0"/>
                        </a:rPr>
                        <a:t>2024</a:t>
                      </a:r>
                      <a:endParaRPr lang="en-LC"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994927871"/>
                  </a:ext>
                </a:extLst>
              </a:tr>
              <a:tr h="285456">
                <a:tc>
                  <a:txBody>
                    <a:bodyPr/>
                    <a:lstStyle/>
                    <a:p>
                      <a:pPr algn="l" fontAlgn="b"/>
                      <a:r>
                        <a:rPr lang="en-US" sz="1600" b="1" u="none" strike="noStrike" dirty="0">
                          <a:effectLst/>
                          <a:latin typeface="Arial" panose="020B0604020202020204" pitchFamily="34" charset="0"/>
                          <a:cs typeface="Arial" panose="020B0604020202020204" pitchFamily="34" charset="0"/>
                        </a:rPr>
                        <a:t>Covid-19</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378</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13595</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15788</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517</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58</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930095452"/>
                  </a:ext>
                </a:extLst>
              </a:tr>
              <a:tr h="285456">
                <a:tc>
                  <a:txBody>
                    <a:bodyPr/>
                    <a:lstStyle/>
                    <a:p>
                      <a:pPr algn="l" fontAlgn="b"/>
                      <a:r>
                        <a:rPr lang="en-US" sz="1600" b="1" u="none" strike="noStrike" dirty="0">
                          <a:effectLst/>
                          <a:latin typeface="Arial" panose="020B0604020202020204" pitchFamily="34" charset="0"/>
                          <a:cs typeface="Arial" panose="020B0604020202020204" pitchFamily="34" charset="0"/>
                        </a:rPr>
                        <a:t>Dengue</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LC" sz="1400" u="none" strike="noStrike">
                          <a:effectLst/>
                          <a:latin typeface="Arial" panose="020B0604020202020204" pitchFamily="34" charset="0"/>
                          <a:cs typeface="Arial" panose="020B0604020202020204" pitchFamily="34" charset="0"/>
                        </a:rPr>
                        <a:t>33</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62</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57</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102</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20</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1322</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39</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16</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60</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432</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853066362"/>
                  </a:ext>
                </a:extLst>
              </a:tr>
              <a:tr h="285456">
                <a:tc>
                  <a:txBody>
                    <a:bodyPr/>
                    <a:lstStyle/>
                    <a:p>
                      <a:pPr algn="l" fontAlgn="b"/>
                      <a:r>
                        <a:rPr lang="en-US" sz="1600" b="1" u="none" strike="noStrike" dirty="0">
                          <a:effectLst/>
                          <a:latin typeface="Arial" panose="020B0604020202020204" pitchFamily="34" charset="0"/>
                          <a:cs typeface="Arial" panose="020B0604020202020204" pitchFamily="34" charset="0"/>
                        </a:rPr>
                        <a:t>Leptospirosis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LC" sz="1400" u="none" strike="noStrike">
                          <a:effectLst/>
                          <a:latin typeface="Arial" panose="020B0604020202020204" pitchFamily="34" charset="0"/>
                          <a:cs typeface="Arial" panose="020B0604020202020204" pitchFamily="34" charset="0"/>
                        </a:rPr>
                        <a:t>8</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11</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24</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29</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35</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5</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7</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10</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15</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524395712"/>
                  </a:ext>
                </a:extLst>
              </a:tr>
              <a:tr h="285456">
                <a:tc>
                  <a:txBody>
                    <a:bodyPr/>
                    <a:lstStyle/>
                    <a:p>
                      <a:pPr algn="l" fontAlgn="b"/>
                      <a:r>
                        <a:rPr lang="en-US" sz="1600" b="1" u="none" strike="noStrike" dirty="0">
                          <a:effectLst/>
                          <a:latin typeface="Arial" panose="020B0604020202020204" pitchFamily="34" charset="0"/>
                          <a:cs typeface="Arial" panose="020B0604020202020204" pitchFamily="34" charset="0"/>
                        </a:rPr>
                        <a:t>Influenza A</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13</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11</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19</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5</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33</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45</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046683399"/>
                  </a:ext>
                </a:extLst>
              </a:tr>
              <a:tr h="285456">
                <a:tc>
                  <a:txBody>
                    <a:bodyPr/>
                    <a:lstStyle/>
                    <a:p>
                      <a:pPr algn="l" fontAlgn="b"/>
                      <a:r>
                        <a:rPr lang="en-US" sz="1600" b="1" u="none" strike="noStrike" dirty="0">
                          <a:effectLst/>
                          <a:latin typeface="Arial" panose="020B0604020202020204" pitchFamily="34" charset="0"/>
                          <a:cs typeface="Arial" panose="020B0604020202020204" pitchFamily="34" charset="0"/>
                        </a:rPr>
                        <a:t>RSV</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LC" sz="1400" u="none" strike="noStrike">
                          <a:effectLst/>
                          <a:latin typeface="Arial" panose="020B0604020202020204" pitchFamily="34" charset="0"/>
                          <a:cs typeface="Arial" panose="020B0604020202020204" pitchFamily="34" charset="0"/>
                        </a:rPr>
                        <a:t>3</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14</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9</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39</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2</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53</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2</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734803231"/>
                  </a:ext>
                </a:extLst>
              </a:tr>
              <a:tr h="285456">
                <a:tc>
                  <a:txBody>
                    <a:bodyPr/>
                    <a:lstStyle/>
                    <a:p>
                      <a:pPr algn="l" fontAlgn="b"/>
                      <a:r>
                        <a:rPr lang="en-US" sz="1600" b="1" u="none" strike="noStrike" dirty="0">
                          <a:effectLst/>
                          <a:latin typeface="Arial" panose="020B0604020202020204" pitchFamily="34" charset="0"/>
                          <a:cs typeface="Arial" panose="020B0604020202020204" pitchFamily="34" charset="0"/>
                        </a:rPr>
                        <a:t>Rhinovirus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LC" sz="1400" u="none" strike="noStrike">
                          <a:effectLst/>
                          <a:latin typeface="Arial" panose="020B0604020202020204" pitchFamily="34" charset="0"/>
                          <a:cs typeface="Arial" panose="020B0604020202020204" pitchFamily="34" charset="0"/>
                        </a:rPr>
                        <a:t>2</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19</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20</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18</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2</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072221866"/>
                  </a:ext>
                </a:extLst>
              </a:tr>
              <a:tr h="285456">
                <a:tc>
                  <a:txBody>
                    <a:bodyPr/>
                    <a:lstStyle/>
                    <a:p>
                      <a:pPr algn="l" fontAlgn="b"/>
                      <a:r>
                        <a:rPr lang="en-US" sz="1600" b="1" u="none" strike="noStrike" dirty="0">
                          <a:effectLst/>
                          <a:latin typeface="Arial" panose="020B0604020202020204" pitchFamily="34" charset="0"/>
                          <a:cs typeface="Arial" panose="020B0604020202020204" pitchFamily="34" charset="0"/>
                        </a:rPr>
                        <a:t>Leprosy</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5</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10</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9</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15</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38087263"/>
                  </a:ext>
                </a:extLst>
              </a:tr>
              <a:tr h="285456">
                <a:tc>
                  <a:txBody>
                    <a:bodyPr/>
                    <a:lstStyle/>
                    <a:p>
                      <a:pPr algn="l" fontAlgn="b"/>
                      <a:r>
                        <a:rPr lang="en-US" sz="1600" b="1" u="none" strike="noStrike" dirty="0">
                          <a:effectLst/>
                          <a:latin typeface="Arial" panose="020B0604020202020204" pitchFamily="34" charset="0"/>
                          <a:cs typeface="Arial" panose="020B0604020202020204" pitchFamily="34" charset="0"/>
                        </a:rPr>
                        <a:t>Rotavirus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LC" sz="1400" u="none" strike="noStrike">
                          <a:effectLst/>
                          <a:latin typeface="Arial" panose="020B0604020202020204" pitchFamily="34" charset="0"/>
                          <a:cs typeface="Arial" panose="020B0604020202020204" pitchFamily="34" charset="0"/>
                        </a:rPr>
                        <a:t>17</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3</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3</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2</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6</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286612640"/>
                  </a:ext>
                </a:extLst>
              </a:tr>
              <a:tr h="285456">
                <a:tc>
                  <a:txBody>
                    <a:bodyPr/>
                    <a:lstStyle/>
                    <a:p>
                      <a:pPr algn="l" fontAlgn="b"/>
                      <a:r>
                        <a:rPr lang="en-US" sz="1600" b="1" u="none" strike="noStrike" dirty="0">
                          <a:effectLst/>
                          <a:latin typeface="Arial" panose="020B0604020202020204" pitchFamily="34" charset="0"/>
                          <a:cs typeface="Arial" panose="020B0604020202020204" pitchFamily="34" charset="0"/>
                        </a:rPr>
                        <a:t>Adenovirus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LC" sz="1400" u="none" strike="noStrike">
                          <a:effectLst/>
                          <a:latin typeface="Arial" panose="020B0604020202020204" pitchFamily="34" charset="0"/>
                          <a:cs typeface="Arial" panose="020B0604020202020204" pitchFamily="34" charset="0"/>
                        </a:rPr>
                        <a:t>2</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2</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13</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6</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1</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1</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756781646"/>
                  </a:ext>
                </a:extLst>
              </a:tr>
              <a:tr h="285456">
                <a:tc>
                  <a:txBody>
                    <a:bodyPr/>
                    <a:lstStyle/>
                    <a:p>
                      <a:pPr algn="l" fontAlgn="b"/>
                      <a:r>
                        <a:rPr lang="en-US" sz="1600" b="1" u="none" strike="noStrike" dirty="0">
                          <a:effectLst/>
                          <a:latin typeface="Arial" panose="020B0604020202020204" pitchFamily="34" charset="0"/>
                          <a:cs typeface="Arial" panose="020B0604020202020204" pitchFamily="34" charset="0"/>
                        </a:rPr>
                        <a:t>Tuberculosis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LC" sz="1400" u="none" strike="noStrike">
                          <a:effectLst/>
                          <a:latin typeface="Arial" panose="020B0604020202020204" pitchFamily="34" charset="0"/>
                          <a:cs typeface="Arial" panose="020B0604020202020204" pitchFamily="34" charset="0"/>
                        </a:rPr>
                        <a:t>1</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3</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a:effectLst/>
                          <a:latin typeface="Arial" panose="020B0604020202020204" pitchFamily="34" charset="0"/>
                          <a:cs typeface="Arial" panose="020B0604020202020204" pitchFamily="34" charset="0"/>
                        </a:rPr>
                        <a:t>8</a:t>
                      </a:r>
                      <a:endParaRPr lang="en-LC"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3</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2</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3</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LC" sz="1400" u="none" strike="noStrike" dirty="0">
                          <a:effectLst/>
                          <a:latin typeface="Arial" panose="020B0604020202020204" pitchFamily="34" charset="0"/>
                          <a:cs typeface="Arial" panose="020B0604020202020204" pitchFamily="34" charset="0"/>
                        </a:rPr>
                        <a:t>1</a:t>
                      </a:r>
                      <a:endParaRPr lang="en-LC"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965911833"/>
                  </a:ext>
                </a:extLst>
              </a:tr>
            </a:tbl>
          </a:graphicData>
        </a:graphic>
      </p:graphicFrame>
      <p:sp>
        <p:nvSpPr>
          <p:cNvPr id="5" name="TextBox 4">
            <a:extLst>
              <a:ext uri="{FF2B5EF4-FFF2-40B4-BE49-F238E27FC236}">
                <a16:creationId xmlns:a16="http://schemas.microsoft.com/office/drawing/2014/main" id="{8D35A821-8C2A-448E-9927-41BC513EB503}"/>
              </a:ext>
            </a:extLst>
          </p:cNvPr>
          <p:cNvSpPr txBox="1"/>
          <p:nvPr/>
        </p:nvSpPr>
        <p:spPr>
          <a:xfrm>
            <a:off x="2552797" y="1239398"/>
            <a:ext cx="739183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Top 10 most common communicable disease presenting in Saint Lucia</a:t>
            </a:r>
            <a:endParaRPr lang="en-L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6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918" y="187883"/>
            <a:ext cx="8911687" cy="1280890"/>
          </a:xfrm>
        </p:spPr>
        <p:txBody>
          <a:bodyPr>
            <a:normAutofit/>
          </a:bodyPr>
          <a:lstStyle/>
          <a:p>
            <a:pPr algn="ctr"/>
            <a:r>
              <a:rPr lang="en-US" sz="4400" b="1" dirty="0">
                <a:solidFill>
                  <a:schemeClr val="tx1"/>
                </a:solidFill>
                <a:latin typeface="Arial" panose="020B0604020202020204" pitchFamily="34" charset="0"/>
                <a:cs typeface="Arial" panose="020B0604020202020204" pitchFamily="34" charset="0"/>
              </a:rPr>
              <a:t>Cause of death by sex</a:t>
            </a:r>
          </a:p>
        </p:txBody>
      </p:sp>
      <p:pic>
        <p:nvPicPr>
          <p:cNvPr id="3" name="Picture 2"/>
          <p:cNvPicPr>
            <a:picLocks noChangeAspect="1"/>
          </p:cNvPicPr>
          <p:nvPr/>
        </p:nvPicPr>
        <p:blipFill>
          <a:blip r:embed="rId2"/>
          <a:stretch>
            <a:fillRect/>
          </a:stretch>
        </p:blipFill>
        <p:spPr>
          <a:xfrm>
            <a:off x="158437" y="1822521"/>
            <a:ext cx="5596904" cy="3752239"/>
          </a:xfrm>
          <a:prstGeom prst="rect">
            <a:avLst/>
          </a:prstGeom>
        </p:spPr>
      </p:pic>
      <p:pic>
        <p:nvPicPr>
          <p:cNvPr id="4" name="Picture 3"/>
          <p:cNvPicPr>
            <a:picLocks noChangeAspect="1"/>
          </p:cNvPicPr>
          <p:nvPr/>
        </p:nvPicPr>
        <p:blipFill>
          <a:blip r:embed="rId3"/>
          <a:stretch>
            <a:fillRect/>
          </a:stretch>
        </p:blipFill>
        <p:spPr>
          <a:xfrm>
            <a:off x="5939865" y="1822521"/>
            <a:ext cx="5980952" cy="3752238"/>
          </a:xfrm>
          <a:prstGeom prst="rect">
            <a:avLst/>
          </a:prstGeom>
        </p:spPr>
      </p:pic>
      <p:sp>
        <p:nvSpPr>
          <p:cNvPr id="5" name="Oval 4"/>
          <p:cNvSpPr/>
          <p:nvPr/>
        </p:nvSpPr>
        <p:spPr>
          <a:xfrm>
            <a:off x="1373365" y="3013024"/>
            <a:ext cx="875160" cy="283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411047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1438"/>
            <a:ext cx="10515600" cy="795338"/>
          </a:xfrm>
        </p:spPr>
        <p:txBody>
          <a:bodyPr>
            <a:normAutofit/>
          </a:bodyPr>
          <a:lstStyle/>
          <a:p>
            <a:r>
              <a:rPr lang="en-029" sz="4400" b="1" dirty="0">
                <a:solidFill>
                  <a:schemeClr val="tx1"/>
                </a:solidFill>
                <a:latin typeface="Arial" panose="020B0604020202020204" pitchFamily="34" charset="0"/>
                <a:cs typeface="Arial" panose="020B0604020202020204" pitchFamily="34" charset="0"/>
              </a:rPr>
              <a:t>Strengths</a:t>
            </a:r>
          </a:p>
        </p:txBody>
      </p:sp>
      <p:sp>
        <p:nvSpPr>
          <p:cNvPr id="3" name="Content Placeholder 2"/>
          <p:cNvSpPr>
            <a:spLocks noGrp="1"/>
          </p:cNvSpPr>
          <p:nvPr>
            <p:ph idx="1"/>
          </p:nvPr>
        </p:nvSpPr>
        <p:spPr>
          <a:xfrm>
            <a:off x="720055" y="1325329"/>
            <a:ext cx="10515600" cy="5461233"/>
          </a:xfrm>
        </p:spPr>
        <p:txBody>
          <a:bodyPr/>
          <a:lstStyle/>
          <a:p>
            <a:pPr>
              <a:buFont typeface="Wingdings" panose="05000000000000000000" pitchFamily="2" charset="2"/>
              <a:buChar char="Ø"/>
            </a:pPr>
            <a:r>
              <a:rPr lang="en-029" dirty="0">
                <a:latin typeface="Arial" panose="020B0604020202020204" pitchFamily="34" charset="0"/>
                <a:cs typeface="Arial" panose="020B0604020202020204" pitchFamily="34" charset="0"/>
              </a:rPr>
              <a:t>Political Will: scope for further development- Policy Direction</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Universal Health Coverage Policy</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Comprehensive Network of Wellness Centres across island</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State of the Art Public Hospital</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Fair Dedicated Well trained Health Human Resource Available</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International and Regional Networks: WPP, Sick Kids, Martinique, Cuba, Kids in Sight, DRP-Queens Jubilee Fund </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International and Regional Public Health Support: PAHO, WHO, CARPHA, OECS, Martinique, Taiwan</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Health Management Information System</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Strong Epidemiology Unit: Data analysis </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Strengthened Public Health System: Lab, Ports, Surveillance</a:t>
            </a:r>
          </a:p>
          <a:p>
            <a:endParaRPr lang="en-029" dirty="0"/>
          </a:p>
          <a:p>
            <a:endParaRPr lang="en-029" dirty="0"/>
          </a:p>
        </p:txBody>
      </p:sp>
    </p:spTree>
    <p:extLst>
      <p:ext uri="{BB962C8B-B14F-4D97-AF65-F5344CB8AC3E}">
        <p14:creationId xmlns:p14="http://schemas.microsoft.com/office/powerpoint/2010/main" val="32300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005" y="226941"/>
            <a:ext cx="10058400" cy="875447"/>
          </a:xfrm>
        </p:spPr>
        <p:txBody>
          <a:bodyPr>
            <a:normAutofit/>
          </a:bodyPr>
          <a:lstStyle/>
          <a:p>
            <a:r>
              <a:rPr lang="en-029" sz="4400" b="1" dirty="0">
                <a:solidFill>
                  <a:schemeClr val="tx1"/>
                </a:solidFill>
                <a:latin typeface="Arial" panose="020B0604020202020204" pitchFamily="34" charset="0"/>
                <a:cs typeface="Arial" panose="020B0604020202020204" pitchFamily="34" charset="0"/>
              </a:rPr>
              <a:t>Weaknesses/Challenges</a:t>
            </a:r>
          </a:p>
        </p:txBody>
      </p:sp>
      <p:sp>
        <p:nvSpPr>
          <p:cNvPr id="3" name="Content Placeholder 2"/>
          <p:cNvSpPr>
            <a:spLocks noGrp="1"/>
          </p:cNvSpPr>
          <p:nvPr>
            <p:ph idx="1"/>
          </p:nvPr>
        </p:nvSpPr>
        <p:spPr>
          <a:xfrm>
            <a:off x="867834" y="1874839"/>
            <a:ext cx="8596668" cy="4089733"/>
          </a:xfrm>
        </p:spPr>
        <p:txBody>
          <a:bodyPr>
            <a:normAutofit fontScale="92500" lnSpcReduction="10000"/>
          </a:bodyPr>
          <a:lstStyle/>
          <a:p>
            <a:pPr>
              <a:buFont typeface="Wingdings" panose="05000000000000000000" pitchFamily="2" charset="2"/>
              <a:buChar char="Ø"/>
            </a:pPr>
            <a:r>
              <a:rPr lang="en-029" dirty="0">
                <a:latin typeface="Arial" panose="020B0604020202020204" pitchFamily="34" charset="0"/>
                <a:cs typeface="Arial" panose="020B0604020202020204" pitchFamily="34" charset="0"/>
              </a:rPr>
              <a:t>Human Resource Deficit: Nursing, Pharmacy, Medical Speciality</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Lack of Defined Health Financing Mechanism</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Burden of Disease: CNCDs, CD, Mental Health, </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Aging Plant and Equipment: SJH, WC, </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Lack of a Standardised National Health Management Information System</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Gap Between Health Resources and Expressed Needs</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Referral System between Primary and Secondary Care/ Public and Private Sector</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Pre- Hospital care/ Emergency transportation system</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Lack of a Comprehensive Quality Management System: Licensing of Health Services etc.</a:t>
            </a:r>
          </a:p>
        </p:txBody>
      </p:sp>
    </p:spTree>
    <p:extLst>
      <p:ext uri="{BB962C8B-B14F-4D97-AF65-F5344CB8AC3E}">
        <p14:creationId xmlns:p14="http://schemas.microsoft.com/office/powerpoint/2010/main" val="205293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116" y="228600"/>
            <a:ext cx="10058400" cy="942122"/>
          </a:xfrm>
        </p:spPr>
        <p:txBody>
          <a:bodyPr>
            <a:normAutofit/>
          </a:bodyPr>
          <a:lstStyle/>
          <a:p>
            <a:r>
              <a:rPr lang="en-029" sz="4400" b="1" dirty="0">
                <a:solidFill>
                  <a:schemeClr val="tx1"/>
                </a:solidFill>
                <a:latin typeface="Arial" panose="020B0604020202020204" pitchFamily="34" charset="0"/>
                <a:cs typeface="Arial" panose="020B0604020202020204" pitchFamily="34" charset="0"/>
              </a:rPr>
              <a:t>Work Program Priorities</a:t>
            </a:r>
          </a:p>
        </p:txBody>
      </p:sp>
      <p:sp>
        <p:nvSpPr>
          <p:cNvPr id="3" name="Content Placeholder 2"/>
          <p:cNvSpPr>
            <a:spLocks noGrp="1"/>
          </p:cNvSpPr>
          <p:nvPr>
            <p:ph idx="1"/>
          </p:nvPr>
        </p:nvSpPr>
        <p:spPr>
          <a:xfrm>
            <a:off x="1454878" y="1828800"/>
            <a:ext cx="10515600" cy="4800600"/>
          </a:xfrm>
        </p:spPr>
        <p:txBody>
          <a:bodyPr>
            <a:normAutofit fontScale="85000" lnSpcReduction="20000"/>
          </a:bodyPr>
          <a:lstStyle/>
          <a:p>
            <a:pPr>
              <a:buFont typeface="Wingdings" panose="05000000000000000000" pitchFamily="2" charset="2"/>
              <a:buChar char="Ø"/>
            </a:pPr>
            <a:r>
              <a:rPr lang="en-029" dirty="0">
                <a:latin typeface="Arial" panose="020B0604020202020204" pitchFamily="34" charset="0"/>
                <a:cs typeface="Arial" panose="020B0604020202020204" pitchFamily="34" charset="0"/>
              </a:rPr>
              <a:t>Quality Initiative</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Universal Health Coverage</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General Strengthening of  Primary Care Services/ Focus on Preventative Care</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National Cancer Program</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National Blood Bank</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Human Resource for Health (Retention strategies for Nurses, Pharmacists, Specialist Training)</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Sexual Health Program</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Drug Use And Abuse</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Expansion of Services: Dental/ Specialist Services in Primary Care</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Mental Health Program Strengthening</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Food Import/Export Bill </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Infection Prevention and Control</a:t>
            </a:r>
          </a:p>
          <a:p>
            <a:pPr>
              <a:buFont typeface="Wingdings" panose="05000000000000000000" pitchFamily="2" charset="2"/>
              <a:buChar char="Ø"/>
            </a:pPr>
            <a:r>
              <a:rPr lang="en-029" dirty="0">
                <a:latin typeface="Arial" panose="020B0604020202020204" pitchFamily="34" charset="0"/>
                <a:cs typeface="Arial" panose="020B0604020202020204" pitchFamily="34" charset="0"/>
              </a:rPr>
              <a:t>Public Health Strengthening</a:t>
            </a:r>
          </a:p>
        </p:txBody>
      </p:sp>
    </p:spTree>
    <p:extLst>
      <p:ext uri="{BB962C8B-B14F-4D97-AF65-F5344CB8AC3E}">
        <p14:creationId xmlns:p14="http://schemas.microsoft.com/office/powerpoint/2010/main" val="182018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439" y="92278"/>
            <a:ext cx="11066478" cy="1630261"/>
          </a:xfrm>
        </p:spPr>
        <p:txBody>
          <a:bodyPr>
            <a:noAutofit/>
          </a:bodyPr>
          <a:lstStyle/>
          <a:p>
            <a:pPr algn="just"/>
            <a:r>
              <a:rPr lang="en-US" sz="2800" b="1" dirty="0">
                <a:solidFill>
                  <a:schemeClr val="tx1"/>
                </a:solidFill>
                <a:latin typeface="Arial" panose="020B0604020202020204" pitchFamily="34" charset="0"/>
                <a:cs typeface="Arial" panose="020B0604020202020204" pitchFamily="34" charset="0"/>
              </a:rPr>
              <a:t>Health Sector Vision</a:t>
            </a:r>
            <a:r>
              <a:rPr lang="en-US" sz="2800" dirty="0">
                <a:solidFill>
                  <a:schemeClr val="tx1"/>
                </a:solidFill>
                <a:latin typeface="Arial" panose="020B0604020202020204" pitchFamily="34" charset="0"/>
                <a:cs typeface="Arial" panose="020B0604020202020204" pitchFamily="34" charset="0"/>
              </a:rPr>
              <a:t>: To obtain optimal wellness within the entire population by increasing access to affordable good quality health care.</a:t>
            </a:r>
            <a:br>
              <a:rPr lang="en-US" sz="3200" dirty="0">
                <a:solidFill>
                  <a:schemeClr val="tx1"/>
                </a:solidFill>
                <a:latin typeface="Arial" panose="020B0604020202020204" pitchFamily="34" charset="0"/>
                <a:cs typeface="Arial" panose="020B0604020202020204" pitchFamily="34" charset="0"/>
              </a:rPr>
            </a:b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4274" y="2206461"/>
            <a:ext cx="10058400" cy="4023360"/>
          </a:xfrm>
        </p:spPr>
        <p:txBody>
          <a:bodyPr>
            <a:normAutofit/>
          </a:bodyPr>
          <a:lstStyle/>
          <a:p>
            <a:pPr>
              <a:buFont typeface="Wingdings" panose="05000000000000000000" pitchFamily="2" charset="2"/>
              <a:buChar char="Ø"/>
            </a:pPr>
            <a:r>
              <a:rPr lang="en-US" b="1" dirty="0">
                <a:latin typeface="Arial" panose="020B0604020202020204" pitchFamily="34" charset="0"/>
                <a:cs typeface="Arial" panose="020B0604020202020204" pitchFamily="34" charset="0"/>
              </a:rPr>
              <a:t>Health sector mission</a:t>
            </a:r>
            <a:r>
              <a:rPr lang="en-US" dirty="0">
                <a:latin typeface="Arial" panose="020B0604020202020204" pitchFamily="34" charset="0"/>
                <a:cs typeface="Arial" panose="020B0604020202020204" pitchFamily="34" charset="0"/>
              </a:rPr>
              <a:t>: To lead through advocacy, policy direction, regulation, delivery of accessible comprehensive quality health and social services using the most cost effective mechanisms. </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To achieve this the health sector will create and maintain a healthy environment that promotes gender equity and encourages personal responsibility for well-being through the building of alliances and partnerships, sharing of knowledge and skills development.  </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National Strategic Plan for health (2006-2011)</a:t>
            </a:r>
          </a:p>
        </p:txBody>
      </p:sp>
    </p:spTree>
    <p:extLst>
      <p:ext uri="{BB962C8B-B14F-4D97-AF65-F5344CB8AC3E}">
        <p14:creationId xmlns:p14="http://schemas.microsoft.com/office/powerpoint/2010/main" val="152966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9615" y="1053556"/>
            <a:ext cx="6548274" cy="2262781"/>
          </a:xfrm>
        </p:spPr>
        <p:txBody>
          <a:bodyPr/>
          <a:lstStyle/>
          <a:p>
            <a:r>
              <a:rPr lang="en-US" b="1" dirty="0">
                <a:solidFill>
                  <a:schemeClr val="tx1"/>
                </a:solidFill>
                <a:latin typeface="Arial" panose="020B0604020202020204" pitchFamily="34" charset="0"/>
                <a:cs typeface="Arial" panose="020B0604020202020204" pitchFamily="34" charset="0"/>
              </a:rPr>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787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38" y="151002"/>
            <a:ext cx="11199302" cy="1408650"/>
          </a:xfrm>
        </p:spPr>
        <p:txBody>
          <a:bodyPr>
            <a:normAutofit/>
          </a:bodyPr>
          <a:lstStyle/>
          <a:p>
            <a:pPr algn="just"/>
            <a:r>
              <a:rPr lang="en-US" sz="3200" b="1" dirty="0">
                <a:solidFill>
                  <a:schemeClr val="tx1"/>
                </a:solidFill>
                <a:latin typeface="Arial" panose="020B0604020202020204" pitchFamily="34" charset="0"/>
                <a:cs typeface="Arial" panose="020B0604020202020204" pitchFamily="34" charset="0"/>
              </a:rPr>
              <a:t>Mission</a:t>
            </a:r>
            <a:r>
              <a:rPr lang="en-US" sz="2400" dirty="0">
                <a:solidFill>
                  <a:schemeClr val="tx1"/>
                </a:solidFill>
                <a:latin typeface="Arial" panose="020B0604020202020204" pitchFamily="34" charset="0"/>
                <a:cs typeface="Arial" panose="020B0604020202020204" pitchFamily="34" charset="0"/>
              </a:rPr>
              <a:t>: To provide leadership and direction in the creation of an environment in which empowered institutions can be created, guided and nurtured for provision of holistic health and social services to the entire population of Saint Lucia</a:t>
            </a:r>
          </a:p>
        </p:txBody>
      </p:sp>
      <p:sp>
        <p:nvSpPr>
          <p:cNvPr id="3" name="Content Placeholder 2"/>
          <p:cNvSpPr>
            <a:spLocks noGrp="1"/>
          </p:cNvSpPr>
          <p:nvPr>
            <p:ph idx="1"/>
          </p:nvPr>
        </p:nvSpPr>
        <p:spPr>
          <a:xfrm>
            <a:off x="578571" y="2035728"/>
            <a:ext cx="10018713" cy="4275590"/>
          </a:xfrm>
        </p:spPr>
        <p:txBody>
          <a:bodyPr>
            <a:normAutofit/>
          </a:bodyPr>
          <a:lstStyle/>
          <a:p>
            <a:pPr marL="0" indent="0">
              <a:buNone/>
            </a:pPr>
            <a:r>
              <a:rPr lang="en-US" b="1" dirty="0">
                <a:latin typeface="Arial" panose="020B0604020202020204" pitchFamily="34" charset="0"/>
                <a:cs typeface="Arial" panose="020B0604020202020204" pitchFamily="34" charset="0"/>
              </a:rPr>
              <a:t>STRATEGIC PRIORITIES: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Comprehensive integrated model of care for all aged groups and care management </a:t>
            </a:r>
            <a:r>
              <a:rPr lang="en-US" dirty="0" err="1">
                <a:latin typeface="Arial" panose="020B0604020202020204" pitchFamily="34" charset="0"/>
                <a:cs typeface="Arial" panose="020B0604020202020204" pitchFamily="34" charset="0"/>
              </a:rPr>
              <a:t>programmes</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Strengthen Border Safety through implementation of the International Health Regulations (Port Health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Accreditation of health facilities and medical schools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Strengthen response to disease outbreaks and mass casualties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2024/25 Estimates of Revenue and Expenditure</a:t>
            </a:r>
          </a:p>
        </p:txBody>
      </p:sp>
    </p:spTree>
    <p:extLst>
      <p:ext uri="{BB962C8B-B14F-4D97-AF65-F5344CB8AC3E}">
        <p14:creationId xmlns:p14="http://schemas.microsoft.com/office/powerpoint/2010/main" val="174016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777" y="151004"/>
            <a:ext cx="9941494" cy="956344"/>
          </a:xfrm>
        </p:spPr>
        <p:txBody>
          <a:bodyPr>
            <a:noAutofit/>
          </a:bodyPr>
          <a:lstStyle/>
          <a:p>
            <a:r>
              <a:rPr lang="en-US" sz="4000" b="1" dirty="0">
                <a:solidFill>
                  <a:schemeClr val="tx1"/>
                </a:solidFill>
                <a:latin typeface="Arial" panose="020B0604020202020204" pitchFamily="34" charset="0"/>
                <a:cs typeface="Arial" panose="020B0604020202020204" pitchFamily="34" charset="0"/>
              </a:rPr>
              <a:t>Structure of the National Health System</a:t>
            </a:r>
          </a:p>
        </p:txBody>
      </p:sp>
      <p:graphicFrame>
        <p:nvGraphicFramePr>
          <p:cNvPr id="7" name="Object 6">
            <a:extLst>
              <a:ext uri="{FF2B5EF4-FFF2-40B4-BE49-F238E27FC236}">
                <a16:creationId xmlns:a16="http://schemas.microsoft.com/office/drawing/2014/main" id="{039113B9-FF90-4833-907A-F36D752FF686}"/>
              </a:ext>
            </a:extLst>
          </p:cNvPr>
          <p:cNvGraphicFramePr>
            <a:graphicFrameLocks noChangeAspect="1"/>
          </p:cNvGraphicFramePr>
          <p:nvPr>
            <p:extLst>
              <p:ext uri="{D42A27DB-BD31-4B8C-83A1-F6EECF244321}">
                <p14:modId xmlns:p14="http://schemas.microsoft.com/office/powerpoint/2010/main" val="1000312274"/>
              </p:ext>
            </p:extLst>
          </p:nvPr>
        </p:nvGraphicFramePr>
        <p:xfrm>
          <a:off x="598058" y="1107348"/>
          <a:ext cx="10344165" cy="5259388"/>
        </p:xfrm>
        <a:graphic>
          <a:graphicData uri="http://schemas.openxmlformats.org/presentationml/2006/ole">
            <mc:AlternateContent xmlns:mc="http://schemas.openxmlformats.org/markup-compatibility/2006">
              <mc:Choice xmlns:v="urn:schemas-microsoft-com:vml" Requires="v">
                <p:oleObj spid="_x0000_s1033" name="Acrobat Document" r:id="rId3" imgW="11658397" imgH="7543800" progId="AcroExch.Document.11">
                  <p:embed/>
                </p:oleObj>
              </mc:Choice>
              <mc:Fallback>
                <p:oleObj name="Acrobat Document" r:id="rId3" imgW="11658397" imgH="7543800" progId="AcroExch.Document.11">
                  <p:embed/>
                  <p:pic>
                    <p:nvPicPr>
                      <p:cNvPr id="7" name="Object 6">
                        <a:extLst>
                          <a:ext uri="{FF2B5EF4-FFF2-40B4-BE49-F238E27FC236}">
                            <a16:creationId xmlns:a16="http://schemas.microsoft.com/office/drawing/2014/main" id="{039113B9-FF90-4833-907A-F36D752FF686}"/>
                          </a:ext>
                        </a:extLst>
                      </p:cNvPr>
                      <p:cNvPicPr/>
                      <p:nvPr/>
                    </p:nvPicPr>
                    <p:blipFill>
                      <a:blip r:embed="rId4"/>
                      <a:stretch>
                        <a:fillRect/>
                      </a:stretch>
                    </p:blipFill>
                    <p:spPr>
                      <a:xfrm>
                        <a:off x="598058" y="1107348"/>
                        <a:ext cx="10344165" cy="5259388"/>
                      </a:xfrm>
                      <a:prstGeom prst="rect">
                        <a:avLst/>
                      </a:prstGeom>
                    </p:spPr>
                  </p:pic>
                </p:oleObj>
              </mc:Fallback>
            </mc:AlternateContent>
          </a:graphicData>
        </a:graphic>
      </p:graphicFrame>
    </p:spTree>
    <p:extLst>
      <p:ext uri="{BB962C8B-B14F-4D97-AF65-F5344CB8AC3E}">
        <p14:creationId xmlns:p14="http://schemas.microsoft.com/office/powerpoint/2010/main" val="230860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660" y="321926"/>
            <a:ext cx="7298391" cy="777875"/>
          </a:xfrm>
        </p:spPr>
        <p:txBody>
          <a:bodyPr>
            <a:normAutofit/>
          </a:bodyPr>
          <a:lstStyle/>
          <a:p>
            <a:pPr algn="ctr"/>
            <a:r>
              <a:rPr lang="en-029" sz="3600" b="1" dirty="0">
                <a:solidFill>
                  <a:schemeClr val="tx1"/>
                </a:solidFill>
                <a:latin typeface="Arial" panose="020B0604020202020204" pitchFamily="34" charset="0"/>
                <a:cs typeface="Arial" panose="020B0604020202020204" pitchFamily="34" charset="0"/>
              </a:rPr>
              <a:t>Distribution</a:t>
            </a:r>
            <a:r>
              <a:rPr lang="en-029" sz="3600" b="1" dirty="0">
                <a:latin typeface="Arial" panose="020B0604020202020204" pitchFamily="34" charset="0"/>
                <a:cs typeface="Arial" panose="020B0604020202020204" pitchFamily="34" charset="0"/>
              </a:rPr>
              <a:t> </a:t>
            </a:r>
            <a:r>
              <a:rPr lang="en-029" sz="3600" b="1" dirty="0">
                <a:solidFill>
                  <a:schemeClr val="tx1"/>
                </a:solidFill>
                <a:latin typeface="Arial" panose="020B0604020202020204" pitchFamily="34" charset="0"/>
                <a:cs typeface="Arial" panose="020B0604020202020204" pitchFamily="34" charset="0"/>
              </a:rPr>
              <a:t>of Health Services</a:t>
            </a:r>
          </a:p>
        </p:txBody>
      </p:sp>
      <p:pic>
        <p:nvPicPr>
          <p:cNvPr id="7" name="Content Placeholder 6">
            <a:extLst>
              <a:ext uri="{FF2B5EF4-FFF2-40B4-BE49-F238E27FC236}">
                <a16:creationId xmlns:a16="http://schemas.microsoft.com/office/drawing/2014/main" id="{38DCD65F-E269-4A4E-A226-A2C3438C866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68527" y="1821096"/>
            <a:ext cx="2968863" cy="4022725"/>
          </a:xfrm>
        </p:spPr>
      </p:pic>
      <p:sp>
        <p:nvSpPr>
          <p:cNvPr id="3" name="TextBox 2">
            <a:extLst>
              <a:ext uri="{FF2B5EF4-FFF2-40B4-BE49-F238E27FC236}">
                <a16:creationId xmlns:a16="http://schemas.microsoft.com/office/drawing/2014/main" id="{003E0909-3D0B-4A59-92CE-85D18A48D116}"/>
              </a:ext>
            </a:extLst>
          </p:cNvPr>
          <p:cNvSpPr txBox="1"/>
          <p:nvPr/>
        </p:nvSpPr>
        <p:spPr>
          <a:xfrm>
            <a:off x="1366338" y="1902386"/>
            <a:ext cx="3866322" cy="2308324"/>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2 </a:t>
            </a:r>
            <a:r>
              <a:rPr lang="en-US" dirty="0" err="1">
                <a:latin typeface="Arial" panose="020B0604020202020204" pitchFamily="34" charset="0"/>
                <a:cs typeface="Arial" panose="020B0604020202020204" pitchFamily="34" charset="0"/>
              </a:rPr>
              <a:t>Statutorized</a:t>
            </a:r>
            <a:r>
              <a:rPr lang="en-US" dirty="0">
                <a:latin typeface="Arial" panose="020B0604020202020204" pitchFamily="34" charset="0"/>
                <a:cs typeface="Arial" panose="020B0604020202020204" pitchFamily="34" charset="0"/>
              </a:rPr>
              <a:t> Hospitals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 (MHMC, SJH)</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1 Private Hospital (</a:t>
            </a:r>
            <a:r>
              <a:rPr lang="en-US" dirty="0" err="1">
                <a:latin typeface="Arial" panose="020B0604020202020204" pitchFamily="34" charset="0"/>
                <a:cs typeface="Arial" panose="020B0604020202020204" pitchFamily="34" charset="0"/>
              </a:rPr>
              <a:t>Tapion</a:t>
            </a:r>
            <a:r>
              <a:rPr lang="en-US"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2 Polyclinics (</a:t>
            </a:r>
            <a:r>
              <a:rPr lang="en-US" dirty="0" err="1">
                <a:latin typeface="Arial" panose="020B0604020202020204" pitchFamily="34" charset="0"/>
                <a:cs typeface="Arial" panose="020B0604020202020204" pitchFamily="34" charset="0"/>
              </a:rPr>
              <a:t>Gros</a:t>
            </a:r>
            <a:r>
              <a:rPr lang="en-US" dirty="0">
                <a:latin typeface="Arial" panose="020B0604020202020204" pitchFamily="34" charset="0"/>
                <a:cs typeface="Arial" panose="020B0604020202020204" pitchFamily="34" charset="0"/>
              </a:rPr>
              <a:t>-Islet and Betty Wells)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2 District Hospitals (</a:t>
            </a:r>
            <a:r>
              <a:rPr lang="en-US" dirty="0" err="1">
                <a:latin typeface="Arial" panose="020B0604020202020204" pitchFamily="34" charset="0"/>
                <a:cs typeface="Arial" panose="020B0604020202020204" pitchFamily="34" charset="0"/>
              </a:rPr>
              <a:t>Dennery</a:t>
            </a:r>
            <a:r>
              <a:rPr lang="en-US" dirty="0">
                <a:latin typeface="Arial" panose="020B0604020202020204" pitchFamily="34" charset="0"/>
                <a:cs typeface="Arial" panose="020B0604020202020204" pitchFamily="34" charset="0"/>
              </a:rPr>
              <a:t> and Soufriere)</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34 Wellness Centers</a:t>
            </a:r>
            <a:endParaRPr lang="x-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46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32127"/>
            <a:ext cx="10018713" cy="1201723"/>
          </a:xfrm>
        </p:spPr>
        <p:txBody>
          <a:bodyPr/>
          <a:lstStyle/>
          <a:p>
            <a:r>
              <a:rPr lang="en-US" b="1" dirty="0">
                <a:solidFill>
                  <a:schemeClr val="tx1"/>
                </a:solidFill>
                <a:latin typeface="Arial" panose="020B0604020202020204" pitchFamily="34" charset="0"/>
                <a:cs typeface="Arial" panose="020B0604020202020204" pitchFamily="34" charset="0"/>
              </a:rPr>
              <a:t>Departments in Health</a:t>
            </a:r>
          </a:p>
        </p:txBody>
      </p:sp>
      <p:sp>
        <p:nvSpPr>
          <p:cNvPr id="3" name="Content Placeholder 2"/>
          <p:cNvSpPr>
            <a:spLocks noGrp="1"/>
          </p:cNvSpPr>
          <p:nvPr>
            <p:ph idx="1"/>
          </p:nvPr>
        </p:nvSpPr>
        <p:spPr>
          <a:xfrm>
            <a:off x="1086643" y="2088859"/>
            <a:ext cx="10018713" cy="3124201"/>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Agency Administration</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Corporate Planning</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Finance and Budget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Health Management information System</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Universal Health Coverage</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Elderly Care Unit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Public Health Unit</a:t>
            </a:r>
          </a:p>
        </p:txBody>
      </p:sp>
    </p:spTree>
    <p:extLst>
      <p:ext uri="{BB962C8B-B14F-4D97-AF65-F5344CB8AC3E}">
        <p14:creationId xmlns:p14="http://schemas.microsoft.com/office/powerpoint/2010/main" val="220637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302390"/>
          </a:xfrm>
        </p:spPr>
        <p:txBody>
          <a:bodyPr>
            <a:normAutofit/>
          </a:bodyPr>
          <a:lstStyle/>
          <a:p>
            <a:r>
              <a:rPr lang="en-US" b="1" dirty="0">
                <a:solidFill>
                  <a:schemeClr val="tx1"/>
                </a:solidFill>
                <a:latin typeface="Arial" panose="020B0604020202020204" pitchFamily="34" charset="0"/>
                <a:cs typeface="Arial" panose="020B0604020202020204" pitchFamily="34" charset="0"/>
              </a:rPr>
              <a:t>Public Health Departments</a:t>
            </a:r>
          </a:p>
        </p:txBody>
      </p:sp>
      <p:sp>
        <p:nvSpPr>
          <p:cNvPr id="3" name="Content Placeholder 2"/>
          <p:cNvSpPr>
            <a:spLocks noGrp="1"/>
          </p:cNvSpPr>
          <p:nvPr>
            <p:ph idx="1"/>
          </p:nvPr>
        </p:nvSpPr>
        <p:spPr>
          <a:xfrm>
            <a:off x="1266196" y="1946247"/>
            <a:ext cx="10018713" cy="4381849"/>
          </a:xfrm>
        </p:spPr>
        <p:txBody>
          <a:bodyPr>
            <a:normAutofit fontScale="92500" lnSpcReduction="20000"/>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Office of the CMO</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Epidemiology Unit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Primary Health Care: 34 Wellness Centers, 2 polyclinics, 2 Community hospitals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Pharmacy Services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Dental Services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Infectious Disease</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Chronic Disease</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Health Education</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Nutrition Unit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Environmental Health</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Substance Abuse Advisory Secretariat</a:t>
            </a:r>
          </a:p>
          <a:p>
            <a:endParaRPr lang="en-US" dirty="0"/>
          </a:p>
        </p:txBody>
      </p:sp>
    </p:spTree>
    <p:extLst>
      <p:ext uri="{BB962C8B-B14F-4D97-AF65-F5344CB8AC3E}">
        <p14:creationId xmlns:p14="http://schemas.microsoft.com/office/powerpoint/2010/main" val="19590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592" y="266352"/>
            <a:ext cx="10018713" cy="958442"/>
          </a:xfrm>
        </p:spPr>
        <p:txBody>
          <a:bodyPr/>
          <a:lstStyle/>
          <a:p>
            <a:r>
              <a:rPr lang="en-US" b="1" dirty="0">
                <a:solidFill>
                  <a:schemeClr val="tx1"/>
                </a:solidFill>
                <a:latin typeface="Arial" panose="020B0604020202020204" pitchFamily="34" charset="0"/>
                <a:cs typeface="Arial" panose="020B0604020202020204" pitchFamily="34" charset="0"/>
              </a:rPr>
              <a:t>Primary Healthcare Unit</a:t>
            </a:r>
          </a:p>
        </p:txBody>
      </p:sp>
      <p:sp>
        <p:nvSpPr>
          <p:cNvPr id="3" name="Content Placeholder 2"/>
          <p:cNvSpPr>
            <a:spLocks noGrp="1"/>
          </p:cNvSpPr>
          <p:nvPr>
            <p:ph idx="1"/>
          </p:nvPr>
        </p:nvSpPr>
        <p:spPr>
          <a:xfrm>
            <a:off x="477632" y="1979802"/>
            <a:ext cx="10018713" cy="3783435"/>
          </a:xfrm>
        </p:spPr>
        <p:txBody>
          <a:bodyPr>
            <a:normAutofit lnSpcReduction="10000"/>
          </a:bodyPr>
          <a:lstStyle/>
          <a:p>
            <a:pPr algn="just">
              <a:buFont typeface="Wingdings" panose="05000000000000000000" pitchFamily="2" charset="2"/>
              <a:buChar char="Ø"/>
            </a:pPr>
            <a:r>
              <a:rPr lang="en-US" dirty="0">
                <a:latin typeface="Arial" panose="020B0604020202020204" pitchFamily="34" charset="0"/>
                <a:cs typeface="Arial" panose="020B0604020202020204" pitchFamily="34" charset="0"/>
              </a:rPr>
              <a:t>The primary health care forms part of the wider network of public and private health systems, which delivers health care at the community level to where people live, work and play. </a:t>
            </a:r>
          </a:p>
          <a:p>
            <a:pPr algn="just">
              <a:buFont typeface="Wingdings" panose="05000000000000000000" pitchFamily="2" charset="2"/>
              <a:buChar char="Ø"/>
            </a:pPr>
            <a:r>
              <a:rPr lang="en-US" dirty="0">
                <a:latin typeface="Arial" panose="020B0604020202020204" pitchFamily="34" charset="0"/>
                <a:cs typeface="Arial" panose="020B0604020202020204" pitchFamily="34" charset="0"/>
              </a:rPr>
              <a:t>The primary health care is led by the Chief Medical Officer, and the Principal Nursing Officer has overall oversight of the provision and delivery of primary care services at the primary health care facilities.</a:t>
            </a:r>
          </a:p>
          <a:p>
            <a:pPr algn="just">
              <a:buFont typeface="Wingdings" panose="05000000000000000000" pitchFamily="2" charset="2"/>
              <a:buChar char="Ø"/>
            </a:pPr>
            <a:r>
              <a:rPr lang="en-US" dirty="0">
                <a:latin typeface="Arial" panose="020B0604020202020204" pitchFamily="34" charset="0"/>
                <a:cs typeface="Arial" panose="020B0604020202020204" pitchFamily="34" charset="0"/>
              </a:rPr>
              <a:t> The primary care facilities provide health care that is affordable, accessible and equitable to all individuals and families using a life course approach.</a:t>
            </a:r>
          </a:p>
          <a:p>
            <a:pPr algn="just">
              <a:buFont typeface="Wingdings" panose="05000000000000000000" pitchFamily="2" charset="2"/>
              <a:buChar char="Ø"/>
            </a:pPr>
            <a:r>
              <a:rPr lang="en-US" dirty="0">
                <a:latin typeface="Arial" panose="020B0604020202020204" pitchFamily="34" charset="0"/>
                <a:cs typeface="Arial" panose="020B0604020202020204" pitchFamily="34" charset="0"/>
              </a:rPr>
              <a:t> A range of prevention, promotive, treatment and support services are provided across four levels of care, however there are different levels of resources and complexity at each level. Each level is expected to provide health services within specific functions and scope of responsibilities for a defined catchment area</a:t>
            </a:r>
            <a:r>
              <a:rPr lang="en-US" dirty="0"/>
              <a:t>.</a:t>
            </a:r>
          </a:p>
          <a:p>
            <a:endParaRPr lang="en-US" dirty="0"/>
          </a:p>
        </p:txBody>
      </p:sp>
    </p:spTree>
    <p:extLst>
      <p:ext uri="{BB962C8B-B14F-4D97-AF65-F5344CB8AC3E}">
        <p14:creationId xmlns:p14="http://schemas.microsoft.com/office/powerpoint/2010/main" val="131787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1082</TotalTime>
  <Words>1938</Words>
  <Application>Microsoft Office PowerPoint</Application>
  <PresentationFormat>Widescreen</PresentationFormat>
  <Paragraphs>511</Paragraphs>
  <Slides>30</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8" baseType="lpstr">
      <vt:lpstr>Arial</vt:lpstr>
      <vt:lpstr>Calibri</vt:lpstr>
      <vt:lpstr>Calibri Light</vt:lpstr>
      <vt:lpstr>Georgia</vt:lpstr>
      <vt:lpstr>Wingdings</vt:lpstr>
      <vt:lpstr>Ocean 16x9</vt:lpstr>
      <vt:lpstr>Retrospect</vt:lpstr>
      <vt:lpstr>Acrobat Document</vt:lpstr>
      <vt:lpstr>General Overview of Health in Saint Lucia</vt:lpstr>
      <vt:lpstr>Outline</vt:lpstr>
      <vt:lpstr>Health Sector Vision: To obtain optimal wellness within the entire population by increasing access to affordable good quality health care. </vt:lpstr>
      <vt:lpstr>Mission: To provide leadership and direction in the creation of an environment in which empowered institutions can be created, guided and nurtured for provision of holistic health and social services to the entire population of Saint Lucia</vt:lpstr>
      <vt:lpstr>Structure of the National Health System</vt:lpstr>
      <vt:lpstr>Distribution of Health Services</vt:lpstr>
      <vt:lpstr>Departments in Health</vt:lpstr>
      <vt:lpstr>Public Health Departments</vt:lpstr>
      <vt:lpstr>Primary Healthcare Unit</vt:lpstr>
      <vt:lpstr>Services Provided within Primary Health Care</vt:lpstr>
      <vt:lpstr>Health Collaboration</vt:lpstr>
      <vt:lpstr>    Population by Age and Gender, 2022 (census) </vt:lpstr>
      <vt:lpstr>Population by District and Gender (2022) </vt:lpstr>
      <vt:lpstr>Population Pyramid </vt:lpstr>
      <vt:lpstr>Life expectancy by sex</vt:lpstr>
      <vt:lpstr>Saint Lucia Population growth rate</vt:lpstr>
      <vt:lpstr>Fertility </vt:lpstr>
      <vt:lpstr>Total Fertility Rate – Global &amp; Local</vt:lpstr>
      <vt:lpstr>Our Future Population</vt:lpstr>
      <vt:lpstr>Economic Impact of Population Decline</vt:lpstr>
      <vt:lpstr>Social Impact of Population Decline</vt:lpstr>
      <vt:lpstr>Risk factors</vt:lpstr>
      <vt:lpstr>Risk factors</vt:lpstr>
      <vt:lpstr>Morbidity (Primary Care)</vt:lpstr>
      <vt:lpstr>Morbidity: other communicable diseases</vt:lpstr>
      <vt:lpstr>Cause of death by sex</vt:lpstr>
      <vt:lpstr>Strengths</vt:lpstr>
      <vt:lpstr>Weaknesses/Challenges</vt:lpstr>
      <vt:lpstr>Work Program Priorities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Fever Cruise Ship Protocols in Saint Lucia</dc:title>
  <dc:creator>User</dc:creator>
  <cp:lastModifiedBy>Termiker Xavier</cp:lastModifiedBy>
  <cp:revision>61</cp:revision>
  <dcterms:created xsi:type="dcterms:W3CDTF">2025-03-04T19:42:58Z</dcterms:created>
  <dcterms:modified xsi:type="dcterms:W3CDTF">2025-05-21T18:36:22Z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